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Layouts/slideLayout21.xml" ContentType="application/vnd.openxmlformats-officedocument.presentationml.slideLayout+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s/slide2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s/slide51.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5" r:id="rId2"/>
    <p:sldMasterId id="2147483660" r:id="rId3"/>
  </p:sldMasterIdLst>
  <p:notesMasterIdLst>
    <p:notesMasterId r:id="rId220"/>
  </p:notesMasterIdLst>
  <p:handoutMasterIdLst>
    <p:handoutMasterId r:id="rId221"/>
  </p:handoutMasterIdLst>
  <p:sldIdLst>
    <p:sldId id="270" r:id="rId4"/>
    <p:sldId id="558" r:id="rId5"/>
    <p:sldId id="281" r:id="rId6"/>
    <p:sldId id="328" r:id="rId7"/>
    <p:sldId id="256" r:id="rId8"/>
    <p:sldId id="257" r:id="rId9"/>
    <p:sldId id="329" r:id="rId10"/>
    <p:sldId id="259" r:id="rId11"/>
    <p:sldId id="381" r:id="rId12"/>
    <p:sldId id="380" r:id="rId13"/>
    <p:sldId id="266" r:id="rId14"/>
    <p:sldId id="383" r:id="rId15"/>
    <p:sldId id="274" r:id="rId16"/>
    <p:sldId id="385" r:id="rId17"/>
    <p:sldId id="273" r:id="rId18"/>
    <p:sldId id="384" r:id="rId19"/>
    <p:sldId id="355" r:id="rId20"/>
    <p:sldId id="546" r:id="rId21"/>
    <p:sldId id="387" r:id="rId22"/>
    <p:sldId id="275" r:id="rId23"/>
    <p:sldId id="335" r:id="rId24"/>
    <p:sldId id="339" r:id="rId25"/>
    <p:sldId id="388" r:id="rId26"/>
    <p:sldId id="340" r:id="rId27"/>
    <p:sldId id="341" r:id="rId28"/>
    <p:sldId id="264" r:id="rId29"/>
    <p:sldId id="265" r:id="rId30"/>
    <p:sldId id="271" r:id="rId31"/>
    <p:sldId id="280" r:id="rId32"/>
    <p:sldId id="547" r:id="rId33"/>
    <p:sldId id="452" r:id="rId34"/>
    <p:sldId id="298" r:id="rId35"/>
    <p:sldId id="390" r:id="rId36"/>
    <p:sldId id="614" r:id="rId37"/>
    <p:sldId id="620" r:id="rId38"/>
    <p:sldId id="613" r:id="rId39"/>
    <p:sldId id="349" r:id="rId40"/>
    <p:sldId id="615" r:id="rId41"/>
    <p:sldId id="350" r:id="rId42"/>
    <p:sldId id="611" r:id="rId43"/>
    <p:sldId id="351" r:id="rId44"/>
    <p:sldId id="389" r:id="rId45"/>
    <p:sldId id="616" r:id="rId46"/>
    <p:sldId id="617" r:id="rId47"/>
    <p:sldId id="618" r:id="rId48"/>
    <p:sldId id="619" r:id="rId49"/>
    <p:sldId id="610" r:id="rId50"/>
    <p:sldId id="358" r:id="rId51"/>
    <p:sldId id="608" r:id="rId52"/>
    <p:sldId id="361" r:id="rId53"/>
    <p:sldId id="606" r:id="rId54"/>
    <p:sldId id="584" r:id="rId55"/>
    <p:sldId id="585" r:id="rId56"/>
    <p:sldId id="589" r:id="rId57"/>
    <p:sldId id="590" r:id="rId58"/>
    <p:sldId id="588" r:id="rId59"/>
    <p:sldId id="586" r:id="rId60"/>
    <p:sldId id="587" r:id="rId61"/>
    <p:sldId id="422" r:id="rId62"/>
    <p:sldId id="457" r:id="rId63"/>
    <p:sldId id="458" r:id="rId64"/>
    <p:sldId id="459" r:id="rId65"/>
    <p:sldId id="460" r:id="rId66"/>
    <p:sldId id="461" r:id="rId67"/>
    <p:sldId id="462" r:id="rId68"/>
    <p:sldId id="463" r:id="rId69"/>
    <p:sldId id="464" r:id="rId70"/>
    <p:sldId id="465" r:id="rId71"/>
    <p:sldId id="466" r:id="rId72"/>
    <p:sldId id="467" r:id="rId73"/>
    <p:sldId id="468" r:id="rId74"/>
    <p:sldId id="469" r:id="rId75"/>
    <p:sldId id="470" r:id="rId76"/>
    <p:sldId id="471" r:id="rId77"/>
    <p:sldId id="472" r:id="rId78"/>
    <p:sldId id="473" r:id="rId79"/>
    <p:sldId id="474" r:id="rId80"/>
    <p:sldId id="475" r:id="rId81"/>
    <p:sldId id="476" r:id="rId82"/>
    <p:sldId id="477" r:id="rId83"/>
    <p:sldId id="478" r:id="rId84"/>
    <p:sldId id="479" r:id="rId85"/>
    <p:sldId id="480" r:id="rId86"/>
    <p:sldId id="481" r:id="rId87"/>
    <p:sldId id="482" r:id="rId88"/>
    <p:sldId id="483" r:id="rId89"/>
    <p:sldId id="484" r:id="rId90"/>
    <p:sldId id="485" r:id="rId91"/>
    <p:sldId id="486" r:id="rId92"/>
    <p:sldId id="487" r:id="rId93"/>
    <p:sldId id="488" r:id="rId94"/>
    <p:sldId id="489" r:id="rId95"/>
    <p:sldId id="490" r:id="rId96"/>
    <p:sldId id="491" r:id="rId97"/>
    <p:sldId id="492" r:id="rId98"/>
    <p:sldId id="591" r:id="rId99"/>
    <p:sldId id="493" r:id="rId100"/>
    <p:sldId id="495" r:id="rId101"/>
    <p:sldId id="592" r:id="rId102"/>
    <p:sldId id="496" r:id="rId103"/>
    <p:sldId id="498" r:id="rId104"/>
    <p:sldId id="499" r:id="rId105"/>
    <p:sldId id="500" r:id="rId106"/>
    <p:sldId id="501" r:id="rId107"/>
    <p:sldId id="502" r:id="rId108"/>
    <p:sldId id="503" r:id="rId109"/>
    <p:sldId id="504" r:id="rId110"/>
    <p:sldId id="505" r:id="rId111"/>
    <p:sldId id="506" r:id="rId112"/>
    <p:sldId id="507" r:id="rId113"/>
    <p:sldId id="508" r:id="rId114"/>
    <p:sldId id="509" r:id="rId115"/>
    <p:sldId id="510" r:id="rId116"/>
    <p:sldId id="511" r:id="rId117"/>
    <p:sldId id="512" r:id="rId118"/>
    <p:sldId id="513" r:id="rId119"/>
    <p:sldId id="514" r:id="rId120"/>
    <p:sldId id="515" r:id="rId121"/>
    <p:sldId id="516" r:id="rId122"/>
    <p:sldId id="517" r:id="rId123"/>
    <p:sldId id="518" r:id="rId124"/>
    <p:sldId id="519" r:id="rId125"/>
    <p:sldId id="520" r:id="rId126"/>
    <p:sldId id="521" r:id="rId127"/>
    <p:sldId id="593" r:id="rId128"/>
    <p:sldId id="594" r:id="rId129"/>
    <p:sldId id="522" r:id="rId130"/>
    <p:sldId id="524" r:id="rId131"/>
    <p:sldId id="525" r:id="rId132"/>
    <p:sldId id="526" r:id="rId133"/>
    <p:sldId id="527" r:id="rId134"/>
    <p:sldId id="528" r:id="rId135"/>
    <p:sldId id="529" r:id="rId136"/>
    <p:sldId id="530" r:id="rId137"/>
    <p:sldId id="531" r:id="rId138"/>
    <p:sldId id="532" r:id="rId139"/>
    <p:sldId id="533" r:id="rId140"/>
    <p:sldId id="534" r:id="rId141"/>
    <p:sldId id="535" r:id="rId142"/>
    <p:sldId id="536" r:id="rId143"/>
    <p:sldId id="537" r:id="rId144"/>
    <p:sldId id="538" r:id="rId145"/>
    <p:sldId id="539" r:id="rId146"/>
    <p:sldId id="540" r:id="rId147"/>
    <p:sldId id="541" r:id="rId148"/>
    <p:sldId id="542" r:id="rId149"/>
    <p:sldId id="543" r:id="rId150"/>
    <p:sldId id="544" r:id="rId151"/>
    <p:sldId id="545" r:id="rId152"/>
    <p:sldId id="549" r:id="rId153"/>
    <p:sldId id="454" r:id="rId154"/>
    <p:sldId id="548" r:id="rId155"/>
    <p:sldId id="353" r:id="rId156"/>
    <p:sldId id="362" r:id="rId157"/>
    <p:sldId id="738" r:id="rId158"/>
    <p:sldId id="679" r:id="rId159"/>
    <p:sldId id="666" r:id="rId160"/>
    <p:sldId id="667" r:id="rId161"/>
    <p:sldId id="668" r:id="rId162"/>
    <p:sldId id="699" r:id="rId163"/>
    <p:sldId id="669" r:id="rId164"/>
    <p:sldId id="671" r:id="rId165"/>
    <p:sldId id="672" r:id="rId166"/>
    <p:sldId id="676" r:id="rId167"/>
    <p:sldId id="673" r:id="rId168"/>
    <p:sldId id="677" r:id="rId169"/>
    <p:sldId id="674" r:id="rId170"/>
    <p:sldId id="700" r:id="rId171"/>
    <p:sldId id="740" r:id="rId172"/>
    <p:sldId id="680" r:id="rId173"/>
    <p:sldId id="682" r:id="rId174"/>
    <p:sldId id="724" r:id="rId175"/>
    <p:sldId id="641" r:id="rId176"/>
    <p:sldId id="701" r:id="rId177"/>
    <p:sldId id="723" r:id="rId178"/>
    <p:sldId id="710" r:id="rId179"/>
    <p:sldId id="721" r:id="rId180"/>
    <p:sldId id="741" r:id="rId181"/>
    <p:sldId id="715" r:id="rId182"/>
    <p:sldId id="714" r:id="rId183"/>
    <p:sldId id="628" r:id="rId184"/>
    <p:sldId id="742" r:id="rId185"/>
    <p:sldId id="729" r:id="rId186"/>
    <p:sldId id="730" r:id="rId187"/>
    <p:sldId id="732" r:id="rId188"/>
    <p:sldId id="734" r:id="rId189"/>
    <p:sldId id="735" r:id="rId190"/>
    <p:sldId id="725" r:id="rId191"/>
    <p:sldId id="726" r:id="rId192"/>
    <p:sldId id="727" r:id="rId193"/>
    <p:sldId id="728" r:id="rId194"/>
    <p:sldId id="637" r:id="rId195"/>
    <p:sldId id="689" r:id="rId196"/>
    <p:sldId id="690" r:id="rId197"/>
    <p:sldId id="636" r:id="rId198"/>
    <p:sldId id="691" r:id="rId199"/>
    <p:sldId id="692" r:id="rId200"/>
    <p:sldId id="630" r:id="rId201"/>
    <p:sldId id="693" r:id="rId202"/>
    <p:sldId id="694" r:id="rId203"/>
    <p:sldId id="631" r:id="rId204"/>
    <p:sldId id="731" r:id="rId205"/>
    <p:sldId id="718" r:id="rId206"/>
    <p:sldId id="632" r:id="rId207"/>
    <p:sldId id="719" r:id="rId208"/>
    <p:sldId id="695" r:id="rId209"/>
    <p:sldId id="696" r:id="rId210"/>
    <p:sldId id="633" r:id="rId211"/>
    <p:sldId id="697" r:id="rId212"/>
    <p:sldId id="698" r:id="rId213"/>
    <p:sldId id="634" r:id="rId214"/>
    <p:sldId id="658" r:id="rId215"/>
    <p:sldId id="720" r:id="rId216"/>
    <p:sldId id="583" r:id="rId217"/>
    <p:sldId id="363" r:id="rId218"/>
    <p:sldId id="639" r:id="rId219"/>
  </p:sldIdLst>
  <p:sldSz cx="9144000" cy="6858000" type="screen4x3"/>
  <p:notesSz cx="7086600" cy="93726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A96"/>
    <a:srgbClr val="93B1E1"/>
    <a:srgbClr val="3714A8"/>
    <a:srgbClr val="5A2EE6"/>
    <a:srgbClr val="37EDE9"/>
    <a:srgbClr val="57C1C9"/>
    <a:srgbClr val="53CDB6"/>
    <a:srgbClr val="52CE78"/>
    <a:srgbClr val="51CFA2"/>
    <a:srgbClr val="76DD4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64" autoAdjust="0"/>
    <p:restoredTop sz="99876" autoAdjust="0"/>
  </p:normalViewPr>
  <p:slideViewPr>
    <p:cSldViewPr snapToObjects="1">
      <p:cViewPr>
        <p:scale>
          <a:sx n="81" d="100"/>
          <a:sy n="81" d="100"/>
        </p:scale>
        <p:origin x="-636" y="236"/>
      </p:cViewPr>
      <p:guideLst>
        <p:guide orient="horz" pos="2160"/>
        <p:guide pos="2880"/>
      </p:guideLst>
    </p:cSldViewPr>
  </p:slideViewPr>
  <p:outlineViewPr>
    <p:cViewPr>
      <p:scale>
        <a:sx n="33" d="100"/>
        <a:sy n="33" d="100"/>
      </p:scale>
      <p:origin x="0" y="19056"/>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68" d="100"/>
          <a:sy n="68" d="100"/>
        </p:scale>
        <p:origin x="-2510" y="-72"/>
      </p:cViewPr>
      <p:guideLst>
        <p:guide orient="horz" pos="2952"/>
        <p:guide pos="2232"/>
      </p:guideLst>
    </p:cSldViewPr>
  </p:notesViewPr>
  <p:gridSpacing cx="36868100" cy="36868100"/>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slide" Target="slides/slide167.xml"/><Relationship Id="rId191" Type="http://schemas.openxmlformats.org/officeDocument/2006/relationships/slide" Target="slides/slide188.xml"/><Relationship Id="rId205" Type="http://schemas.openxmlformats.org/officeDocument/2006/relationships/slide" Target="slides/slide202.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slide" Target="slides/slide157.xml"/><Relationship Id="rId181" Type="http://schemas.openxmlformats.org/officeDocument/2006/relationships/slide" Target="slides/slide178.xml"/><Relationship Id="rId216" Type="http://schemas.openxmlformats.org/officeDocument/2006/relationships/slide" Target="slides/slide213.xml"/><Relationship Id="rId211" Type="http://schemas.openxmlformats.org/officeDocument/2006/relationships/slide" Target="slides/slide208.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slide" Target="slides/slide152.xml"/><Relationship Id="rId171" Type="http://schemas.openxmlformats.org/officeDocument/2006/relationships/slide" Target="slides/slide168.xml"/><Relationship Id="rId176" Type="http://schemas.openxmlformats.org/officeDocument/2006/relationships/slide" Target="slides/slide173.xml"/><Relationship Id="rId192" Type="http://schemas.openxmlformats.org/officeDocument/2006/relationships/slide" Target="slides/slide189.xml"/><Relationship Id="rId197" Type="http://schemas.openxmlformats.org/officeDocument/2006/relationships/slide" Target="slides/slide194.xml"/><Relationship Id="rId206" Type="http://schemas.openxmlformats.org/officeDocument/2006/relationships/slide" Target="slides/slide203.xml"/><Relationship Id="rId201" Type="http://schemas.openxmlformats.org/officeDocument/2006/relationships/slide" Target="slides/slide198.xml"/><Relationship Id="rId222" Type="http://schemas.openxmlformats.org/officeDocument/2006/relationships/presProps" Target="presProps.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61" Type="http://schemas.openxmlformats.org/officeDocument/2006/relationships/slide" Target="slides/slide158.xml"/><Relationship Id="rId166" Type="http://schemas.openxmlformats.org/officeDocument/2006/relationships/slide" Target="slides/slide163.xml"/><Relationship Id="rId182" Type="http://schemas.openxmlformats.org/officeDocument/2006/relationships/slide" Target="slides/slide179.xml"/><Relationship Id="rId187" Type="http://schemas.openxmlformats.org/officeDocument/2006/relationships/slide" Target="slides/slide184.xml"/><Relationship Id="rId217" Type="http://schemas.openxmlformats.org/officeDocument/2006/relationships/slide" Target="slides/slide214.xml"/><Relationship Id="rId1" Type="http://schemas.openxmlformats.org/officeDocument/2006/relationships/slideMaster" Target="slideMasters/slideMaster1.xml"/><Relationship Id="rId6" Type="http://schemas.openxmlformats.org/officeDocument/2006/relationships/slide" Target="slides/slide3.xml"/><Relationship Id="rId212" Type="http://schemas.openxmlformats.org/officeDocument/2006/relationships/slide" Target="slides/slide209.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77" Type="http://schemas.openxmlformats.org/officeDocument/2006/relationships/slide" Target="slides/slide174.xml"/><Relationship Id="rId198" Type="http://schemas.openxmlformats.org/officeDocument/2006/relationships/slide" Target="slides/slide195.xml"/><Relationship Id="rId172" Type="http://schemas.openxmlformats.org/officeDocument/2006/relationships/slide" Target="slides/slide169.xml"/><Relationship Id="rId193" Type="http://schemas.openxmlformats.org/officeDocument/2006/relationships/slide" Target="slides/slide190.xml"/><Relationship Id="rId202" Type="http://schemas.openxmlformats.org/officeDocument/2006/relationships/slide" Target="slides/slide199.xml"/><Relationship Id="rId207" Type="http://schemas.openxmlformats.org/officeDocument/2006/relationships/slide" Target="slides/slide204.xml"/><Relationship Id="rId223" Type="http://schemas.openxmlformats.org/officeDocument/2006/relationships/viewProps" Target="viewProps.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slide" Target="slides/slide164.xml"/><Relationship Id="rId188" Type="http://schemas.openxmlformats.org/officeDocument/2006/relationships/slide" Target="slides/slide185.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183" Type="http://schemas.openxmlformats.org/officeDocument/2006/relationships/slide" Target="slides/slide180.xml"/><Relationship Id="rId213" Type="http://schemas.openxmlformats.org/officeDocument/2006/relationships/slide" Target="slides/slide210.xml"/><Relationship Id="rId218" Type="http://schemas.openxmlformats.org/officeDocument/2006/relationships/slide" Target="slides/slide215.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slide" Target="slides/slide175.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slide" Target="slides/slide170.xml"/><Relationship Id="rId194" Type="http://schemas.openxmlformats.org/officeDocument/2006/relationships/slide" Target="slides/slide191.xml"/><Relationship Id="rId199" Type="http://schemas.openxmlformats.org/officeDocument/2006/relationships/slide" Target="slides/slide196.xml"/><Relationship Id="rId203" Type="http://schemas.openxmlformats.org/officeDocument/2006/relationships/slide" Target="slides/slide200.xml"/><Relationship Id="rId208" Type="http://schemas.openxmlformats.org/officeDocument/2006/relationships/slide" Target="slides/slide205.xml"/><Relationship Id="rId19" Type="http://schemas.openxmlformats.org/officeDocument/2006/relationships/slide" Target="slides/slide16.xml"/><Relationship Id="rId224" Type="http://schemas.openxmlformats.org/officeDocument/2006/relationships/theme" Target="theme/theme1.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184" Type="http://schemas.openxmlformats.org/officeDocument/2006/relationships/slide" Target="slides/slide181.xml"/><Relationship Id="rId189" Type="http://schemas.openxmlformats.org/officeDocument/2006/relationships/slide" Target="slides/slide186.xml"/><Relationship Id="rId219" Type="http://schemas.openxmlformats.org/officeDocument/2006/relationships/slide" Target="slides/slide216.xml"/><Relationship Id="rId3" Type="http://schemas.openxmlformats.org/officeDocument/2006/relationships/slideMaster" Target="slideMasters/slideMaster3.xml"/><Relationship Id="rId214" Type="http://schemas.openxmlformats.org/officeDocument/2006/relationships/slide" Target="slides/slide211.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slide" Target="slides/slide171.xml"/><Relationship Id="rId179" Type="http://schemas.openxmlformats.org/officeDocument/2006/relationships/slide" Target="slides/slide176.xml"/><Relationship Id="rId195" Type="http://schemas.openxmlformats.org/officeDocument/2006/relationships/slide" Target="slides/slide192.xml"/><Relationship Id="rId209" Type="http://schemas.openxmlformats.org/officeDocument/2006/relationships/slide" Target="slides/slide206.xml"/><Relationship Id="rId190" Type="http://schemas.openxmlformats.org/officeDocument/2006/relationships/slide" Target="slides/slide187.xml"/><Relationship Id="rId204" Type="http://schemas.openxmlformats.org/officeDocument/2006/relationships/slide" Target="slides/slide201.xml"/><Relationship Id="rId220" Type="http://schemas.openxmlformats.org/officeDocument/2006/relationships/notesMaster" Target="notesMasters/notesMaster1.xml"/><Relationship Id="rId225" Type="http://schemas.openxmlformats.org/officeDocument/2006/relationships/tableStyles" Target="tableStyles.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slide" Target="slides/slide166.xml"/><Relationship Id="rId185" Type="http://schemas.openxmlformats.org/officeDocument/2006/relationships/slide" Target="slides/slide182.xml"/><Relationship Id="rId4" Type="http://schemas.openxmlformats.org/officeDocument/2006/relationships/slide" Target="slides/slide1.xml"/><Relationship Id="rId9" Type="http://schemas.openxmlformats.org/officeDocument/2006/relationships/slide" Target="slides/slide6.xml"/><Relationship Id="rId180" Type="http://schemas.openxmlformats.org/officeDocument/2006/relationships/slide" Target="slides/slide177.xml"/><Relationship Id="rId210" Type="http://schemas.openxmlformats.org/officeDocument/2006/relationships/slide" Target="slides/slide207.xml"/><Relationship Id="rId215" Type="http://schemas.openxmlformats.org/officeDocument/2006/relationships/slide" Target="slides/slide212.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slide" Target="slides/slide172.xml"/><Relationship Id="rId196" Type="http://schemas.openxmlformats.org/officeDocument/2006/relationships/slide" Target="slides/slide193.xml"/><Relationship Id="rId200" Type="http://schemas.openxmlformats.org/officeDocument/2006/relationships/slide" Target="slides/slide197.xml"/><Relationship Id="rId16" Type="http://schemas.openxmlformats.org/officeDocument/2006/relationships/slide" Target="slides/slide13.xml"/><Relationship Id="rId221" Type="http://schemas.openxmlformats.org/officeDocument/2006/relationships/handoutMaster" Target="handoutMasters/handoutMaster1.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slide" Target="slides/slide162.xml"/><Relationship Id="rId186" Type="http://schemas.openxmlformats.org/officeDocument/2006/relationships/slide" Target="slides/slide183.xml"/></Relationships>
</file>

<file path=ppt/_rels/viewProps.xml.rels><?xml version="1.0" encoding="UTF-8" standalone="yes"?>
<Relationships xmlns="http://schemas.openxmlformats.org/package/2006/relationships"><Relationship Id="rId1"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225" cy="468313"/>
          </a:xfrm>
          <a:prstGeom prst="rect">
            <a:avLst/>
          </a:prstGeom>
        </p:spPr>
        <p:txBody>
          <a:bodyPr vert="horz" lIns="94046" tIns="47023" rIns="94046" bIns="47023" rtlCol="0"/>
          <a:lstStyle>
            <a:lvl1pPr algn="l" fontAlgn="auto">
              <a:spcBef>
                <a:spcPts val="0"/>
              </a:spcBef>
              <a:spcAft>
                <a:spcPts val="0"/>
              </a:spcAft>
              <a:defRPr sz="1200">
                <a:latin typeface="+mn-lt"/>
                <a:cs typeface="+mn-cs"/>
              </a:defRPr>
            </a:lvl1pPr>
          </a:lstStyle>
          <a:p>
            <a:pPr>
              <a:defRPr/>
            </a:pPr>
            <a:endParaRPr lang="en-CA"/>
          </a:p>
        </p:txBody>
      </p:sp>
      <p:sp>
        <p:nvSpPr>
          <p:cNvPr id="3" name="Date Placeholder 2"/>
          <p:cNvSpPr>
            <a:spLocks noGrp="1"/>
          </p:cNvSpPr>
          <p:nvPr>
            <p:ph type="dt" sz="quarter" idx="1"/>
          </p:nvPr>
        </p:nvSpPr>
        <p:spPr>
          <a:xfrm>
            <a:off x="4014788" y="0"/>
            <a:ext cx="3070225" cy="468313"/>
          </a:xfrm>
          <a:prstGeom prst="rect">
            <a:avLst/>
          </a:prstGeom>
        </p:spPr>
        <p:txBody>
          <a:bodyPr vert="horz" lIns="94046" tIns="47023" rIns="94046" bIns="47023" rtlCol="0"/>
          <a:lstStyle>
            <a:lvl1pPr algn="r" fontAlgn="auto">
              <a:spcBef>
                <a:spcPts val="0"/>
              </a:spcBef>
              <a:spcAft>
                <a:spcPts val="0"/>
              </a:spcAft>
              <a:defRPr sz="1200">
                <a:latin typeface="+mn-lt"/>
                <a:cs typeface="+mn-cs"/>
              </a:defRPr>
            </a:lvl1pPr>
          </a:lstStyle>
          <a:p>
            <a:pPr>
              <a:defRPr/>
            </a:pPr>
            <a:fld id="{56A3C4C5-1FF4-4E51-9BDF-E883EB9245AA}" type="datetimeFigureOut">
              <a:rPr lang="en-CA"/>
              <a:pPr>
                <a:defRPr/>
              </a:pPr>
              <a:t>22/03/2011</a:t>
            </a:fld>
            <a:endParaRPr lang="en-CA" dirty="0"/>
          </a:p>
        </p:txBody>
      </p:sp>
      <p:sp>
        <p:nvSpPr>
          <p:cNvPr id="4" name="Footer Placeholder 3"/>
          <p:cNvSpPr>
            <a:spLocks noGrp="1"/>
          </p:cNvSpPr>
          <p:nvPr>
            <p:ph type="ftr" sz="quarter" idx="2"/>
          </p:nvPr>
        </p:nvSpPr>
        <p:spPr>
          <a:xfrm>
            <a:off x="0" y="8902700"/>
            <a:ext cx="3070225" cy="468313"/>
          </a:xfrm>
          <a:prstGeom prst="rect">
            <a:avLst/>
          </a:prstGeom>
        </p:spPr>
        <p:txBody>
          <a:bodyPr vert="horz" lIns="94046" tIns="47023" rIns="94046" bIns="47023" rtlCol="0" anchor="b"/>
          <a:lstStyle>
            <a:lvl1pPr algn="l" fontAlgn="auto">
              <a:spcBef>
                <a:spcPts val="0"/>
              </a:spcBef>
              <a:spcAft>
                <a:spcPts val="0"/>
              </a:spcAft>
              <a:defRPr sz="1200">
                <a:latin typeface="+mn-lt"/>
                <a:cs typeface="+mn-cs"/>
              </a:defRPr>
            </a:lvl1pPr>
          </a:lstStyle>
          <a:p>
            <a:pPr>
              <a:defRPr/>
            </a:pPr>
            <a:endParaRPr lang="en-CA"/>
          </a:p>
        </p:txBody>
      </p:sp>
      <p:sp>
        <p:nvSpPr>
          <p:cNvPr id="5" name="Slide Number Placeholder 4"/>
          <p:cNvSpPr>
            <a:spLocks noGrp="1"/>
          </p:cNvSpPr>
          <p:nvPr>
            <p:ph type="sldNum" sz="quarter" idx="3"/>
          </p:nvPr>
        </p:nvSpPr>
        <p:spPr>
          <a:xfrm>
            <a:off x="4014788" y="8902700"/>
            <a:ext cx="3070225" cy="468313"/>
          </a:xfrm>
          <a:prstGeom prst="rect">
            <a:avLst/>
          </a:prstGeom>
        </p:spPr>
        <p:txBody>
          <a:bodyPr vert="horz" lIns="94046" tIns="47023" rIns="94046" bIns="47023" rtlCol="0" anchor="b"/>
          <a:lstStyle>
            <a:lvl1pPr algn="r" fontAlgn="auto">
              <a:spcBef>
                <a:spcPts val="0"/>
              </a:spcBef>
              <a:spcAft>
                <a:spcPts val="0"/>
              </a:spcAft>
              <a:defRPr sz="1200">
                <a:latin typeface="+mn-lt"/>
                <a:cs typeface="+mn-cs"/>
              </a:defRPr>
            </a:lvl1pPr>
          </a:lstStyle>
          <a:p>
            <a:pPr>
              <a:defRPr/>
            </a:pPr>
            <a:fld id="{BB694B47-A8EE-4627-BB8A-E687806F54E4}" type="slidenum">
              <a:rPr lang="en-CA"/>
              <a:pPr>
                <a:defRPr/>
              </a:pPr>
              <a:t>‹#›</a:t>
            </a:fld>
            <a:endParaRPr lang="en-CA" dirty="0"/>
          </a:p>
        </p:txBody>
      </p:sp>
    </p:spTree>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225" cy="468313"/>
          </a:xfrm>
          <a:prstGeom prst="rect">
            <a:avLst/>
          </a:prstGeom>
        </p:spPr>
        <p:txBody>
          <a:bodyPr vert="horz" lIns="94046" tIns="47023" rIns="94046" bIns="47023" rtlCol="0"/>
          <a:lstStyle>
            <a:lvl1pPr algn="l" fontAlgn="auto">
              <a:spcBef>
                <a:spcPts val="0"/>
              </a:spcBef>
              <a:spcAft>
                <a:spcPts val="0"/>
              </a:spcAft>
              <a:defRPr sz="1200">
                <a:latin typeface="+mn-lt"/>
                <a:cs typeface="+mn-cs"/>
              </a:defRPr>
            </a:lvl1pPr>
          </a:lstStyle>
          <a:p>
            <a:pPr>
              <a:defRPr/>
            </a:pPr>
            <a:endParaRPr lang="en-CA"/>
          </a:p>
        </p:txBody>
      </p:sp>
      <p:sp>
        <p:nvSpPr>
          <p:cNvPr id="3" name="Date Placeholder 2"/>
          <p:cNvSpPr>
            <a:spLocks noGrp="1"/>
          </p:cNvSpPr>
          <p:nvPr>
            <p:ph type="dt" idx="1"/>
          </p:nvPr>
        </p:nvSpPr>
        <p:spPr>
          <a:xfrm>
            <a:off x="4014788" y="0"/>
            <a:ext cx="3070225" cy="468313"/>
          </a:xfrm>
          <a:prstGeom prst="rect">
            <a:avLst/>
          </a:prstGeom>
        </p:spPr>
        <p:txBody>
          <a:bodyPr vert="horz" lIns="94046" tIns="47023" rIns="94046" bIns="47023" rtlCol="0"/>
          <a:lstStyle>
            <a:lvl1pPr algn="r" fontAlgn="auto">
              <a:spcBef>
                <a:spcPts val="0"/>
              </a:spcBef>
              <a:spcAft>
                <a:spcPts val="0"/>
              </a:spcAft>
              <a:defRPr sz="1200">
                <a:latin typeface="+mn-lt"/>
                <a:cs typeface="+mn-cs"/>
              </a:defRPr>
            </a:lvl1pPr>
          </a:lstStyle>
          <a:p>
            <a:pPr>
              <a:defRPr/>
            </a:pPr>
            <a:fld id="{8719E698-BD9E-4BED-84ED-1A3DC2CB7263}" type="datetimeFigureOut">
              <a:rPr lang="en-CA"/>
              <a:pPr>
                <a:defRPr/>
              </a:pPr>
              <a:t>22/03/2011</a:t>
            </a:fld>
            <a:endParaRPr lang="en-CA" dirty="0"/>
          </a:p>
        </p:txBody>
      </p:sp>
      <p:sp>
        <p:nvSpPr>
          <p:cNvPr id="4" name="Slide Image Placeholder 3"/>
          <p:cNvSpPr>
            <a:spLocks noGrp="1" noRot="1" noChangeAspect="1"/>
          </p:cNvSpPr>
          <p:nvPr>
            <p:ph type="sldImg" idx="2"/>
          </p:nvPr>
        </p:nvSpPr>
        <p:spPr>
          <a:xfrm>
            <a:off x="1200150" y="703263"/>
            <a:ext cx="4686300" cy="3514725"/>
          </a:xfrm>
          <a:prstGeom prst="rect">
            <a:avLst/>
          </a:prstGeom>
          <a:noFill/>
          <a:ln w="12700">
            <a:solidFill>
              <a:prstClr val="black"/>
            </a:solidFill>
          </a:ln>
        </p:spPr>
        <p:txBody>
          <a:bodyPr vert="horz" lIns="94046" tIns="47023" rIns="94046" bIns="47023" rtlCol="0" anchor="ctr"/>
          <a:lstStyle/>
          <a:p>
            <a:pPr lvl="0"/>
            <a:endParaRPr lang="en-CA" noProof="0" dirty="0" smtClean="0"/>
          </a:p>
        </p:txBody>
      </p:sp>
      <p:sp>
        <p:nvSpPr>
          <p:cNvPr id="5" name="Notes Placeholder 4"/>
          <p:cNvSpPr>
            <a:spLocks noGrp="1"/>
          </p:cNvSpPr>
          <p:nvPr>
            <p:ph type="body" sz="quarter" idx="3"/>
          </p:nvPr>
        </p:nvSpPr>
        <p:spPr>
          <a:xfrm>
            <a:off x="708025" y="4451350"/>
            <a:ext cx="5670550" cy="4217988"/>
          </a:xfrm>
          <a:prstGeom prst="rect">
            <a:avLst/>
          </a:prstGeom>
        </p:spPr>
        <p:txBody>
          <a:bodyPr vert="horz" lIns="94046" tIns="47023" rIns="94046" bIns="47023"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CA" noProof="0" smtClean="0"/>
          </a:p>
        </p:txBody>
      </p:sp>
      <p:sp>
        <p:nvSpPr>
          <p:cNvPr id="6" name="Footer Placeholder 5"/>
          <p:cNvSpPr>
            <a:spLocks noGrp="1"/>
          </p:cNvSpPr>
          <p:nvPr>
            <p:ph type="ftr" sz="quarter" idx="4"/>
          </p:nvPr>
        </p:nvSpPr>
        <p:spPr>
          <a:xfrm>
            <a:off x="0" y="8902700"/>
            <a:ext cx="3070225" cy="468313"/>
          </a:xfrm>
          <a:prstGeom prst="rect">
            <a:avLst/>
          </a:prstGeom>
        </p:spPr>
        <p:txBody>
          <a:bodyPr vert="horz" lIns="94046" tIns="47023" rIns="94046" bIns="47023" rtlCol="0" anchor="b"/>
          <a:lstStyle>
            <a:lvl1pPr algn="l" fontAlgn="auto">
              <a:spcBef>
                <a:spcPts val="0"/>
              </a:spcBef>
              <a:spcAft>
                <a:spcPts val="0"/>
              </a:spcAft>
              <a:defRPr sz="1200">
                <a:latin typeface="+mn-lt"/>
                <a:cs typeface="+mn-cs"/>
              </a:defRPr>
            </a:lvl1pPr>
          </a:lstStyle>
          <a:p>
            <a:pPr>
              <a:defRPr/>
            </a:pPr>
            <a:endParaRPr lang="en-CA"/>
          </a:p>
        </p:txBody>
      </p:sp>
      <p:sp>
        <p:nvSpPr>
          <p:cNvPr id="7" name="Slide Number Placeholder 6"/>
          <p:cNvSpPr>
            <a:spLocks noGrp="1"/>
          </p:cNvSpPr>
          <p:nvPr>
            <p:ph type="sldNum" sz="quarter" idx="5"/>
          </p:nvPr>
        </p:nvSpPr>
        <p:spPr>
          <a:xfrm>
            <a:off x="4014788" y="8902700"/>
            <a:ext cx="3070225" cy="468313"/>
          </a:xfrm>
          <a:prstGeom prst="rect">
            <a:avLst/>
          </a:prstGeom>
        </p:spPr>
        <p:txBody>
          <a:bodyPr vert="horz" lIns="94046" tIns="47023" rIns="94046" bIns="47023" rtlCol="0" anchor="b"/>
          <a:lstStyle>
            <a:lvl1pPr algn="r" fontAlgn="auto">
              <a:spcBef>
                <a:spcPts val="0"/>
              </a:spcBef>
              <a:spcAft>
                <a:spcPts val="0"/>
              </a:spcAft>
              <a:defRPr sz="1200">
                <a:latin typeface="+mn-lt"/>
                <a:cs typeface="+mn-cs"/>
              </a:defRPr>
            </a:lvl1pPr>
          </a:lstStyle>
          <a:p>
            <a:pPr>
              <a:defRPr/>
            </a:pPr>
            <a:fld id="{FB11474D-2B9D-47F1-AA38-4F108EEC263B}" type="slidenum">
              <a:rPr lang="en-CA"/>
              <a:pPr>
                <a:defRPr/>
              </a:pPr>
              <a:t>‹#›</a:t>
            </a:fld>
            <a:endParaRPr lang="en-CA" dirty="0"/>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CA" smtClean="0"/>
          </a:p>
        </p:txBody>
      </p:sp>
      <p:sp>
        <p:nvSpPr>
          <p:cNvPr id="51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14A65E-EA3F-45D5-A3A2-DC4B6DD7898E}" type="slidenum">
              <a:rPr lang="en-CA" smtClean="0"/>
              <a:pPr fontAlgn="base">
                <a:spcBef>
                  <a:spcPct val="0"/>
                </a:spcBef>
                <a:spcAft>
                  <a:spcPct val="0"/>
                </a:spcAft>
                <a:defRPr/>
              </a:pPr>
              <a:t>5</a:t>
            </a:fld>
            <a:endParaRPr lang="en-CA" dirty="0" smtClean="0"/>
          </a:p>
        </p:txBody>
      </p:sp>
      <p:sp>
        <p:nvSpPr>
          <p:cNvPr id="5125" name="Date Placeholder 4"/>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fontAlgn="base">
              <a:spcBef>
                <a:spcPct val="0"/>
              </a:spcBef>
              <a:spcAft>
                <a:spcPct val="0"/>
              </a:spcAft>
              <a:defRPr/>
            </a:pPr>
            <a:fld id="{2E1010D5-40FF-4CD2-B847-EE0968B8BC70}" type="datetime1">
              <a:rPr lang="en-CA" smtClean="0"/>
              <a:pPr fontAlgn="base">
                <a:spcBef>
                  <a:spcPct val="0"/>
                </a:spcBef>
                <a:spcAft>
                  <a:spcPct val="0"/>
                </a:spcAft>
                <a:defRPr/>
              </a:pPr>
              <a:t>22/03/2011</a:t>
            </a:fld>
            <a:endParaRPr lang="en-CA"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CA" smtClean="0"/>
          </a:p>
        </p:txBody>
      </p:sp>
      <p:sp>
        <p:nvSpPr>
          <p:cNvPr id="4" name="Date Placeholder 3"/>
          <p:cNvSpPr>
            <a:spLocks noGrp="1"/>
          </p:cNvSpPr>
          <p:nvPr>
            <p:ph type="dt" sz="quarter" idx="1"/>
          </p:nvPr>
        </p:nvSpPr>
        <p:spPr/>
        <p:txBody>
          <a:bodyPr/>
          <a:lstStyle/>
          <a:p>
            <a:pPr>
              <a:defRPr/>
            </a:pPr>
            <a:fld id="{7311CAF7-324F-49C0-8F59-FEE46E252A3C}" type="datetime1">
              <a:rPr lang="en-CA" smtClean="0"/>
              <a:pPr>
                <a:defRPr/>
              </a:pPr>
              <a:t>22/03/2011</a:t>
            </a:fld>
            <a:endParaRPr lang="en-CA" dirty="0"/>
          </a:p>
        </p:txBody>
      </p:sp>
      <p:sp>
        <p:nvSpPr>
          <p:cNvPr id="5" name="Slide Number Placeholder 4"/>
          <p:cNvSpPr>
            <a:spLocks noGrp="1"/>
          </p:cNvSpPr>
          <p:nvPr>
            <p:ph type="sldNum" sz="quarter" idx="5"/>
          </p:nvPr>
        </p:nvSpPr>
        <p:spPr/>
        <p:txBody>
          <a:bodyPr/>
          <a:lstStyle/>
          <a:p>
            <a:pPr>
              <a:defRPr/>
            </a:pPr>
            <a:fld id="{76D89586-ACDE-4C38-BBB6-B99ADAA6541B}" type="slidenum">
              <a:rPr lang="en-CA" smtClean="0"/>
              <a:pPr>
                <a:defRPr/>
              </a:pPr>
              <a:t>12</a:t>
            </a:fld>
            <a:endParaRPr lang="en-CA"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p:spPr>
      </p:sp>
      <p:sp>
        <p:nvSpPr>
          <p:cNvPr id="880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CA" smtClean="0"/>
          </a:p>
        </p:txBody>
      </p:sp>
      <p:sp>
        <p:nvSpPr>
          <p:cNvPr id="4" name="Date Placeholder 3"/>
          <p:cNvSpPr>
            <a:spLocks noGrp="1"/>
          </p:cNvSpPr>
          <p:nvPr>
            <p:ph type="dt" sz="quarter" idx="1"/>
          </p:nvPr>
        </p:nvSpPr>
        <p:spPr/>
        <p:txBody>
          <a:bodyPr/>
          <a:lstStyle/>
          <a:p>
            <a:pPr>
              <a:defRPr/>
            </a:pPr>
            <a:fld id="{BB149423-C2F8-4E27-A8F9-15D95EEDA630}" type="datetime1">
              <a:rPr lang="en-CA" smtClean="0"/>
              <a:pPr>
                <a:defRPr/>
              </a:pPr>
              <a:t>22/03/2011</a:t>
            </a:fld>
            <a:endParaRPr lang="en-CA"/>
          </a:p>
        </p:txBody>
      </p:sp>
      <p:sp>
        <p:nvSpPr>
          <p:cNvPr id="5" name="Slide Number Placeholder 4"/>
          <p:cNvSpPr>
            <a:spLocks noGrp="1"/>
          </p:cNvSpPr>
          <p:nvPr>
            <p:ph type="sldNum" sz="quarter" idx="5"/>
          </p:nvPr>
        </p:nvSpPr>
        <p:spPr/>
        <p:txBody>
          <a:bodyPr/>
          <a:lstStyle/>
          <a:p>
            <a:pPr>
              <a:defRPr/>
            </a:pPr>
            <a:fld id="{2CBFE6B4-FA96-4390-A45D-D2D1611F9174}" type="slidenum">
              <a:rPr lang="en-CA" smtClean="0"/>
              <a:pPr>
                <a:defRPr/>
              </a:pPr>
              <a:t>37</a:t>
            </a:fld>
            <a:endParaRPr lang="en-C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Date Placeholder 3"/>
          <p:cNvSpPr>
            <a:spLocks noGrp="1"/>
          </p:cNvSpPr>
          <p:nvPr>
            <p:ph type="dt" idx="10"/>
          </p:nvPr>
        </p:nvSpPr>
        <p:spPr/>
        <p:txBody>
          <a:bodyPr/>
          <a:lstStyle/>
          <a:p>
            <a:pPr>
              <a:defRPr/>
            </a:pPr>
            <a:fld id="{BE240046-DD8C-485C-942B-C71AF41E0263}" type="datetime1">
              <a:rPr lang="en-CA" smtClean="0"/>
              <a:pPr>
                <a:defRPr/>
              </a:pPr>
              <a:t>22/03/2011</a:t>
            </a:fld>
            <a:endParaRPr lang="en-CA" dirty="0"/>
          </a:p>
        </p:txBody>
      </p:sp>
      <p:sp>
        <p:nvSpPr>
          <p:cNvPr id="5" name="Slide Number Placeholder 4"/>
          <p:cNvSpPr>
            <a:spLocks noGrp="1"/>
          </p:cNvSpPr>
          <p:nvPr>
            <p:ph type="sldNum" sz="quarter" idx="11"/>
          </p:nvPr>
        </p:nvSpPr>
        <p:spPr/>
        <p:txBody>
          <a:bodyPr/>
          <a:lstStyle/>
          <a:p>
            <a:pPr>
              <a:defRPr/>
            </a:pPr>
            <a:fld id="{FB11474D-2B9D-47F1-AA38-4F108EEC263B}" type="slidenum">
              <a:rPr lang="en-CA" smtClean="0"/>
              <a:pPr>
                <a:defRPr/>
              </a:pPr>
              <a:t>74</a:t>
            </a:fld>
            <a:endParaRPr lang="en-CA"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p:spPr>
      </p:sp>
      <p:sp>
        <p:nvSpPr>
          <p:cNvPr id="890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CA" smtClean="0"/>
          </a:p>
        </p:txBody>
      </p:sp>
      <p:sp>
        <p:nvSpPr>
          <p:cNvPr id="4" name="Date Placeholder 3"/>
          <p:cNvSpPr>
            <a:spLocks noGrp="1"/>
          </p:cNvSpPr>
          <p:nvPr>
            <p:ph type="dt" sz="quarter" idx="1"/>
          </p:nvPr>
        </p:nvSpPr>
        <p:spPr/>
        <p:txBody>
          <a:bodyPr/>
          <a:lstStyle/>
          <a:p>
            <a:pPr>
              <a:defRPr/>
            </a:pPr>
            <a:fld id="{47DE8680-A65F-4A7A-B29F-DB7893B8561E}" type="datetime1">
              <a:rPr lang="en-CA" smtClean="0"/>
              <a:pPr>
                <a:defRPr/>
              </a:pPr>
              <a:t>22/03/2011</a:t>
            </a:fld>
            <a:endParaRPr lang="en-CA" dirty="0"/>
          </a:p>
        </p:txBody>
      </p:sp>
      <p:sp>
        <p:nvSpPr>
          <p:cNvPr id="5" name="Slide Number Placeholder 4"/>
          <p:cNvSpPr>
            <a:spLocks noGrp="1"/>
          </p:cNvSpPr>
          <p:nvPr>
            <p:ph type="sldNum" sz="quarter" idx="5"/>
          </p:nvPr>
        </p:nvSpPr>
        <p:spPr/>
        <p:txBody>
          <a:bodyPr/>
          <a:lstStyle/>
          <a:p>
            <a:pPr>
              <a:defRPr/>
            </a:pPr>
            <a:fld id="{72DB825F-BF89-4D14-A343-C7A98D9E6B2A}" type="slidenum">
              <a:rPr lang="en-CA" smtClean="0"/>
              <a:pPr>
                <a:defRPr/>
              </a:pPr>
              <a:t>167</a:t>
            </a:fld>
            <a:endParaRPr lang="en-CA"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lvl1pPr>
              <a:defRPr/>
            </a:lvl1pPr>
          </a:lstStyle>
          <a:p>
            <a:pPr>
              <a:defRPr/>
            </a:pPr>
            <a:fld id="{92E2478D-9F94-47D9-A6FC-29CF7BA3BC9A}"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23A96905-184F-4768-84F9-6F549325E45E}" type="slidenum">
              <a:rPr lang="en-CA"/>
              <a:pPr>
                <a:defRPr/>
              </a:pPr>
              <a:t>‹#›</a:t>
            </a:fld>
            <a:endParaRPr lang="en-C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pPr>
              <a:defRPr/>
            </a:pPr>
            <a:fld id="{FA7439BC-6582-42D2-B937-D93C989F1B22}"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D2BD4B0F-DD92-422F-90AD-7043D8B486D9}" type="slidenum">
              <a:rPr lang="en-CA"/>
              <a:pPr>
                <a:defRPr/>
              </a:pPr>
              <a:t>‹#›</a:t>
            </a:fld>
            <a:endParaRPr lang="en-C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pPr>
              <a:defRPr/>
            </a:pPr>
            <a:fld id="{BDC70C6C-1756-4D29-9822-5DF73C60F0D4}"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B19DBD14-B806-416E-8F27-EE548000536D}" type="slidenum">
              <a:rPr lang="en-CA"/>
              <a:pPr>
                <a:defRPr/>
              </a:pPr>
              <a:t>‹#›</a:t>
            </a:fld>
            <a:endParaRPr lang="en-CA"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lvl1pPr>
              <a:defRPr/>
            </a:lvl1pPr>
          </a:lstStyle>
          <a:p>
            <a:pPr>
              <a:defRPr/>
            </a:pPr>
            <a:fld id="{CC84F09C-684A-44E1-89AD-59674B8C28DD}"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FB490470-E32E-44FF-82C8-AABFE3922C6E}" type="slidenum">
              <a:rPr lang="en-CA"/>
              <a:pPr>
                <a:defRPr/>
              </a:pPr>
              <a:t>‹#›</a:t>
            </a:fld>
            <a:endParaRPr lang="en-CA"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pPr>
              <a:defRPr/>
            </a:pPr>
            <a:fld id="{CF32EE59-78DE-4FDF-9715-CCA41517C791}"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FE13FD47-2FEC-4F4F-8950-A22D7DE22082}" type="slidenum">
              <a:rPr lang="en-CA"/>
              <a:pPr>
                <a:defRPr/>
              </a:pPr>
              <a:t>‹#›</a:t>
            </a:fld>
            <a:endParaRPr lang="en-CA"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08868D8-90C2-461B-8C9D-6FF15A1D787D}"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872A1FFF-754C-4CE3-8031-E788D43D952D}" type="slidenum">
              <a:rPr lang="en-CA"/>
              <a:pPr>
                <a:defRPr/>
              </a:pPr>
              <a:t>‹#›</a:t>
            </a:fld>
            <a:endParaRPr lang="en-CA"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3"/>
          <p:cNvSpPr>
            <a:spLocks noGrp="1"/>
          </p:cNvSpPr>
          <p:nvPr>
            <p:ph type="dt" sz="half" idx="10"/>
          </p:nvPr>
        </p:nvSpPr>
        <p:spPr/>
        <p:txBody>
          <a:bodyPr/>
          <a:lstStyle>
            <a:lvl1pPr>
              <a:defRPr/>
            </a:lvl1pPr>
          </a:lstStyle>
          <a:p>
            <a:pPr>
              <a:defRPr/>
            </a:pPr>
            <a:fld id="{BBE67FA3-9167-4B0C-8E37-B4B18521514E}" type="datetime1">
              <a:rPr lang="en-CA"/>
              <a:pPr>
                <a:defRPr/>
              </a:pPr>
              <a:t>22/03/2011</a:t>
            </a:fld>
            <a:endParaRPr lang="en-CA" dirty="0"/>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78FAC114-CAC8-4325-825E-1D9B08DEBCAD}" type="slidenum">
              <a:rPr lang="en-CA"/>
              <a:pPr>
                <a:defRPr/>
              </a:pPr>
              <a:t>‹#›</a:t>
            </a:fld>
            <a:endParaRPr lang="en-CA"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3"/>
          <p:cNvSpPr>
            <a:spLocks noGrp="1"/>
          </p:cNvSpPr>
          <p:nvPr>
            <p:ph type="dt" sz="half" idx="10"/>
          </p:nvPr>
        </p:nvSpPr>
        <p:spPr/>
        <p:txBody>
          <a:bodyPr/>
          <a:lstStyle>
            <a:lvl1pPr>
              <a:defRPr/>
            </a:lvl1pPr>
          </a:lstStyle>
          <a:p>
            <a:pPr>
              <a:defRPr/>
            </a:pPr>
            <a:fld id="{39554BD7-942E-4F9E-AE36-F6A0174B40ED}" type="datetime1">
              <a:rPr lang="en-CA"/>
              <a:pPr>
                <a:defRPr/>
              </a:pPr>
              <a:t>22/03/2011</a:t>
            </a:fld>
            <a:endParaRPr lang="en-CA" dirty="0"/>
          </a:p>
        </p:txBody>
      </p:sp>
      <p:sp>
        <p:nvSpPr>
          <p:cNvPr id="8" name="Footer Placeholder 4"/>
          <p:cNvSpPr>
            <a:spLocks noGrp="1"/>
          </p:cNvSpPr>
          <p:nvPr>
            <p:ph type="ftr" sz="quarter" idx="11"/>
          </p:nvPr>
        </p:nvSpPr>
        <p:spPr/>
        <p:txBody>
          <a:bodyPr/>
          <a:lstStyle>
            <a:lvl1pPr>
              <a:defRPr/>
            </a:lvl1pPr>
          </a:lstStyle>
          <a:p>
            <a:pPr>
              <a:defRPr/>
            </a:pPr>
            <a:endParaRPr lang="en-CA"/>
          </a:p>
        </p:txBody>
      </p:sp>
      <p:sp>
        <p:nvSpPr>
          <p:cNvPr id="9" name="Slide Number Placeholder 5"/>
          <p:cNvSpPr>
            <a:spLocks noGrp="1"/>
          </p:cNvSpPr>
          <p:nvPr>
            <p:ph type="sldNum" sz="quarter" idx="12"/>
          </p:nvPr>
        </p:nvSpPr>
        <p:spPr/>
        <p:txBody>
          <a:bodyPr/>
          <a:lstStyle>
            <a:lvl1pPr>
              <a:defRPr/>
            </a:lvl1pPr>
          </a:lstStyle>
          <a:p>
            <a:pPr>
              <a:defRPr/>
            </a:pPr>
            <a:fld id="{214FE4E9-B215-49CB-9537-0190DF4C7BAD}" type="slidenum">
              <a:rPr lang="en-CA"/>
              <a:pPr>
                <a:defRPr/>
              </a:pPr>
              <a:t>‹#›</a:t>
            </a:fld>
            <a:endParaRPr lang="en-CA"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3"/>
          <p:cNvSpPr>
            <a:spLocks noGrp="1"/>
          </p:cNvSpPr>
          <p:nvPr>
            <p:ph type="dt" sz="half" idx="10"/>
          </p:nvPr>
        </p:nvSpPr>
        <p:spPr/>
        <p:txBody>
          <a:bodyPr/>
          <a:lstStyle>
            <a:lvl1pPr>
              <a:defRPr/>
            </a:lvl1pPr>
          </a:lstStyle>
          <a:p>
            <a:pPr>
              <a:defRPr/>
            </a:pPr>
            <a:fld id="{A100E0BC-160A-41D3-BA0D-CED39668BF35}" type="datetime1">
              <a:rPr lang="en-CA"/>
              <a:pPr>
                <a:defRPr/>
              </a:pPr>
              <a:t>22/03/2011</a:t>
            </a:fld>
            <a:endParaRPr lang="en-CA" dirty="0"/>
          </a:p>
        </p:txBody>
      </p:sp>
      <p:sp>
        <p:nvSpPr>
          <p:cNvPr id="4" name="Footer Placeholder 4"/>
          <p:cNvSpPr>
            <a:spLocks noGrp="1"/>
          </p:cNvSpPr>
          <p:nvPr>
            <p:ph type="ftr" sz="quarter" idx="11"/>
          </p:nvPr>
        </p:nvSpPr>
        <p:spPr/>
        <p:txBody>
          <a:bodyPr/>
          <a:lstStyle>
            <a:lvl1pPr>
              <a:defRPr/>
            </a:lvl1pPr>
          </a:lstStyle>
          <a:p>
            <a:pPr>
              <a:defRPr/>
            </a:pPr>
            <a:endParaRPr lang="en-CA"/>
          </a:p>
        </p:txBody>
      </p:sp>
      <p:sp>
        <p:nvSpPr>
          <p:cNvPr id="5" name="Slide Number Placeholder 5"/>
          <p:cNvSpPr>
            <a:spLocks noGrp="1"/>
          </p:cNvSpPr>
          <p:nvPr>
            <p:ph type="sldNum" sz="quarter" idx="12"/>
          </p:nvPr>
        </p:nvSpPr>
        <p:spPr/>
        <p:txBody>
          <a:bodyPr/>
          <a:lstStyle>
            <a:lvl1pPr>
              <a:defRPr/>
            </a:lvl1pPr>
          </a:lstStyle>
          <a:p>
            <a:pPr>
              <a:defRPr/>
            </a:pPr>
            <a:fld id="{75DA2CC2-198C-496F-8AF9-1ECF1372BE99}" type="slidenum">
              <a:rPr lang="en-CA"/>
              <a:pPr>
                <a:defRPr/>
              </a:pPr>
              <a:t>‹#›</a:t>
            </a:fld>
            <a:endParaRPr lang="en-CA"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747EA3D-5803-46AC-BB53-1FE0B3C04F5A}" type="datetime1">
              <a:rPr lang="en-CA"/>
              <a:pPr>
                <a:defRPr/>
              </a:pPr>
              <a:t>22/03/2011</a:t>
            </a:fld>
            <a:endParaRPr lang="en-CA" dirty="0"/>
          </a:p>
        </p:txBody>
      </p:sp>
      <p:sp>
        <p:nvSpPr>
          <p:cNvPr id="3" name="Footer Placeholder 4"/>
          <p:cNvSpPr>
            <a:spLocks noGrp="1"/>
          </p:cNvSpPr>
          <p:nvPr>
            <p:ph type="ftr" sz="quarter" idx="11"/>
          </p:nvPr>
        </p:nvSpPr>
        <p:spPr/>
        <p:txBody>
          <a:bodyPr/>
          <a:lstStyle>
            <a:lvl1pPr>
              <a:defRPr/>
            </a:lvl1pPr>
          </a:lstStyle>
          <a:p>
            <a:pPr>
              <a:defRPr/>
            </a:pPr>
            <a:endParaRPr lang="en-CA"/>
          </a:p>
        </p:txBody>
      </p:sp>
      <p:sp>
        <p:nvSpPr>
          <p:cNvPr id="4" name="Slide Number Placeholder 5"/>
          <p:cNvSpPr>
            <a:spLocks noGrp="1"/>
          </p:cNvSpPr>
          <p:nvPr>
            <p:ph type="sldNum" sz="quarter" idx="12"/>
          </p:nvPr>
        </p:nvSpPr>
        <p:spPr/>
        <p:txBody>
          <a:bodyPr/>
          <a:lstStyle>
            <a:lvl1pPr>
              <a:defRPr/>
            </a:lvl1pPr>
          </a:lstStyle>
          <a:p>
            <a:pPr>
              <a:defRPr/>
            </a:pPr>
            <a:fld id="{53149EE6-D07E-441D-9704-039B9C467138}" type="slidenum">
              <a:rPr lang="en-CA"/>
              <a:pPr>
                <a:defRPr/>
              </a:pPr>
              <a:t>‹#›</a:t>
            </a:fld>
            <a:endParaRPr lang="en-CA"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B8A40FC-5DF5-4CB8-B3D2-277E5635EF08}" type="datetime1">
              <a:rPr lang="en-CA"/>
              <a:pPr>
                <a:defRPr/>
              </a:pPr>
              <a:t>22/03/2011</a:t>
            </a:fld>
            <a:endParaRPr lang="en-CA" dirty="0"/>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F0C05AD0-CC1B-4A71-BCB7-5DAE992BCEBA}" type="slidenum">
              <a:rPr lang="en-CA"/>
              <a:pPr>
                <a:defRPr/>
              </a:pPr>
              <a:t>‹#›</a:t>
            </a:fld>
            <a:endParaRPr lang="en-C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pPr>
              <a:defRPr/>
            </a:pPr>
            <a:fld id="{B73D4FE5-E5C5-4933-BD83-A3C64B6A2D33}"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C7B224E1-41B8-4D2A-9DF7-F1421DA3C1AC}" type="slidenum">
              <a:rPr lang="en-CA"/>
              <a:pPr>
                <a:defRPr/>
              </a:pPr>
              <a:t>‹#›</a:t>
            </a:fld>
            <a:endParaRPr lang="en-CA"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dirty="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033F4C7-BC91-492F-AB5F-8D1B2B6F15E5}" type="datetime1">
              <a:rPr lang="en-CA"/>
              <a:pPr>
                <a:defRPr/>
              </a:pPr>
              <a:t>22/03/2011</a:t>
            </a:fld>
            <a:endParaRPr lang="en-CA" dirty="0"/>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D8357FE5-8CD2-4B29-97FF-43C1D69C1B4D}" type="slidenum">
              <a:rPr lang="en-CA"/>
              <a:pPr>
                <a:defRPr/>
              </a:pPr>
              <a:t>‹#›</a:t>
            </a:fld>
            <a:endParaRPr lang="en-CA"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pPr>
              <a:defRPr/>
            </a:pPr>
            <a:fld id="{CDE3BA1F-A8C5-45E1-84DC-423B6262F2B5}"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E28BCFD1-B35A-4661-AB3E-6F6CADEED3D9}" type="slidenum">
              <a:rPr lang="en-CA"/>
              <a:pPr>
                <a:defRPr/>
              </a:pPr>
              <a:t>‹#›</a:t>
            </a:fld>
            <a:endParaRPr lang="en-CA"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pPr>
              <a:defRPr/>
            </a:pPr>
            <a:fld id="{4DA663C2-C8C1-4268-A59D-2AF8B9052301}"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05399CED-F904-4A23-8E5C-32A0A053A5EB}" type="slidenum">
              <a:rPr lang="en-CA"/>
              <a:pPr>
                <a:defRPr/>
              </a:pPr>
              <a:t>‹#›</a:t>
            </a:fld>
            <a:endParaRPr lang="en-CA"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3"/>
          <p:cNvSpPr>
            <a:spLocks noGrp="1"/>
          </p:cNvSpPr>
          <p:nvPr>
            <p:ph type="dt" sz="half" idx="10"/>
          </p:nvPr>
        </p:nvSpPr>
        <p:spPr/>
        <p:txBody>
          <a:bodyPr/>
          <a:lstStyle>
            <a:lvl1pPr>
              <a:defRPr/>
            </a:lvl1pPr>
          </a:lstStyle>
          <a:p>
            <a:pPr>
              <a:defRPr/>
            </a:pPr>
            <a:fld id="{021D5E18-4C8F-4E58-A3BB-D2EA6D887CE3}" type="datetime1">
              <a:rPr lang="en-CA"/>
              <a:pPr>
                <a:defRPr/>
              </a:pPr>
              <a:t>22/03/2011</a:t>
            </a:fld>
            <a:endParaRPr lang="en-CA" dirty="0"/>
          </a:p>
        </p:txBody>
      </p:sp>
      <p:sp>
        <p:nvSpPr>
          <p:cNvPr id="4" name="Footer Placeholder 4"/>
          <p:cNvSpPr>
            <a:spLocks noGrp="1"/>
          </p:cNvSpPr>
          <p:nvPr>
            <p:ph type="ftr" sz="quarter" idx="11"/>
          </p:nvPr>
        </p:nvSpPr>
        <p:spPr/>
        <p:txBody>
          <a:bodyPr/>
          <a:lstStyle>
            <a:lvl1pPr>
              <a:defRPr/>
            </a:lvl1pPr>
          </a:lstStyle>
          <a:p>
            <a:pPr>
              <a:defRPr/>
            </a:pPr>
            <a:endParaRPr lang="en-CA"/>
          </a:p>
        </p:txBody>
      </p:sp>
      <p:sp>
        <p:nvSpPr>
          <p:cNvPr id="5" name="Slide Number Placeholder 5"/>
          <p:cNvSpPr>
            <a:spLocks noGrp="1"/>
          </p:cNvSpPr>
          <p:nvPr>
            <p:ph type="sldNum" sz="quarter" idx="12"/>
          </p:nvPr>
        </p:nvSpPr>
        <p:spPr/>
        <p:txBody>
          <a:bodyPr/>
          <a:lstStyle>
            <a:lvl1pPr>
              <a:defRPr/>
            </a:lvl1pPr>
          </a:lstStyle>
          <a:p>
            <a:pPr>
              <a:defRPr/>
            </a:pPr>
            <a:fld id="{A9374F72-B9C8-40D3-BF91-99D58C7594EF}" type="slidenum">
              <a:rPr lang="en-CA"/>
              <a:pPr>
                <a:defRPr/>
              </a:pPr>
              <a:t>‹#›</a:t>
            </a:fld>
            <a:endParaRPr lang="en-CA"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lvl1pPr>
              <a:defRPr/>
            </a:lvl1pPr>
          </a:lstStyle>
          <a:p>
            <a:pPr>
              <a:defRPr/>
            </a:pPr>
            <a:fld id="{ED9BFA16-8833-46D3-BD4B-5F1139D537D5}"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67EBAFD6-BD83-4D8F-BE28-DD19CE43F7E2}" type="slidenum">
              <a:rPr lang="en-CA"/>
              <a:pPr>
                <a:defRPr/>
              </a:pPr>
              <a:t>‹#›</a:t>
            </a:fld>
            <a:endParaRPr lang="en-CA"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pPr>
              <a:defRPr/>
            </a:pPr>
            <a:fld id="{B329AA83-EB22-4B2B-B615-6A3B63D82398}"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F29B2BCF-2722-4444-901C-10EB5C7FFB03}" type="slidenum">
              <a:rPr lang="en-CA"/>
              <a:pPr>
                <a:defRPr/>
              </a:pPr>
              <a:t>‹#›</a:t>
            </a:fld>
            <a:endParaRPr lang="en-CA"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A960826-4CE5-44CD-B9F0-DF546053343A}"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3F5C5D89-9A96-4CFE-8264-EB92F72716F8}" type="slidenum">
              <a:rPr lang="en-CA"/>
              <a:pPr>
                <a:defRPr/>
              </a:pPr>
              <a:t>‹#›</a:t>
            </a:fld>
            <a:endParaRPr lang="en-CA"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3"/>
          <p:cNvSpPr>
            <a:spLocks noGrp="1"/>
          </p:cNvSpPr>
          <p:nvPr>
            <p:ph type="dt" sz="half" idx="10"/>
          </p:nvPr>
        </p:nvSpPr>
        <p:spPr/>
        <p:txBody>
          <a:bodyPr/>
          <a:lstStyle>
            <a:lvl1pPr>
              <a:defRPr/>
            </a:lvl1pPr>
          </a:lstStyle>
          <a:p>
            <a:pPr>
              <a:defRPr/>
            </a:pPr>
            <a:fld id="{8E3FED2B-CD15-4A30-982B-1C41B024875D}" type="datetime1">
              <a:rPr lang="en-CA"/>
              <a:pPr>
                <a:defRPr/>
              </a:pPr>
              <a:t>22/03/2011</a:t>
            </a:fld>
            <a:endParaRPr lang="en-CA" dirty="0"/>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1C78902B-60CE-406D-9DD5-EC94FCD8283D}" type="slidenum">
              <a:rPr lang="en-CA"/>
              <a:pPr>
                <a:defRPr/>
              </a:pPr>
              <a:t>‹#›</a:t>
            </a:fld>
            <a:endParaRPr lang="en-CA"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3"/>
          <p:cNvSpPr>
            <a:spLocks noGrp="1"/>
          </p:cNvSpPr>
          <p:nvPr>
            <p:ph type="dt" sz="half" idx="10"/>
          </p:nvPr>
        </p:nvSpPr>
        <p:spPr/>
        <p:txBody>
          <a:bodyPr/>
          <a:lstStyle>
            <a:lvl1pPr>
              <a:defRPr/>
            </a:lvl1pPr>
          </a:lstStyle>
          <a:p>
            <a:pPr>
              <a:defRPr/>
            </a:pPr>
            <a:fld id="{8FE46E1E-460E-44A6-BDB0-0141CFE5EF8C}" type="datetime1">
              <a:rPr lang="en-CA"/>
              <a:pPr>
                <a:defRPr/>
              </a:pPr>
              <a:t>22/03/2011</a:t>
            </a:fld>
            <a:endParaRPr lang="en-CA" dirty="0"/>
          </a:p>
        </p:txBody>
      </p:sp>
      <p:sp>
        <p:nvSpPr>
          <p:cNvPr id="8" name="Footer Placeholder 4"/>
          <p:cNvSpPr>
            <a:spLocks noGrp="1"/>
          </p:cNvSpPr>
          <p:nvPr>
            <p:ph type="ftr" sz="quarter" idx="11"/>
          </p:nvPr>
        </p:nvSpPr>
        <p:spPr/>
        <p:txBody>
          <a:bodyPr/>
          <a:lstStyle>
            <a:lvl1pPr>
              <a:defRPr/>
            </a:lvl1pPr>
          </a:lstStyle>
          <a:p>
            <a:pPr>
              <a:defRPr/>
            </a:pPr>
            <a:endParaRPr lang="en-CA"/>
          </a:p>
        </p:txBody>
      </p:sp>
      <p:sp>
        <p:nvSpPr>
          <p:cNvPr id="9" name="Slide Number Placeholder 5"/>
          <p:cNvSpPr>
            <a:spLocks noGrp="1"/>
          </p:cNvSpPr>
          <p:nvPr>
            <p:ph type="sldNum" sz="quarter" idx="12"/>
          </p:nvPr>
        </p:nvSpPr>
        <p:spPr/>
        <p:txBody>
          <a:bodyPr/>
          <a:lstStyle>
            <a:lvl1pPr>
              <a:defRPr/>
            </a:lvl1pPr>
          </a:lstStyle>
          <a:p>
            <a:pPr>
              <a:defRPr/>
            </a:pPr>
            <a:fld id="{15F99A83-AE2A-4E45-8D94-943A14EEC607}" type="slidenum">
              <a:rPr lang="en-CA"/>
              <a:pPr>
                <a:defRPr/>
              </a:pPr>
              <a:t>‹#›</a:t>
            </a:fld>
            <a:endParaRPr lang="en-CA"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3"/>
          <p:cNvSpPr>
            <a:spLocks noGrp="1"/>
          </p:cNvSpPr>
          <p:nvPr>
            <p:ph type="dt" sz="half" idx="10"/>
          </p:nvPr>
        </p:nvSpPr>
        <p:spPr/>
        <p:txBody>
          <a:bodyPr/>
          <a:lstStyle>
            <a:lvl1pPr>
              <a:defRPr/>
            </a:lvl1pPr>
          </a:lstStyle>
          <a:p>
            <a:pPr>
              <a:defRPr/>
            </a:pPr>
            <a:fld id="{44C18852-B9CD-4B71-93B9-C46E4114EA0F}" type="datetime1">
              <a:rPr lang="en-CA"/>
              <a:pPr>
                <a:defRPr/>
              </a:pPr>
              <a:t>22/03/2011</a:t>
            </a:fld>
            <a:endParaRPr lang="en-CA" dirty="0"/>
          </a:p>
        </p:txBody>
      </p:sp>
      <p:sp>
        <p:nvSpPr>
          <p:cNvPr id="4" name="Footer Placeholder 4"/>
          <p:cNvSpPr>
            <a:spLocks noGrp="1"/>
          </p:cNvSpPr>
          <p:nvPr>
            <p:ph type="ftr" sz="quarter" idx="11"/>
          </p:nvPr>
        </p:nvSpPr>
        <p:spPr/>
        <p:txBody>
          <a:bodyPr/>
          <a:lstStyle>
            <a:lvl1pPr>
              <a:defRPr/>
            </a:lvl1pPr>
          </a:lstStyle>
          <a:p>
            <a:pPr>
              <a:defRPr/>
            </a:pPr>
            <a:endParaRPr lang="en-CA"/>
          </a:p>
        </p:txBody>
      </p:sp>
      <p:sp>
        <p:nvSpPr>
          <p:cNvPr id="5" name="Slide Number Placeholder 5"/>
          <p:cNvSpPr>
            <a:spLocks noGrp="1"/>
          </p:cNvSpPr>
          <p:nvPr>
            <p:ph type="sldNum" sz="quarter" idx="12"/>
          </p:nvPr>
        </p:nvSpPr>
        <p:spPr/>
        <p:txBody>
          <a:bodyPr/>
          <a:lstStyle>
            <a:lvl1pPr>
              <a:defRPr/>
            </a:lvl1pPr>
          </a:lstStyle>
          <a:p>
            <a:pPr>
              <a:defRPr/>
            </a:pPr>
            <a:fld id="{AC9C47AB-BD83-41E6-9F70-AE0577A2A615}" type="slidenum">
              <a:rPr lang="en-CA"/>
              <a:pPr>
                <a:defRPr/>
              </a:pPr>
              <a:t>‹#›</a:t>
            </a:fld>
            <a:endParaRPr lang="en-C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03348D1-DA96-40D7-95C2-D2A2DC65A87F}"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B4739B99-778C-4241-B3A4-D7CFE2A84CB4}" type="slidenum">
              <a:rPr lang="en-CA"/>
              <a:pPr>
                <a:defRPr/>
              </a:pPr>
              <a:t>‹#›</a:t>
            </a:fld>
            <a:endParaRPr lang="en-CA"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40F2246-16BA-4422-9382-12A16D5B6B60}" type="datetime1">
              <a:rPr lang="en-CA"/>
              <a:pPr>
                <a:defRPr/>
              </a:pPr>
              <a:t>22/03/2011</a:t>
            </a:fld>
            <a:endParaRPr lang="en-CA" dirty="0"/>
          </a:p>
        </p:txBody>
      </p:sp>
      <p:sp>
        <p:nvSpPr>
          <p:cNvPr id="3" name="Footer Placeholder 4"/>
          <p:cNvSpPr>
            <a:spLocks noGrp="1"/>
          </p:cNvSpPr>
          <p:nvPr>
            <p:ph type="ftr" sz="quarter" idx="11"/>
          </p:nvPr>
        </p:nvSpPr>
        <p:spPr/>
        <p:txBody>
          <a:bodyPr/>
          <a:lstStyle>
            <a:lvl1pPr>
              <a:defRPr/>
            </a:lvl1pPr>
          </a:lstStyle>
          <a:p>
            <a:pPr>
              <a:defRPr/>
            </a:pPr>
            <a:endParaRPr lang="en-CA"/>
          </a:p>
        </p:txBody>
      </p:sp>
      <p:sp>
        <p:nvSpPr>
          <p:cNvPr id="4" name="Slide Number Placeholder 5"/>
          <p:cNvSpPr>
            <a:spLocks noGrp="1"/>
          </p:cNvSpPr>
          <p:nvPr>
            <p:ph type="sldNum" sz="quarter" idx="12"/>
          </p:nvPr>
        </p:nvSpPr>
        <p:spPr/>
        <p:txBody>
          <a:bodyPr/>
          <a:lstStyle>
            <a:lvl1pPr>
              <a:defRPr/>
            </a:lvl1pPr>
          </a:lstStyle>
          <a:p>
            <a:pPr>
              <a:defRPr/>
            </a:pPr>
            <a:fld id="{68D6A165-5A7D-431D-B811-D8D7EE32A92D}" type="slidenum">
              <a:rPr lang="en-CA"/>
              <a:pPr>
                <a:defRPr/>
              </a:pPr>
              <a:t>‹#›</a:t>
            </a:fld>
            <a:endParaRPr lang="en-CA"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542DD93-AD61-46F1-9D21-F3BB923F9A25}" type="datetime1">
              <a:rPr lang="en-CA"/>
              <a:pPr>
                <a:defRPr/>
              </a:pPr>
              <a:t>22/03/2011</a:t>
            </a:fld>
            <a:endParaRPr lang="en-CA" dirty="0"/>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3C43ED58-461D-4734-B8A0-F01CC0592DED}" type="slidenum">
              <a:rPr lang="en-CA"/>
              <a:pPr>
                <a:defRPr/>
              </a:pPr>
              <a:t>‹#›</a:t>
            </a:fld>
            <a:endParaRPr lang="en-CA"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193597B-6567-48E4-9B28-941F3A430CFD}" type="datetime1">
              <a:rPr lang="en-CA"/>
              <a:pPr>
                <a:defRPr/>
              </a:pPr>
              <a:t>22/03/2011</a:t>
            </a:fld>
            <a:endParaRPr lang="en-CA" dirty="0"/>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5ED2DB12-595A-4471-BDA5-786272009F18}" type="slidenum">
              <a:rPr lang="en-CA"/>
              <a:pPr>
                <a:defRPr/>
              </a:pPr>
              <a:t>‹#›</a:t>
            </a:fld>
            <a:endParaRPr lang="en-CA"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pPr>
              <a:defRPr/>
            </a:pPr>
            <a:fld id="{CE46F70B-30E1-452E-8717-5A1F608F1D06}"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F73D650D-B44B-4443-B50E-F251EFCCA75E}" type="slidenum">
              <a:rPr lang="en-CA"/>
              <a:pPr>
                <a:defRPr/>
              </a:pPr>
              <a:t>‹#›</a:t>
            </a:fld>
            <a:endParaRPr lang="en-CA"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pPr>
              <a:defRPr/>
            </a:pPr>
            <a:fld id="{9C6AFFC8-EB29-4AF5-B37B-2D63305AF6E4}" type="datetime1">
              <a:rPr lang="en-CA"/>
              <a:pPr>
                <a:defRPr/>
              </a:pPr>
              <a:t>22/03/2011</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a:p>
        </p:txBody>
      </p:sp>
      <p:sp>
        <p:nvSpPr>
          <p:cNvPr id="6" name="Slide Number Placeholder 5"/>
          <p:cNvSpPr>
            <a:spLocks noGrp="1"/>
          </p:cNvSpPr>
          <p:nvPr>
            <p:ph type="sldNum" sz="quarter" idx="12"/>
          </p:nvPr>
        </p:nvSpPr>
        <p:spPr/>
        <p:txBody>
          <a:bodyPr/>
          <a:lstStyle>
            <a:lvl1pPr>
              <a:defRPr/>
            </a:lvl1pPr>
          </a:lstStyle>
          <a:p>
            <a:pPr>
              <a:defRPr/>
            </a:pPr>
            <a:fld id="{DE1EB00C-C2AF-4930-BD47-19A02BAC7825}" type="slidenum">
              <a:rPr lang="en-CA"/>
              <a:pPr>
                <a:defRPr/>
              </a:pPr>
              <a:t>‹#›</a:t>
            </a:fld>
            <a:endParaRPr lang="en-C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3"/>
          <p:cNvSpPr>
            <a:spLocks noGrp="1"/>
          </p:cNvSpPr>
          <p:nvPr>
            <p:ph type="dt" sz="half" idx="10"/>
          </p:nvPr>
        </p:nvSpPr>
        <p:spPr/>
        <p:txBody>
          <a:bodyPr/>
          <a:lstStyle>
            <a:lvl1pPr>
              <a:defRPr/>
            </a:lvl1pPr>
          </a:lstStyle>
          <a:p>
            <a:pPr>
              <a:defRPr/>
            </a:pPr>
            <a:fld id="{FD428EFB-4739-44C4-ADFE-1C5F9F40E19A}" type="datetime1">
              <a:rPr lang="en-CA"/>
              <a:pPr>
                <a:defRPr/>
              </a:pPr>
              <a:t>22/03/2011</a:t>
            </a:fld>
            <a:endParaRPr lang="en-CA" dirty="0"/>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F4533998-3C54-42D6-A0B6-93DDD1C15CC8}" type="slidenum">
              <a:rPr lang="en-CA"/>
              <a:pPr>
                <a:defRPr/>
              </a:pPr>
              <a:t>‹#›</a:t>
            </a:fld>
            <a:endParaRPr lang="en-C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3"/>
          <p:cNvSpPr>
            <a:spLocks noGrp="1"/>
          </p:cNvSpPr>
          <p:nvPr>
            <p:ph type="dt" sz="half" idx="10"/>
          </p:nvPr>
        </p:nvSpPr>
        <p:spPr/>
        <p:txBody>
          <a:bodyPr/>
          <a:lstStyle>
            <a:lvl1pPr>
              <a:defRPr/>
            </a:lvl1pPr>
          </a:lstStyle>
          <a:p>
            <a:pPr>
              <a:defRPr/>
            </a:pPr>
            <a:fld id="{205ACE6F-A804-4A2A-AEF1-ADE832C02757}" type="datetime1">
              <a:rPr lang="en-CA"/>
              <a:pPr>
                <a:defRPr/>
              </a:pPr>
              <a:t>22/03/2011</a:t>
            </a:fld>
            <a:endParaRPr lang="en-CA" dirty="0"/>
          </a:p>
        </p:txBody>
      </p:sp>
      <p:sp>
        <p:nvSpPr>
          <p:cNvPr id="8" name="Footer Placeholder 4"/>
          <p:cNvSpPr>
            <a:spLocks noGrp="1"/>
          </p:cNvSpPr>
          <p:nvPr>
            <p:ph type="ftr" sz="quarter" idx="11"/>
          </p:nvPr>
        </p:nvSpPr>
        <p:spPr/>
        <p:txBody>
          <a:bodyPr/>
          <a:lstStyle>
            <a:lvl1pPr>
              <a:defRPr/>
            </a:lvl1pPr>
          </a:lstStyle>
          <a:p>
            <a:pPr>
              <a:defRPr/>
            </a:pPr>
            <a:endParaRPr lang="en-CA"/>
          </a:p>
        </p:txBody>
      </p:sp>
      <p:sp>
        <p:nvSpPr>
          <p:cNvPr id="9" name="Slide Number Placeholder 5"/>
          <p:cNvSpPr>
            <a:spLocks noGrp="1"/>
          </p:cNvSpPr>
          <p:nvPr>
            <p:ph type="sldNum" sz="quarter" idx="12"/>
          </p:nvPr>
        </p:nvSpPr>
        <p:spPr/>
        <p:txBody>
          <a:bodyPr/>
          <a:lstStyle>
            <a:lvl1pPr>
              <a:defRPr/>
            </a:lvl1pPr>
          </a:lstStyle>
          <a:p>
            <a:pPr>
              <a:defRPr/>
            </a:pPr>
            <a:fld id="{4F7E7F83-FF54-4AEC-A714-1359C8EDCC33}" type="slidenum">
              <a:rPr lang="en-CA"/>
              <a:pPr>
                <a:defRPr/>
              </a:pPr>
              <a:t>‹#›</a:t>
            </a:fld>
            <a:endParaRPr lang="en-C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SAR_1">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6070"/>
          </a:xfrm>
        </p:spPr>
        <p:txBody>
          <a:bodyPr/>
          <a:lstStyle>
            <a:lvl1pPr>
              <a:defRPr sz="2000" baseline="0"/>
            </a:lvl1pPr>
          </a:lstStyle>
          <a:p>
            <a:r>
              <a:rPr lang="en-US" dirty="0" smtClean="0"/>
              <a:t>Click to edit Master title style</a:t>
            </a:r>
            <a:endParaRPr lang="en-CA" dirty="0"/>
          </a:p>
        </p:txBody>
      </p:sp>
      <p:sp>
        <p:nvSpPr>
          <p:cNvPr id="3" name="Date Placeholder 3"/>
          <p:cNvSpPr>
            <a:spLocks noGrp="1"/>
          </p:cNvSpPr>
          <p:nvPr>
            <p:ph type="dt" sz="half" idx="10"/>
          </p:nvPr>
        </p:nvSpPr>
        <p:spPr/>
        <p:txBody>
          <a:bodyPr/>
          <a:lstStyle>
            <a:lvl1pPr>
              <a:defRPr/>
            </a:lvl1pPr>
          </a:lstStyle>
          <a:p>
            <a:pPr>
              <a:defRPr/>
            </a:pPr>
            <a:fld id="{91A823D2-EF3B-4F05-97FD-7B2F1E5A6D50}" type="datetime1">
              <a:rPr lang="en-CA"/>
              <a:pPr>
                <a:defRPr/>
              </a:pPr>
              <a:t>22/03/2011</a:t>
            </a:fld>
            <a:endParaRPr lang="en-CA" dirty="0"/>
          </a:p>
        </p:txBody>
      </p:sp>
      <p:sp>
        <p:nvSpPr>
          <p:cNvPr id="4" name="Footer Placeholder 4"/>
          <p:cNvSpPr>
            <a:spLocks noGrp="1"/>
          </p:cNvSpPr>
          <p:nvPr>
            <p:ph type="ftr" sz="quarter" idx="11"/>
          </p:nvPr>
        </p:nvSpPr>
        <p:spPr/>
        <p:txBody>
          <a:bodyPr/>
          <a:lstStyle>
            <a:lvl1pPr>
              <a:defRPr/>
            </a:lvl1pPr>
          </a:lstStyle>
          <a:p>
            <a:pPr>
              <a:defRPr/>
            </a:pPr>
            <a:endParaRPr lang="en-CA"/>
          </a:p>
        </p:txBody>
      </p:sp>
      <p:sp>
        <p:nvSpPr>
          <p:cNvPr id="5" name="Slide Number Placeholder 5"/>
          <p:cNvSpPr>
            <a:spLocks noGrp="1"/>
          </p:cNvSpPr>
          <p:nvPr>
            <p:ph type="sldNum" sz="quarter" idx="12"/>
          </p:nvPr>
        </p:nvSpPr>
        <p:spPr/>
        <p:txBody>
          <a:bodyPr/>
          <a:lstStyle>
            <a:lvl1pPr>
              <a:defRPr/>
            </a:lvl1pPr>
          </a:lstStyle>
          <a:p>
            <a:pPr>
              <a:defRPr/>
            </a:pPr>
            <a:fld id="{661CB2E9-86B8-4B28-8270-796D2A34B1EF}" type="slidenum">
              <a:rPr lang="en-CA"/>
              <a:pPr>
                <a:defRPr/>
              </a:pPr>
              <a:t>‹#›</a:t>
            </a:fld>
            <a:endParaRPr lang="en-C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476E134-F502-4ADF-BCD3-9C41D593F27C}" type="datetime1">
              <a:rPr lang="en-CA"/>
              <a:pPr>
                <a:defRPr/>
              </a:pPr>
              <a:t>22/03/2011</a:t>
            </a:fld>
            <a:endParaRPr lang="en-CA" dirty="0"/>
          </a:p>
        </p:txBody>
      </p:sp>
      <p:sp>
        <p:nvSpPr>
          <p:cNvPr id="3" name="Footer Placeholder 4"/>
          <p:cNvSpPr>
            <a:spLocks noGrp="1"/>
          </p:cNvSpPr>
          <p:nvPr>
            <p:ph type="ftr" sz="quarter" idx="11"/>
          </p:nvPr>
        </p:nvSpPr>
        <p:spPr/>
        <p:txBody>
          <a:bodyPr/>
          <a:lstStyle>
            <a:lvl1pPr>
              <a:defRPr/>
            </a:lvl1pPr>
          </a:lstStyle>
          <a:p>
            <a:pPr>
              <a:defRPr/>
            </a:pPr>
            <a:endParaRPr lang="en-CA"/>
          </a:p>
        </p:txBody>
      </p:sp>
      <p:sp>
        <p:nvSpPr>
          <p:cNvPr id="4" name="Slide Number Placeholder 5"/>
          <p:cNvSpPr>
            <a:spLocks noGrp="1"/>
          </p:cNvSpPr>
          <p:nvPr>
            <p:ph type="sldNum" sz="quarter" idx="12"/>
          </p:nvPr>
        </p:nvSpPr>
        <p:spPr/>
        <p:txBody>
          <a:bodyPr/>
          <a:lstStyle>
            <a:lvl1pPr>
              <a:defRPr/>
            </a:lvl1pPr>
          </a:lstStyle>
          <a:p>
            <a:pPr>
              <a:defRPr/>
            </a:pPr>
            <a:r>
              <a:rPr lang="en-CA"/>
              <a:t>Slide</a:t>
            </a:r>
            <a:fld id="{3E67A333-9D73-40DC-B038-6FECE3B1C71D}" type="slidenum">
              <a:rPr lang="en-CA"/>
              <a:pPr>
                <a:defRPr/>
              </a:pPr>
              <a:t>‹#›</a:t>
            </a:fld>
            <a:r>
              <a:rPr lang="en-CA"/>
              <a:t>999</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303D7D8-348E-4E88-9298-BE27DA5E35C3}" type="datetime1">
              <a:rPr lang="en-CA"/>
              <a:pPr>
                <a:defRPr/>
              </a:pPr>
              <a:t>22/03/2011</a:t>
            </a:fld>
            <a:endParaRPr lang="en-CA" dirty="0"/>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E732212F-8717-414E-B665-B5C111E18F26}" type="slidenum">
              <a:rPr lang="en-CA"/>
              <a:pPr>
                <a:defRPr/>
              </a:pPr>
              <a:t>‹#›</a:t>
            </a:fld>
            <a:endParaRPr lang="en-C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CE74BB8-8A9D-4C80-96A0-3A79CAE3FD58}" type="datetime1">
              <a:rPr lang="en-CA"/>
              <a:pPr>
                <a:defRPr/>
              </a:pPr>
              <a:t>22/03/2011</a:t>
            </a:fld>
            <a:endParaRPr lang="en-CA" dirty="0"/>
          </a:p>
        </p:txBody>
      </p:sp>
      <p:sp>
        <p:nvSpPr>
          <p:cNvPr id="6" name="Footer Placeholder 4"/>
          <p:cNvSpPr>
            <a:spLocks noGrp="1"/>
          </p:cNvSpPr>
          <p:nvPr>
            <p:ph type="ftr" sz="quarter" idx="11"/>
          </p:nvPr>
        </p:nvSpPr>
        <p:spPr/>
        <p:txBody>
          <a:bodyPr/>
          <a:lstStyle>
            <a:lvl1pPr>
              <a:defRPr/>
            </a:lvl1pPr>
          </a:lstStyle>
          <a:p>
            <a:pPr>
              <a:defRPr/>
            </a:pPr>
            <a:endParaRPr lang="en-CA"/>
          </a:p>
        </p:txBody>
      </p:sp>
      <p:sp>
        <p:nvSpPr>
          <p:cNvPr id="7" name="Slide Number Placeholder 5"/>
          <p:cNvSpPr>
            <a:spLocks noGrp="1"/>
          </p:cNvSpPr>
          <p:nvPr>
            <p:ph type="sldNum" sz="quarter" idx="12"/>
          </p:nvPr>
        </p:nvSpPr>
        <p:spPr/>
        <p:txBody>
          <a:bodyPr/>
          <a:lstStyle>
            <a:lvl1pPr>
              <a:defRPr/>
            </a:lvl1pPr>
          </a:lstStyle>
          <a:p>
            <a:pPr>
              <a:defRPr/>
            </a:pPr>
            <a:fld id="{42FFF2BF-24AE-4AED-AF7A-A20D012C5163}" type="slidenum">
              <a:rPr lang="en-CA"/>
              <a:pPr>
                <a:defRPr/>
              </a:pPr>
              <a:t>‹#›</a:t>
            </a:fld>
            <a:endParaRPr lang="en-C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CA"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C34B5B90-23B8-4098-974A-E9750624BE4B}" type="datetime1">
              <a:rPr lang="en-CA"/>
              <a:pPr>
                <a:defRPr/>
              </a:pPr>
              <a:t>22/03/2011</a:t>
            </a:fld>
            <a:endParaRPr lang="en-C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B5E2E11-8E41-4DAD-8ED0-CC711ED017D3}" type="slidenum">
              <a:rPr lang="en-CA"/>
              <a:pPr>
                <a:defRPr/>
              </a:pPr>
              <a:t>‹#›</a:t>
            </a:fld>
            <a:endParaRPr lang="en-CA" dirty="0"/>
          </a:p>
        </p:txBody>
      </p:sp>
    </p:spTree>
  </p:cSld>
  <p:clrMap bg1="lt1" tx1="dk1" bg2="lt2" tx2="dk2" accent1="accent1" accent2="accent2" accent3="accent3" accent4="accent4" accent5="accent5" accent6="accent6" hlink="hlink" folHlink="folHlink"/>
  <p:sldLayoutIdLst>
    <p:sldLayoutId id="2147485424" r:id="rId1"/>
    <p:sldLayoutId id="2147485425" r:id="rId2"/>
    <p:sldLayoutId id="2147485426" r:id="rId3"/>
    <p:sldLayoutId id="2147485427" r:id="rId4"/>
    <p:sldLayoutId id="2147485428" r:id="rId5"/>
    <p:sldLayoutId id="2147485429" r:id="rId6"/>
    <p:sldLayoutId id="2147485457" r:id="rId7"/>
    <p:sldLayoutId id="2147485430" r:id="rId8"/>
    <p:sldLayoutId id="2147485431" r:id="rId9"/>
    <p:sldLayoutId id="2147485432" r:id="rId10"/>
    <p:sldLayoutId id="2147485433" r:id="rId11"/>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4175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CA"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4E261964-139F-4DF4-B145-B8C3E3161882}" type="datetime1">
              <a:rPr lang="en-CA"/>
              <a:pPr>
                <a:defRPr/>
              </a:pPr>
              <a:t>22/03/2011</a:t>
            </a:fld>
            <a:endParaRPr lang="en-C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C4C595A-506A-4B40-9C34-C99C9DDFEF1D}" type="slidenum">
              <a:rPr lang="en-CA"/>
              <a:pPr>
                <a:defRPr/>
              </a:pPr>
              <a:t>‹#›</a:t>
            </a:fld>
            <a:endParaRPr lang="en-CA" dirty="0"/>
          </a:p>
        </p:txBody>
      </p:sp>
    </p:spTree>
  </p:cSld>
  <p:clrMap bg1="lt1" tx1="dk1" bg2="lt2" tx2="dk2" accent1="accent1" accent2="accent2" accent3="accent3" accent4="accent4" accent5="accent5" accent6="accent6" hlink="hlink" folHlink="folHlink"/>
  <p:sldLayoutIdLst>
    <p:sldLayoutId id="2147485434" r:id="rId1"/>
    <p:sldLayoutId id="2147485435" r:id="rId2"/>
    <p:sldLayoutId id="2147485436" r:id="rId3"/>
    <p:sldLayoutId id="2147485437" r:id="rId4"/>
    <p:sldLayoutId id="2147485438" r:id="rId5"/>
    <p:sldLayoutId id="2147485439" r:id="rId6"/>
    <p:sldLayoutId id="2147485440" r:id="rId7"/>
    <p:sldLayoutId id="2147485441" r:id="rId8"/>
    <p:sldLayoutId id="2147485442" r:id="rId9"/>
    <p:sldLayoutId id="2147485443" r:id="rId10"/>
    <p:sldLayoutId id="2147485444" r:id="rId11"/>
    <p:sldLayoutId id="2147485445" r:id="rId12"/>
  </p:sldLayoutIdLst>
  <p:hf hdr="0" ftr="0"/>
  <p:txStyles>
    <p:titleStyle>
      <a:lvl1pPr algn="ctr" rtl="0" eaLnBrk="0" fontAlgn="base" hangingPunct="0">
        <a:spcBef>
          <a:spcPct val="0"/>
        </a:spcBef>
        <a:spcAft>
          <a:spcPct val="0"/>
        </a:spcAft>
        <a:defRPr sz="2000" kern="1200">
          <a:solidFill>
            <a:schemeClr val="tx1"/>
          </a:solidFill>
          <a:latin typeface="+mj-lt"/>
          <a:ea typeface="+mj-ea"/>
          <a:cs typeface="+mj-cs"/>
        </a:defRPr>
      </a:lvl1pPr>
      <a:lvl2pPr algn="ctr" rtl="0" eaLnBrk="0" fontAlgn="base" hangingPunct="0">
        <a:spcBef>
          <a:spcPct val="0"/>
        </a:spcBef>
        <a:spcAft>
          <a:spcPct val="0"/>
        </a:spcAft>
        <a:defRPr sz="2000">
          <a:solidFill>
            <a:schemeClr val="tx1"/>
          </a:solidFill>
          <a:latin typeface="Calibri" pitchFamily="34" charset="0"/>
        </a:defRPr>
      </a:lvl2pPr>
      <a:lvl3pPr algn="ctr" rtl="0" eaLnBrk="0" fontAlgn="base" hangingPunct="0">
        <a:spcBef>
          <a:spcPct val="0"/>
        </a:spcBef>
        <a:spcAft>
          <a:spcPct val="0"/>
        </a:spcAft>
        <a:defRPr sz="2000">
          <a:solidFill>
            <a:schemeClr val="tx1"/>
          </a:solidFill>
          <a:latin typeface="Calibri" pitchFamily="34" charset="0"/>
        </a:defRPr>
      </a:lvl3pPr>
      <a:lvl4pPr algn="ctr" rtl="0" eaLnBrk="0" fontAlgn="base" hangingPunct="0">
        <a:spcBef>
          <a:spcPct val="0"/>
        </a:spcBef>
        <a:spcAft>
          <a:spcPct val="0"/>
        </a:spcAft>
        <a:defRPr sz="2000">
          <a:solidFill>
            <a:schemeClr val="tx1"/>
          </a:solidFill>
          <a:latin typeface="Calibri" pitchFamily="34" charset="0"/>
        </a:defRPr>
      </a:lvl4pPr>
      <a:lvl5pPr algn="ctr" rtl="0" eaLnBrk="0" fontAlgn="base" hangingPunct="0">
        <a:spcBef>
          <a:spcPct val="0"/>
        </a:spcBef>
        <a:spcAft>
          <a:spcPct val="0"/>
        </a:spcAft>
        <a:defRPr sz="2000">
          <a:solidFill>
            <a:schemeClr val="tx1"/>
          </a:solidFill>
          <a:latin typeface="Calibri" pitchFamily="34" charset="0"/>
        </a:defRPr>
      </a:lvl5pPr>
      <a:lvl6pPr marL="457200" algn="ctr" rtl="0" fontAlgn="base">
        <a:spcBef>
          <a:spcPct val="0"/>
        </a:spcBef>
        <a:spcAft>
          <a:spcPct val="0"/>
        </a:spcAft>
        <a:defRPr sz="2000">
          <a:solidFill>
            <a:schemeClr val="tx1"/>
          </a:solidFill>
          <a:latin typeface="Calibri" pitchFamily="34" charset="0"/>
        </a:defRPr>
      </a:lvl6pPr>
      <a:lvl7pPr marL="914400" algn="ctr" rtl="0" fontAlgn="base">
        <a:spcBef>
          <a:spcPct val="0"/>
        </a:spcBef>
        <a:spcAft>
          <a:spcPct val="0"/>
        </a:spcAft>
        <a:defRPr sz="2000">
          <a:solidFill>
            <a:schemeClr val="tx1"/>
          </a:solidFill>
          <a:latin typeface="Calibri" pitchFamily="34" charset="0"/>
        </a:defRPr>
      </a:lvl7pPr>
      <a:lvl8pPr marL="1371600" algn="ctr" rtl="0" fontAlgn="base">
        <a:spcBef>
          <a:spcPct val="0"/>
        </a:spcBef>
        <a:spcAft>
          <a:spcPct val="0"/>
        </a:spcAft>
        <a:defRPr sz="2000">
          <a:solidFill>
            <a:schemeClr val="tx1"/>
          </a:solidFill>
          <a:latin typeface="Calibri" pitchFamily="34" charset="0"/>
        </a:defRPr>
      </a:lvl8pPr>
      <a:lvl9pPr marL="1828800" algn="ctr" rtl="0" fontAlgn="base">
        <a:spcBef>
          <a:spcPct val="0"/>
        </a:spcBef>
        <a:spcAft>
          <a:spcPct val="0"/>
        </a:spcAft>
        <a:defRPr sz="20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CA" smtClean="0"/>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5B4894E9-D818-471F-89C0-66C4180283C4}" type="datetime1">
              <a:rPr lang="en-CA"/>
              <a:pPr>
                <a:defRPr/>
              </a:pPr>
              <a:t>22/03/2011</a:t>
            </a:fld>
            <a:endParaRPr lang="en-C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95989DC8-2817-48D0-AF91-FE6840D49ED1}" type="slidenum">
              <a:rPr lang="en-CA"/>
              <a:pPr>
                <a:defRPr/>
              </a:pPr>
              <a:t>‹#›</a:t>
            </a:fld>
            <a:endParaRPr lang="en-CA" dirty="0"/>
          </a:p>
        </p:txBody>
      </p:sp>
    </p:spTree>
  </p:cSld>
  <p:clrMap bg1="lt1" tx1="dk1" bg2="lt2" tx2="dk2" accent1="accent1" accent2="accent2" accent3="accent3" accent4="accent4" accent5="accent5" accent6="accent6" hlink="hlink" folHlink="folHlink"/>
  <p:sldLayoutIdLst>
    <p:sldLayoutId id="2147485446" r:id="rId1"/>
    <p:sldLayoutId id="2147485447" r:id="rId2"/>
    <p:sldLayoutId id="2147485448" r:id="rId3"/>
    <p:sldLayoutId id="2147485449" r:id="rId4"/>
    <p:sldLayoutId id="2147485450" r:id="rId5"/>
    <p:sldLayoutId id="2147485451" r:id="rId6"/>
    <p:sldLayoutId id="2147485452" r:id="rId7"/>
    <p:sldLayoutId id="2147485453" r:id="rId8"/>
    <p:sldLayoutId id="2147485454" r:id="rId9"/>
    <p:sldLayoutId id="2147485455" r:id="rId10"/>
    <p:sldLayoutId id="2147485456" r:id="rId11"/>
  </p:sldLayoutIdLst>
  <p:hf hdr="0" ft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54.jpeg"/><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6.xml"/><Relationship Id="rId5" Type="http://schemas.openxmlformats.org/officeDocument/2006/relationships/image" Target="../media/image54.jpeg"/><Relationship Id="rId4" Type="http://schemas.openxmlformats.org/officeDocument/2006/relationships/image" Target="../media/image111.jpeg"/></Relationships>
</file>

<file path=ppt/slides/_rels/slide103.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6.xml"/><Relationship Id="rId4" Type="http://schemas.openxmlformats.org/officeDocument/2006/relationships/image" Target="../media/image54.jpeg"/></Relationships>
</file>

<file path=ppt/slides/_rels/slide104.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54.jpeg"/><Relationship Id="rId1" Type="http://schemas.openxmlformats.org/officeDocument/2006/relationships/slideLayout" Target="../slideLayouts/slideLayout6.xml"/><Relationship Id="rId5" Type="http://schemas.openxmlformats.org/officeDocument/2006/relationships/image" Target="../media/image116.jpeg"/><Relationship Id="rId4" Type="http://schemas.openxmlformats.org/officeDocument/2006/relationships/image" Target="../media/image115.png"/></Relationships>
</file>

<file path=ppt/slides/_rels/slide105.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6.xml"/><Relationship Id="rId4" Type="http://schemas.openxmlformats.org/officeDocument/2006/relationships/image" Target="../media/image54.jpeg"/></Relationships>
</file>

<file path=ppt/slides/_rels/slide106.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6.xml"/><Relationship Id="rId4" Type="http://schemas.openxmlformats.org/officeDocument/2006/relationships/image" Target="../media/image54.jpeg"/></Relationships>
</file>

<file path=ppt/slides/_rels/slide107.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121.jpeg"/><Relationship Id="rId1" Type="http://schemas.openxmlformats.org/officeDocument/2006/relationships/slideLayout" Target="../slideLayouts/slideLayout6.xml"/><Relationship Id="rId4" Type="http://schemas.openxmlformats.org/officeDocument/2006/relationships/image" Target="../media/image54.jpeg"/></Relationships>
</file>

<file path=ppt/slides/_rels/slide10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123.jpe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Layout" Target="../slideLayouts/slideLayout6.xml"/><Relationship Id="rId4" Type="http://schemas.openxmlformats.org/officeDocument/2006/relationships/image" Target="../media/image54.jpeg"/></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126.jpeg"/><Relationship Id="rId1" Type="http://schemas.openxmlformats.org/officeDocument/2006/relationships/slideLayout" Target="../slideLayouts/slideLayout6.xml"/><Relationship Id="rId5" Type="http://schemas.openxmlformats.org/officeDocument/2006/relationships/image" Target="../media/image128.jpeg"/><Relationship Id="rId4" Type="http://schemas.openxmlformats.org/officeDocument/2006/relationships/image" Target="../media/image127.jpeg"/></Relationships>
</file>

<file path=ppt/slides/_rels/slide111.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jpeg"/><Relationship Id="rId1" Type="http://schemas.openxmlformats.org/officeDocument/2006/relationships/slideLayout" Target="../slideLayouts/slideLayout6.xml"/><Relationship Id="rId5" Type="http://schemas.openxmlformats.org/officeDocument/2006/relationships/image" Target="../media/image130.jpeg"/><Relationship Id="rId4" Type="http://schemas.openxmlformats.org/officeDocument/2006/relationships/image" Target="../media/image76.jpeg"/></Relationships>
</file>

<file path=ppt/slides/_rels/slide112.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31.jpeg"/><Relationship Id="rId1" Type="http://schemas.openxmlformats.org/officeDocument/2006/relationships/slideLayout" Target="../slideLayouts/slideLayout6.xml"/><Relationship Id="rId4" Type="http://schemas.openxmlformats.org/officeDocument/2006/relationships/image" Target="../media/image132.jpeg"/></Relationships>
</file>

<file path=ppt/slides/_rels/slide113.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135.png"/><Relationship Id="rId1" Type="http://schemas.openxmlformats.org/officeDocument/2006/relationships/slideLayout" Target="../slideLayouts/slideLayout6.xml"/><Relationship Id="rId6" Type="http://schemas.openxmlformats.org/officeDocument/2006/relationships/image" Target="../media/image138.jpeg"/><Relationship Id="rId5" Type="http://schemas.openxmlformats.org/officeDocument/2006/relationships/image" Target="../media/image137.jpeg"/><Relationship Id="rId4" Type="http://schemas.openxmlformats.org/officeDocument/2006/relationships/image" Target="../media/image136.jpeg"/></Relationships>
</file>

<file path=ppt/slides/_rels/slide11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image" Target="../media/image139.jpeg"/><Relationship Id="rId1" Type="http://schemas.openxmlformats.org/officeDocument/2006/relationships/slideLayout" Target="../slideLayouts/slideLayout6.xml"/><Relationship Id="rId5" Type="http://schemas.openxmlformats.org/officeDocument/2006/relationships/image" Target="../media/image54.jpeg"/><Relationship Id="rId4" Type="http://schemas.openxmlformats.org/officeDocument/2006/relationships/image" Target="../media/image141.jpeg"/></Relationships>
</file>

<file path=ppt/slides/_rels/slide117.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142.jpeg"/><Relationship Id="rId1" Type="http://schemas.openxmlformats.org/officeDocument/2006/relationships/slideLayout" Target="../slideLayouts/slideLayout6.xml"/><Relationship Id="rId5" Type="http://schemas.openxmlformats.org/officeDocument/2006/relationships/image" Target="../media/image54.jpeg"/><Relationship Id="rId4" Type="http://schemas.openxmlformats.org/officeDocument/2006/relationships/image" Target="../media/image144.jpeg"/></Relationships>
</file>

<file path=ppt/slides/_rels/slide118.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image" Target="../media/image112.jpeg"/><Relationship Id="rId1" Type="http://schemas.openxmlformats.org/officeDocument/2006/relationships/slideLayout" Target="../slideLayouts/slideLayout6.xml"/><Relationship Id="rId5" Type="http://schemas.openxmlformats.org/officeDocument/2006/relationships/image" Target="../media/image54.jpeg"/><Relationship Id="rId4" Type="http://schemas.openxmlformats.org/officeDocument/2006/relationships/image" Target="../media/image146.jpeg"/></Relationships>
</file>

<file path=ppt/slides/_rels/slide119.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47.jpeg"/><Relationship Id="rId1" Type="http://schemas.openxmlformats.org/officeDocument/2006/relationships/slideLayout" Target="../slideLayouts/slideLayout6.xml"/><Relationship Id="rId5" Type="http://schemas.openxmlformats.org/officeDocument/2006/relationships/image" Target="../media/image54.jpeg"/><Relationship Id="rId4" Type="http://schemas.openxmlformats.org/officeDocument/2006/relationships/image" Target="../media/image149.jpe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jpeg"/><Relationship Id="rId1" Type="http://schemas.openxmlformats.org/officeDocument/2006/relationships/slideLayout" Target="../slideLayouts/slideLayout6.xml"/><Relationship Id="rId5" Type="http://schemas.openxmlformats.org/officeDocument/2006/relationships/image" Target="../media/image54.jpeg"/><Relationship Id="rId4" Type="http://schemas.openxmlformats.org/officeDocument/2006/relationships/image" Target="../media/image152.png"/></Relationships>
</file>

<file path=ppt/slides/_rels/slide121.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image" Target="../media/image153.jpeg"/><Relationship Id="rId1" Type="http://schemas.openxmlformats.org/officeDocument/2006/relationships/slideLayout" Target="../slideLayouts/slideLayout6.xml"/><Relationship Id="rId4" Type="http://schemas.openxmlformats.org/officeDocument/2006/relationships/image" Target="../media/image54.jpeg"/></Relationships>
</file>

<file path=ppt/slides/_rels/slide1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155.jpeg"/><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image" Target="../media/image156.jpeg"/><Relationship Id="rId1" Type="http://schemas.openxmlformats.org/officeDocument/2006/relationships/slideLayout" Target="../slideLayouts/slideLayout6.xml"/><Relationship Id="rId5" Type="http://schemas.openxmlformats.org/officeDocument/2006/relationships/image" Target="../media/image54.jpeg"/><Relationship Id="rId4" Type="http://schemas.openxmlformats.org/officeDocument/2006/relationships/image" Target="../media/image158.jpeg"/></Relationships>
</file>

<file path=ppt/slides/_rels/slide1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image" Target="../media/image159.jpeg"/><Relationship Id="rId1" Type="http://schemas.openxmlformats.org/officeDocument/2006/relationships/slideLayout" Target="../slideLayouts/slideLayout6.xml"/><Relationship Id="rId4" Type="http://schemas.openxmlformats.org/officeDocument/2006/relationships/image" Target="../media/image55.jpeg"/></Relationships>
</file>

<file path=ppt/slides/_rels/slide129.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image" Target="../media/image161.png"/><Relationship Id="rId1" Type="http://schemas.openxmlformats.org/officeDocument/2006/relationships/slideLayout" Target="../slideLayouts/slideLayout6.xml"/><Relationship Id="rId4" Type="http://schemas.openxmlformats.org/officeDocument/2006/relationships/image" Target="../media/image55.jpeg"/></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163.jpeg"/><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image" Target="../media/image164.png"/><Relationship Id="rId1" Type="http://schemas.openxmlformats.org/officeDocument/2006/relationships/slideLayout" Target="../slideLayouts/slideLayout6.xml"/><Relationship Id="rId4" Type="http://schemas.openxmlformats.org/officeDocument/2006/relationships/image" Target="../media/image55.jpeg"/></Relationships>
</file>

<file path=ppt/slides/_rels/slide132.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image" Target="../media/image166.png"/><Relationship Id="rId1" Type="http://schemas.openxmlformats.org/officeDocument/2006/relationships/slideLayout" Target="../slideLayouts/slideLayout6.xml"/><Relationship Id="rId4" Type="http://schemas.openxmlformats.org/officeDocument/2006/relationships/image" Target="../media/image55.jpeg"/></Relationships>
</file>

<file path=ppt/slides/_rels/slide13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168.jpeg"/><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169.jpeg"/><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image" Target="../media/image76.jpeg"/><Relationship Id="rId1" Type="http://schemas.openxmlformats.org/officeDocument/2006/relationships/slideLayout" Target="../slideLayouts/slideLayout6.xml"/><Relationship Id="rId6" Type="http://schemas.openxmlformats.org/officeDocument/2006/relationships/image" Target="../media/image55.jpeg"/><Relationship Id="rId5" Type="http://schemas.openxmlformats.org/officeDocument/2006/relationships/image" Target="../media/image172.jpeg"/><Relationship Id="rId4" Type="http://schemas.openxmlformats.org/officeDocument/2006/relationships/image" Target="../media/image171.jpeg"/></Relationships>
</file>

<file path=ppt/slides/_rels/slide13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55.jpeg"/><Relationship Id="rId1" Type="http://schemas.openxmlformats.org/officeDocument/2006/relationships/slideLayout" Target="../slideLayouts/slideLayout6.xml"/><Relationship Id="rId4" Type="http://schemas.openxmlformats.org/officeDocument/2006/relationships/image" Target="../media/image173.jpeg"/></Relationships>
</file>

<file path=ppt/slides/_rels/slide137.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image" Target="../media/image174.jpeg"/><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176.jpeg"/><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image" Target="../media/image178.jpeg"/><Relationship Id="rId1" Type="http://schemas.openxmlformats.org/officeDocument/2006/relationships/slideLayout" Target="../slideLayouts/slideLayout6.xml"/><Relationship Id="rId4" Type="http://schemas.openxmlformats.org/officeDocument/2006/relationships/image" Target="../media/image76.jpeg"/></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180.jpeg"/><Relationship Id="rId1" Type="http://schemas.openxmlformats.org/officeDocument/2006/relationships/slideLayout" Target="../slideLayouts/slideLayout6.xml"/><Relationship Id="rId4" Type="http://schemas.openxmlformats.org/officeDocument/2006/relationships/image" Target="../media/image181.jpeg"/></Relationships>
</file>

<file path=ppt/slides/_rels/slide141.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55.jpeg"/><Relationship Id="rId1" Type="http://schemas.openxmlformats.org/officeDocument/2006/relationships/slideLayout" Target="../slideLayouts/slideLayout6.xml"/><Relationship Id="rId5" Type="http://schemas.openxmlformats.org/officeDocument/2006/relationships/image" Target="../media/image130.jpeg"/><Relationship Id="rId4" Type="http://schemas.openxmlformats.org/officeDocument/2006/relationships/image" Target="../media/image76.jpeg"/></Relationships>
</file>

<file path=ppt/slides/_rels/slide142.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1.jpeg"/><Relationship Id="rId1" Type="http://schemas.openxmlformats.org/officeDocument/2006/relationships/slideLayout" Target="../slideLayouts/slideLayout6.xml"/><Relationship Id="rId6" Type="http://schemas.openxmlformats.org/officeDocument/2006/relationships/image" Target="../media/image55.jpeg"/><Relationship Id="rId5" Type="http://schemas.openxmlformats.org/officeDocument/2006/relationships/image" Target="../media/image134.jpeg"/><Relationship Id="rId4" Type="http://schemas.openxmlformats.org/officeDocument/2006/relationships/image" Target="../media/image182.jpeg"/></Relationships>
</file>

<file path=ppt/slides/_rels/slide143.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png"/><Relationship Id="rId1" Type="http://schemas.openxmlformats.org/officeDocument/2006/relationships/slideLayout" Target="../slideLayouts/slideLayout6.xml"/><Relationship Id="rId6" Type="http://schemas.openxmlformats.org/officeDocument/2006/relationships/image" Target="../media/image55.jpeg"/><Relationship Id="rId5" Type="http://schemas.openxmlformats.org/officeDocument/2006/relationships/image" Target="../media/image138.jpeg"/><Relationship Id="rId4" Type="http://schemas.openxmlformats.org/officeDocument/2006/relationships/image" Target="../media/image137.jpeg"/></Relationships>
</file>

<file path=ppt/slides/_rels/slide14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image" Target="../media/image139.jpeg"/><Relationship Id="rId1" Type="http://schemas.openxmlformats.org/officeDocument/2006/relationships/slideLayout" Target="../slideLayouts/slideLayout6.xml"/><Relationship Id="rId5" Type="http://schemas.openxmlformats.org/officeDocument/2006/relationships/image" Target="../media/image55.jpeg"/><Relationship Id="rId4" Type="http://schemas.openxmlformats.org/officeDocument/2006/relationships/image" Target="../media/image141.jpeg"/></Relationships>
</file>

<file path=ppt/slides/_rels/slide146.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144.jpeg"/><Relationship Id="rId1" Type="http://schemas.openxmlformats.org/officeDocument/2006/relationships/slideLayout" Target="../slideLayouts/slideLayout6.xml"/><Relationship Id="rId5" Type="http://schemas.openxmlformats.org/officeDocument/2006/relationships/image" Target="../media/image55.jpeg"/><Relationship Id="rId4" Type="http://schemas.openxmlformats.org/officeDocument/2006/relationships/image" Target="../media/image143.jpeg"/></Relationships>
</file>

<file path=ppt/slides/_rels/slide147.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image" Target="../media/image183.jpeg"/><Relationship Id="rId1" Type="http://schemas.openxmlformats.org/officeDocument/2006/relationships/slideLayout" Target="../slideLayouts/slideLayout6.xml"/><Relationship Id="rId5" Type="http://schemas.openxmlformats.org/officeDocument/2006/relationships/image" Target="../media/image55.jpeg"/><Relationship Id="rId4" Type="http://schemas.openxmlformats.org/officeDocument/2006/relationships/image" Target="../media/image185.jpeg"/></Relationships>
</file>

<file path=ppt/slides/_rels/slide148.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image" Target="../media/image186.jpeg"/><Relationship Id="rId1" Type="http://schemas.openxmlformats.org/officeDocument/2006/relationships/slideLayout" Target="../slideLayouts/slideLayout6.xml"/><Relationship Id="rId4" Type="http://schemas.openxmlformats.org/officeDocument/2006/relationships/image" Target="../media/image55.jpeg"/></Relationships>
</file>

<file path=ppt/slides/_rels/slide149.xml.rels><?xml version="1.0" encoding="UTF-8" standalone="yes"?>
<Relationships xmlns="http://schemas.openxmlformats.org/package/2006/relationships"><Relationship Id="rId3" Type="http://schemas.openxmlformats.org/officeDocument/2006/relationships/image" Target="../media/image189.jpeg"/><Relationship Id="rId2" Type="http://schemas.openxmlformats.org/officeDocument/2006/relationships/image" Target="../media/image188.jpeg"/><Relationship Id="rId1" Type="http://schemas.openxmlformats.org/officeDocument/2006/relationships/slideLayout" Target="../slideLayouts/slideLayout6.xml"/><Relationship Id="rId4" Type="http://schemas.openxmlformats.org/officeDocument/2006/relationships/image" Target="../media/image55.jpeg"/></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4.xml.rels><?xml version="1.0" encoding="UTF-8" standalone="yes"?>
<Relationships xmlns="http://schemas.openxmlformats.org/package/2006/relationships"><Relationship Id="rId2" Type="http://schemas.openxmlformats.org/officeDocument/2006/relationships/image" Target="../media/image190.jpeg"/><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2" Type="http://schemas.openxmlformats.org/officeDocument/2006/relationships/image" Target="../media/image190.jpeg"/><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7.xml.rels><?xml version="1.0" encoding="UTF-8" standalone="yes"?>
<Relationships xmlns="http://schemas.openxmlformats.org/package/2006/relationships"><Relationship Id="rId3" Type="http://schemas.openxmlformats.org/officeDocument/2006/relationships/image" Target="../media/image192.jpeg"/><Relationship Id="rId2" Type="http://schemas.openxmlformats.org/officeDocument/2006/relationships/image" Target="../media/image191.jpeg"/><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png"/><Relationship Id="rId1" Type="http://schemas.openxmlformats.org/officeDocument/2006/relationships/slideLayout" Target="../slideLayouts/slideLayout6.xml"/><Relationship Id="rId5" Type="http://schemas.openxmlformats.org/officeDocument/2006/relationships/image" Target="../media/image196.png"/><Relationship Id="rId4" Type="http://schemas.openxmlformats.org/officeDocument/2006/relationships/image" Target="../media/image195.jpeg"/></Relationships>
</file>

<file path=ppt/slides/_rels/slide159.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png"/><Relationship Id="rId1" Type="http://schemas.openxmlformats.org/officeDocument/2006/relationships/slideLayout" Target="../slideLayouts/slideLayout6.xml"/><Relationship Id="rId5" Type="http://schemas.openxmlformats.org/officeDocument/2006/relationships/image" Target="../media/image198.jpeg"/><Relationship Id="rId4" Type="http://schemas.openxmlformats.org/officeDocument/2006/relationships/image" Target="../media/image197.jpeg"/></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2" Type="http://schemas.openxmlformats.org/officeDocument/2006/relationships/image" Target="../media/image199.jpeg"/><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6.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3" Type="http://schemas.openxmlformats.org/officeDocument/2006/relationships/image" Target="../media/image202.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03.jpeg"/></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2" Type="http://schemas.openxmlformats.org/officeDocument/2006/relationships/image" Target="../media/image204.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7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205.png"/><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2" Type="http://schemas.openxmlformats.org/officeDocument/2006/relationships/image" Target="../media/image206.jpeg"/><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3" Type="http://schemas.openxmlformats.org/officeDocument/2006/relationships/image" Target="../media/image208.jpeg"/><Relationship Id="rId2" Type="http://schemas.openxmlformats.org/officeDocument/2006/relationships/image" Target="../media/image207.jpeg"/><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2" Type="http://schemas.openxmlformats.org/officeDocument/2006/relationships/image" Target="../media/image208.jpeg"/><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2" Type="http://schemas.openxmlformats.org/officeDocument/2006/relationships/image" Target="../media/image209.jpeg"/><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2" Type="http://schemas.openxmlformats.org/officeDocument/2006/relationships/image" Target="../media/image210.jpeg"/><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2" Type="http://schemas.openxmlformats.org/officeDocument/2006/relationships/image" Target="../media/image209.jpeg"/><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2" Type="http://schemas.openxmlformats.org/officeDocument/2006/relationships/image" Target="../media/image209.jpeg"/><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80.xml.rels><?xml version="1.0" encoding="UTF-8" standalone="yes"?>
<Relationships xmlns="http://schemas.openxmlformats.org/package/2006/relationships"><Relationship Id="rId2" Type="http://schemas.openxmlformats.org/officeDocument/2006/relationships/image" Target="../media/image211.jpeg"/><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2" Type="http://schemas.openxmlformats.org/officeDocument/2006/relationships/image" Target="../media/image211.jpeg"/><Relationship Id="rId1" Type="http://schemas.openxmlformats.org/officeDocument/2006/relationships/slideLayout" Target="../slideLayouts/slideLayout17.xml"/></Relationships>
</file>

<file path=ppt/slides/_rels/slide184.xml.rels><?xml version="1.0" encoding="UTF-8" standalone="yes"?>
<Relationships xmlns="http://schemas.openxmlformats.org/package/2006/relationships"><Relationship Id="rId2" Type="http://schemas.openxmlformats.org/officeDocument/2006/relationships/image" Target="../media/image212.jpeg"/><Relationship Id="rId1" Type="http://schemas.openxmlformats.org/officeDocument/2006/relationships/slideLayout" Target="../slideLayouts/slideLayout17.xml"/></Relationships>
</file>

<file path=ppt/slides/_rels/slide185.xml.rels><?xml version="1.0" encoding="UTF-8" standalone="yes"?>
<Relationships xmlns="http://schemas.openxmlformats.org/package/2006/relationships"><Relationship Id="rId3" Type="http://schemas.openxmlformats.org/officeDocument/2006/relationships/image" Target="../media/image214.jpeg"/><Relationship Id="rId2" Type="http://schemas.openxmlformats.org/officeDocument/2006/relationships/image" Target="../media/image213.jpeg"/><Relationship Id="rId1" Type="http://schemas.openxmlformats.org/officeDocument/2006/relationships/slideLayout" Target="../slideLayouts/slideLayout6.xml"/><Relationship Id="rId4" Type="http://schemas.openxmlformats.org/officeDocument/2006/relationships/image" Target="../media/image60.jpeg"/></Relationships>
</file>

<file path=ppt/slides/_rels/slide186.xml.rels><?xml version="1.0" encoding="UTF-8" standalone="yes"?>
<Relationships xmlns="http://schemas.openxmlformats.org/package/2006/relationships"><Relationship Id="rId2" Type="http://schemas.openxmlformats.org/officeDocument/2006/relationships/image" Target="../media/image215.jpeg"/><Relationship Id="rId1" Type="http://schemas.openxmlformats.org/officeDocument/2006/relationships/slideLayout" Target="../slideLayouts/slideLayout6.xml"/></Relationships>
</file>

<file path=ppt/slides/_rels/slide187.xml.rels><?xml version="1.0" encoding="UTF-8" standalone="yes"?>
<Relationships xmlns="http://schemas.openxmlformats.org/package/2006/relationships"><Relationship Id="rId3" Type="http://schemas.openxmlformats.org/officeDocument/2006/relationships/image" Target="../media/image213.jpeg"/><Relationship Id="rId2" Type="http://schemas.openxmlformats.org/officeDocument/2006/relationships/image" Target="../media/image216.jpeg"/><Relationship Id="rId1" Type="http://schemas.openxmlformats.org/officeDocument/2006/relationships/slideLayout" Target="../slideLayouts/slideLayout6.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jpeg"/><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90.xml.rels><?xml version="1.0" encoding="UTF-8" standalone="yes"?>
<Relationships xmlns="http://schemas.openxmlformats.org/package/2006/relationships"><Relationship Id="rId2" Type="http://schemas.openxmlformats.org/officeDocument/2006/relationships/image" Target="../media/image210.jpeg"/><Relationship Id="rId1" Type="http://schemas.openxmlformats.org/officeDocument/2006/relationships/slideLayout" Target="../slideLayouts/slideLayout6.xml"/></Relationships>
</file>

<file path=ppt/slides/_rels/slide191.xml.rels><?xml version="1.0" encoding="UTF-8" standalone="yes"?>
<Relationships xmlns="http://schemas.openxmlformats.org/package/2006/relationships"><Relationship Id="rId2" Type="http://schemas.openxmlformats.org/officeDocument/2006/relationships/image" Target="../media/image217.jpeg"/><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3.xml.rels><?xml version="1.0" encoding="UTF-8" standalone="yes"?>
<Relationships xmlns="http://schemas.openxmlformats.org/package/2006/relationships"><Relationship Id="rId2" Type="http://schemas.openxmlformats.org/officeDocument/2006/relationships/image" Target="../media/image218.jpeg"/><Relationship Id="rId1" Type="http://schemas.openxmlformats.org/officeDocument/2006/relationships/slideLayout" Target="../slideLayouts/slideLayout6.xml"/></Relationships>
</file>

<file path=ppt/slides/_rels/slide194.xml.rels><?xml version="1.0" encoding="UTF-8" standalone="yes"?>
<Relationships xmlns="http://schemas.openxmlformats.org/package/2006/relationships"><Relationship Id="rId2" Type="http://schemas.openxmlformats.org/officeDocument/2006/relationships/image" Target="../media/image219.jpeg"/><Relationship Id="rId1" Type="http://schemas.openxmlformats.org/officeDocument/2006/relationships/slideLayout" Target="../slideLayouts/slideLayout6.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6.xml.rels><?xml version="1.0" encoding="UTF-8" standalone="yes"?>
<Relationships xmlns="http://schemas.openxmlformats.org/package/2006/relationships"><Relationship Id="rId2" Type="http://schemas.openxmlformats.org/officeDocument/2006/relationships/image" Target="../media/image220.jpeg"/><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2" Type="http://schemas.openxmlformats.org/officeDocument/2006/relationships/image" Target="../media/image221.jpeg"/><Relationship Id="rId1" Type="http://schemas.openxmlformats.org/officeDocument/2006/relationships/slideLayout" Target="../slideLayouts/slideLayout6.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9.xml.rels><?xml version="1.0" encoding="UTF-8" standalone="yes"?>
<Relationships xmlns="http://schemas.openxmlformats.org/package/2006/relationships"><Relationship Id="rId2" Type="http://schemas.openxmlformats.org/officeDocument/2006/relationships/image" Target="../media/image222.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2" Type="http://schemas.openxmlformats.org/officeDocument/2006/relationships/image" Target="../media/image223.jpeg"/><Relationship Id="rId1" Type="http://schemas.openxmlformats.org/officeDocument/2006/relationships/slideLayout" Target="../slideLayouts/slideLayout6.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2" Type="http://schemas.openxmlformats.org/officeDocument/2006/relationships/image" Target="../media/image224.jpeg"/><Relationship Id="rId1" Type="http://schemas.openxmlformats.org/officeDocument/2006/relationships/slideLayout" Target="../slideLayouts/slideLayout6.xml"/></Relationships>
</file>

<file path=ppt/slides/_rels/slide203.xml.rels><?xml version="1.0" encoding="UTF-8" standalone="yes"?>
<Relationships xmlns="http://schemas.openxmlformats.org/package/2006/relationships"><Relationship Id="rId2" Type="http://schemas.openxmlformats.org/officeDocument/2006/relationships/image" Target="../media/image225.jpeg"/><Relationship Id="rId1" Type="http://schemas.openxmlformats.org/officeDocument/2006/relationships/slideLayout" Target="../slideLayouts/slideLayout6.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6.xml.rels><?xml version="1.0" encoding="UTF-8" standalone="yes"?>
<Relationships xmlns="http://schemas.openxmlformats.org/package/2006/relationships"><Relationship Id="rId2" Type="http://schemas.openxmlformats.org/officeDocument/2006/relationships/image" Target="../media/image226.jpeg"/><Relationship Id="rId1" Type="http://schemas.openxmlformats.org/officeDocument/2006/relationships/slideLayout" Target="../slideLayouts/slideLayout6.xml"/></Relationships>
</file>

<file path=ppt/slides/_rels/slide207.xml.rels><?xml version="1.0" encoding="UTF-8" standalone="yes"?>
<Relationships xmlns="http://schemas.openxmlformats.org/package/2006/relationships"><Relationship Id="rId2" Type="http://schemas.openxmlformats.org/officeDocument/2006/relationships/image" Target="../media/image227.jpeg"/><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9.xml.rels><?xml version="1.0" encoding="UTF-8" standalone="yes"?>
<Relationships xmlns="http://schemas.openxmlformats.org/package/2006/relationships"><Relationship Id="rId2" Type="http://schemas.openxmlformats.org/officeDocument/2006/relationships/image" Target="../media/image228.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2" Type="http://schemas.openxmlformats.org/officeDocument/2006/relationships/image" Target="../media/image229.jpeg"/><Relationship Id="rId1" Type="http://schemas.openxmlformats.org/officeDocument/2006/relationships/slideLayout" Target="../slideLayouts/slideLayout6.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2.xml.rels><?xml version="1.0" encoding="UTF-8" standalone="yes"?>
<Relationships xmlns="http://schemas.openxmlformats.org/package/2006/relationships"><Relationship Id="rId2" Type="http://schemas.openxmlformats.org/officeDocument/2006/relationships/image" Target="../media/image230.jpeg"/><Relationship Id="rId1" Type="http://schemas.openxmlformats.org/officeDocument/2006/relationships/slideLayout" Target="../slideLayouts/slideLayout6.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5.xml.rels><?xml version="1.0" encoding="UTF-8" standalone="yes"?>
<Relationships xmlns="http://schemas.openxmlformats.org/package/2006/relationships"><Relationship Id="rId2" Type="http://schemas.openxmlformats.org/officeDocument/2006/relationships/image" Target="../media/image231.jpeg"/><Relationship Id="rId1" Type="http://schemas.openxmlformats.org/officeDocument/2006/relationships/slideLayout" Target="../slideLayouts/slideLayout6.xml"/></Relationships>
</file>

<file path=ppt/slides/_rels/slide21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6.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35.pn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image" Target="../media/image43.jpeg"/><Relationship Id="rId1" Type="http://schemas.openxmlformats.org/officeDocument/2006/relationships/slideLayout" Target="../slideLayouts/slideLayout6.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6.xml"/><Relationship Id="rId4" Type="http://schemas.openxmlformats.org/officeDocument/2006/relationships/image" Target="../media/image53.jpeg"/></Relationships>
</file>

<file path=ppt/slides/_rels/slide5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6.xml"/><Relationship Id="rId5" Type="http://schemas.openxmlformats.org/officeDocument/2006/relationships/image" Target="../media/image54.jpeg"/><Relationship Id="rId4" Type="http://schemas.openxmlformats.org/officeDocument/2006/relationships/image" Target="../media/image53.jpeg"/></Relationships>
</file>

<file path=ppt/slides/_rels/slide5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6.xml"/><Relationship Id="rId5" Type="http://schemas.openxmlformats.org/officeDocument/2006/relationships/image" Target="../media/image55.jpeg"/><Relationship Id="rId4" Type="http://schemas.openxmlformats.org/officeDocument/2006/relationships/image" Target="../media/image53.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6.xml"/><Relationship Id="rId5" Type="http://schemas.openxmlformats.org/officeDocument/2006/relationships/image" Target="../media/image54.jpeg"/><Relationship Id="rId4" Type="http://schemas.openxmlformats.org/officeDocument/2006/relationships/image" Target="../media/image53.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63.jpe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65.jpeg"/><Relationship Id="rId1" Type="http://schemas.openxmlformats.org/officeDocument/2006/relationships/slideLayout" Target="../slideLayouts/slideLayout6.xml"/><Relationship Id="rId4" Type="http://schemas.openxmlformats.org/officeDocument/2006/relationships/image" Target="../media/image66.jpeg"/></Relationships>
</file>

<file path=ppt/slides/_rels/slide6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0.jpeg"/><Relationship Id="rId1" Type="http://schemas.openxmlformats.org/officeDocument/2006/relationships/slideLayout" Target="../slideLayouts/slideLayout6.xml"/><Relationship Id="rId5" Type="http://schemas.openxmlformats.org/officeDocument/2006/relationships/image" Target="../media/image69.jpeg"/><Relationship Id="rId4" Type="http://schemas.openxmlformats.org/officeDocument/2006/relationships/image" Target="../media/image68.jpeg"/></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70.jpeg"/><Relationship Id="rId1" Type="http://schemas.openxmlformats.org/officeDocument/2006/relationships/slideLayout" Target="../slideLayouts/slideLayout6.xml"/><Relationship Id="rId4" Type="http://schemas.openxmlformats.org/officeDocument/2006/relationships/image" Target="../media/image71.jpeg"/></Relationships>
</file>

<file path=ppt/slides/_rels/slide7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6.xml"/><Relationship Id="rId4" Type="http://schemas.openxmlformats.org/officeDocument/2006/relationships/image" Target="../media/image60.jpeg"/></Relationships>
</file>

<file path=ppt/slides/_rels/slide7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76.jpeg"/></Relationships>
</file>

<file path=ppt/slides/_rels/slide7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60.jpe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6.xml"/><Relationship Id="rId4" Type="http://schemas.openxmlformats.org/officeDocument/2006/relationships/image" Target="../media/image80.jpeg"/></Relationships>
</file>

<file path=ppt/slides/_rels/slide7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6.xml"/><Relationship Id="rId4" Type="http://schemas.openxmlformats.org/officeDocument/2006/relationships/image" Target="../media/image76.jpeg"/></Relationships>
</file>

<file path=ppt/slides/_rels/slide7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jpe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76.jpeg"/><Relationship Id="rId1" Type="http://schemas.openxmlformats.org/officeDocument/2006/relationships/slideLayout" Target="../slideLayouts/slideLayout6.xml"/><Relationship Id="rId4" Type="http://schemas.openxmlformats.org/officeDocument/2006/relationships/image" Target="../media/image86.jpeg"/></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76.jpe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6.xml"/><Relationship Id="rId4" Type="http://schemas.openxmlformats.org/officeDocument/2006/relationships/image" Target="../media/image90.jpeg"/></Relationships>
</file>

<file path=ppt/slides/_rels/slide82.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87.jpeg"/><Relationship Id="rId1" Type="http://schemas.openxmlformats.org/officeDocument/2006/relationships/slideLayout" Target="../slideLayouts/slideLayout6.xml"/><Relationship Id="rId4" Type="http://schemas.openxmlformats.org/officeDocument/2006/relationships/image" Target="../media/image92.jpeg"/></Relationships>
</file>

<file path=ppt/slides/_rels/slide8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76.jpe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76.jpeg"/><Relationship Id="rId1" Type="http://schemas.openxmlformats.org/officeDocument/2006/relationships/slideLayout" Target="../slideLayouts/slideLayout6.xml"/><Relationship Id="rId5" Type="http://schemas.openxmlformats.org/officeDocument/2006/relationships/image" Target="../media/image96.jpeg"/><Relationship Id="rId4" Type="http://schemas.openxmlformats.org/officeDocument/2006/relationships/image" Target="../media/image95.jpeg"/></Relationships>
</file>

<file path=ppt/slides/_rels/slide85.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76.jpe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76.jpe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76.jpe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100.jpe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7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76.jpe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76.jpeg"/><Relationship Id="rId1" Type="http://schemas.openxmlformats.org/officeDocument/2006/relationships/slideLayout" Target="../slideLayouts/slideLayout6.xml"/><Relationship Id="rId4" Type="http://schemas.openxmlformats.org/officeDocument/2006/relationships/image" Target="../media/image104.jpeg"/></Relationships>
</file>

<file path=ppt/slides/_rels/slide92.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106.jpeg"/><Relationship Id="rId1" Type="http://schemas.openxmlformats.org/officeDocument/2006/relationships/slideLayout" Target="../slideLayouts/slideLayout6.xml"/><Relationship Id="rId4" Type="http://schemas.openxmlformats.org/officeDocument/2006/relationships/image" Target="../media/image107.jpeg"/></Relationships>
</file>

<file path=ppt/slides/_rels/slide94.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quarter" idx="10"/>
          </p:nvPr>
        </p:nvSpPr>
        <p:spPr/>
        <p:txBody>
          <a:bodyPr/>
          <a:lstStyle/>
          <a:p>
            <a:fld id="{D20ADB9B-0C41-4D10-9E62-27E42000642E}" type="datetime1">
              <a:rPr lang="en-CA" smtClean="0"/>
              <a:pPr/>
              <a:t>22/03/2011</a:t>
            </a:fld>
            <a:endParaRPr lang="en-CA" dirty="0"/>
          </a:p>
        </p:txBody>
      </p:sp>
      <p:sp>
        <p:nvSpPr>
          <p:cNvPr id="3" name="Slide Number Placeholder 2"/>
          <p:cNvSpPr>
            <a:spLocks noGrp="1"/>
          </p:cNvSpPr>
          <p:nvPr>
            <p:ph type="sldNum" sz="quarter" idx="12"/>
          </p:nvPr>
        </p:nvSpPr>
        <p:spPr/>
        <p:txBody>
          <a:bodyPr/>
          <a:lstStyle/>
          <a:p>
            <a:fld id="{51EEF99A-07C6-411C-914E-11DC747679A1}" type="slidenum">
              <a:rPr lang="en-CA" smtClean="0"/>
              <a:pPr/>
              <a:t>1</a:t>
            </a:fld>
            <a:endParaRPr lang="en-CA"/>
          </a:p>
        </p:txBody>
      </p:sp>
      <p:sp>
        <p:nvSpPr>
          <p:cNvPr id="5126" name="Title 10"/>
          <p:cNvSpPr>
            <a:spLocks noGrp="1"/>
          </p:cNvSpPr>
          <p:nvPr>
            <p:ph type="title" idx="4294967295"/>
          </p:nvPr>
        </p:nvSpPr>
        <p:spPr>
          <a:xfrm>
            <a:off x="0" y="274638"/>
            <a:ext cx="8229600" cy="1143000"/>
          </a:xfrm>
        </p:spPr>
        <p:txBody>
          <a:bodyPr/>
          <a:lstStyle/>
          <a:p>
            <a:r>
              <a:rPr lang="en-CA" dirty="0" smtClean="0"/>
              <a:t>IC Pro v6</a:t>
            </a:r>
          </a:p>
        </p:txBody>
      </p:sp>
      <p:pic>
        <p:nvPicPr>
          <p:cNvPr id="5124" name="Picture 2" descr="C:\Users\User1\Desktop\ScreenHunter\ScreenHunter_01 Jul. 13 10.33.jpg"/>
          <p:cNvPicPr>
            <a:picLocks noChangeAspect="1" noChangeArrowheads="1"/>
          </p:cNvPicPr>
          <p:nvPr/>
        </p:nvPicPr>
        <p:blipFill>
          <a:blip r:embed="rId2" cstate="print"/>
          <a:srcRect l="1694" r="1205" b="9293"/>
          <a:stretch>
            <a:fillRect/>
          </a:stretch>
        </p:blipFill>
        <p:spPr bwMode="auto">
          <a:xfrm>
            <a:off x="1008063" y="1816100"/>
            <a:ext cx="7164387" cy="1122363"/>
          </a:xfrm>
          <a:prstGeom prst="rect">
            <a:avLst/>
          </a:prstGeom>
          <a:noFill/>
          <a:ln w="9525">
            <a:noFill/>
            <a:miter lim="800000"/>
            <a:headEnd/>
            <a:tailEnd/>
          </a:ln>
        </p:spPr>
      </p:pic>
      <p:grpSp>
        <p:nvGrpSpPr>
          <p:cNvPr id="5125" name="Group 11"/>
          <p:cNvGrpSpPr>
            <a:grpSpLocks/>
          </p:cNvGrpSpPr>
          <p:nvPr/>
        </p:nvGrpSpPr>
        <p:grpSpPr bwMode="auto">
          <a:xfrm>
            <a:off x="1008063" y="3681413"/>
            <a:ext cx="7056437" cy="1211262"/>
            <a:chOff x="1008063" y="3681028"/>
            <a:chExt cx="7056437" cy="1211262"/>
          </a:xfrm>
        </p:grpSpPr>
        <p:pic>
          <p:nvPicPr>
            <p:cNvPr id="5127" name="Picture 3" descr="C:\Users\User1\Desktop\ScreenHunter\ScreenHunter_02 Jul. 13 10.34.jpg"/>
            <p:cNvPicPr>
              <a:picLocks noChangeAspect="1" noChangeArrowheads="1"/>
            </p:cNvPicPr>
            <p:nvPr/>
          </p:nvPicPr>
          <p:blipFill>
            <a:blip r:embed="rId3" cstate="print"/>
            <a:srcRect l="12431" r="13409"/>
            <a:stretch>
              <a:fillRect/>
            </a:stretch>
          </p:blipFill>
          <p:spPr bwMode="auto">
            <a:xfrm>
              <a:off x="1008063" y="3681028"/>
              <a:ext cx="7056437" cy="1211262"/>
            </a:xfrm>
            <a:prstGeom prst="rect">
              <a:avLst/>
            </a:prstGeom>
            <a:solidFill>
              <a:schemeClr val="accent1">
                <a:alpha val="25882"/>
              </a:schemeClr>
            </a:solidFill>
            <a:ln w="9525">
              <a:noFill/>
              <a:miter lim="800000"/>
              <a:headEnd/>
              <a:tailEnd/>
            </a:ln>
          </p:spPr>
        </p:pic>
        <p:sp>
          <p:nvSpPr>
            <p:cNvPr id="10" name="TextBox 9"/>
            <p:cNvSpPr txBox="1"/>
            <p:nvPr/>
          </p:nvSpPr>
          <p:spPr>
            <a:xfrm>
              <a:off x="3600450" y="4522403"/>
              <a:ext cx="1441450" cy="369887"/>
            </a:xfrm>
            <a:prstGeom prst="rect">
              <a:avLst/>
            </a:prstGeom>
            <a:noFill/>
          </p:spPr>
          <p:txBody>
            <a:bodyPr>
              <a:spAutoFit/>
            </a:bodyPr>
            <a:lstStyle/>
            <a:p>
              <a:pPr>
                <a:defRPr/>
              </a:pPr>
              <a:r>
                <a:rPr lang="en-CA" b="1" i="1" dirty="0">
                  <a:solidFill>
                    <a:schemeClr val="accent1">
                      <a:lumMod val="75000"/>
                    </a:schemeClr>
                  </a:solidFill>
                  <a:latin typeface="Mongolian Baiti" pitchFamily="66" charset="0"/>
                  <a:cs typeface="Mongolian Baiti" pitchFamily="66" charset="0"/>
                </a:rPr>
                <a:t>Version 6.0</a:t>
              </a: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20"/>
          <p:cNvSpPr>
            <a:spLocks noGrp="1"/>
          </p:cNvSpPr>
          <p:nvPr>
            <p:ph type="title"/>
          </p:nvPr>
        </p:nvSpPr>
        <p:spPr>
          <a:xfrm>
            <a:off x="457200" y="274638"/>
            <a:ext cx="8229600" cy="525462"/>
          </a:xfrm>
        </p:spPr>
        <p:txBody>
          <a:bodyPr/>
          <a:lstStyle/>
          <a:p>
            <a:r>
              <a:rPr lang="en-CA" b="1" dirty="0" smtClean="0"/>
              <a:t>Command  - 2</a:t>
            </a:r>
            <a:endParaRPr lang="en-CA" dirty="0" smtClean="0"/>
          </a:p>
        </p:txBody>
      </p:sp>
      <p:sp>
        <p:nvSpPr>
          <p:cNvPr id="2" name="Date Placeholder 1"/>
          <p:cNvSpPr>
            <a:spLocks noGrp="1"/>
          </p:cNvSpPr>
          <p:nvPr>
            <p:ph type="dt" sz="quarter" idx="10"/>
          </p:nvPr>
        </p:nvSpPr>
        <p:spPr/>
        <p:txBody>
          <a:bodyPr/>
          <a:lstStyle/>
          <a:p>
            <a:pPr>
              <a:defRPr/>
            </a:pPr>
            <a:fld id="{0502C61F-0213-4A28-8DE2-C671CCEE79AA}" type="datetime1">
              <a:rPr lang="en-CA"/>
              <a:pPr>
                <a:defRPr/>
              </a:pPr>
              <a:t>22/03/2011</a:t>
            </a:fld>
            <a:endParaRPr lang="en-CA" dirty="0"/>
          </a:p>
        </p:txBody>
      </p:sp>
      <p:sp>
        <p:nvSpPr>
          <p:cNvPr id="3" name="Slide Number Placeholder 2"/>
          <p:cNvSpPr>
            <a:spLocks noGrp="1"/>
          </p:cNvSpPr>
          <p:nvPr>
            <p:ph type="sldNum" sz="quarter" idx="12"/>
          </p:nvPr>
        </p:nvSpPr>
        <p:spPr/>
        <p:txBody>
          <a:bodyPr/>
          <a:lstStyle/>
          <a:p>
            <a:pPr>
              <a:defRPr/>
            </a:pPr>
            <a:fld id="{14B756D8-2A10-499E-B03B-71BB026D054F}" type="slidenum">
              <a:rPr lang="en-CA" smtClean="0"/>
              <a:pPr>
                <a:defRPr/>
              </a:pPr>
              <a:t>10</a:t>
            </a:fld>
            <a:endParaRPr lang="en-CA" dirty="0"/>
          </a:p>
        </p:txBody>
      </p:sp>
      <p:grpSp>
        <p:nvGrpSpPr>
          <p:cNvPr id="14341" name="Group 47"/>
          <p:cNvGrpSpPr>
            <a:grpSpLocks/>
          </p:cNvGrpSpPr>
          <p:nvPr/>
        </p:nvGrpSpPr>
        <p:grpSpPr bwMode="auto">
          <a:xfrm>
            <a:off x="215900" y="800100"/>
            <a:ext cx="8712200" cy="5445125"/>
            <a:chOff x="215891" y="800100"/>
            <a:chExt cx="8712119" cy="5445121"/>
          </a:xfrm>
        </p:grpSpPr>
        <p:grpSp>
          <p:nvGrpSpPr>
            <p:cNvPr id="14342" name="Group 33"/>
            <p:cNvGrpSpPr>
              <a:grpSpLocks noChangeAspect="1"/>
            </p:cNvGrpSpPr>
            <p:nvPr/>
          </p:nvGrpSpPr>
          <p:grpSpPr bwMode="auto">
            <a:xfrm>
              <a:off x="215891" y="1910558"/>
              <a:ext cx="6054315" cy="3177950"/>
              <a:chOff x="215891" y="1910559"/>
              <a:chExt cx="5766014" cy="3026619"/>
            </a:xfrm>
          </p:grpSpPr>
          <p:pic>
            <p:nvPicPr>
              <p:cNvPr id="13318" name="Picture 6" descr="C:\Users\User1\Desktop\ScreenHunter\ScreenHunter_02 Jul. 11 17.33.jpg"/>
              <p:cNvPicPr>
                <a:picLocks noChangeAspect="1" noChangeArrowheads="1"/>
              </p:cNvPicPr>
              <p:nvPr/>
            </p:nvPicPr>
            <p:blipFill>
              <a:blip r:embed="rId2" cstate="print"/>
              <a:srcRect l="430" t="3720" r="62622" b="48356"/>
              <a:stretch>
                <a:fillRect/>
              </a:stretch>
            </p:blipFill>
            <p:spPr bwMode="auto">
              <a:xfrm>
                <a:off x="215891" y="1911312"/>
                <a:ext cx="5766351" cy="302532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23" name="Rectangle 22"/>
              <p:cNvSpPr/>
              <p:nvPr/>
            </p:nvSpPr>
            <p:spPr>
              <a:xfrm>
                <a:off x="1307476" y="2700526"/>
                <a:ext cx="4571957" cy="79223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24" name="Rounded Rectangle 23"/>
              <p:cNvSpPr/>
              <p:nvPr/>
            </p:nvSpPr>
            <p:spPr>
              <a:xfrm>
                <a:off x="1259096" y="2286264"/>
                <a:ext cx="1058323" cy="35983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13321" name="TextBox 3"/>
            <p:cNvSpPr txBox="1">
              <a:spLocks noChangeArrowheads="1"/>
            </p:cNvSpPr>
            <p:nvPr/>
          </p:nvSpPr>
          <p:spPr bwMode="auto">
            <a:xfrm>
              <a:off x="215891" y="5345110"/>
              <a:ext cx="3527392" cy="90011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 Command Notepad</a:t>
              </a:r>
              <a:r>
                <a:rPr lang="en-CA" dirty="0">
                  <a:latin typeface="Calibri" pitchFamily="34" charset="0"/>
                </a:rPr>
                <a:t> Used to collect information needed to formulate mission objectives (ICS 202).</a:t>
              </a:r>
              <a:endParaRPr lang="en-CA" b="1" dirty="0">
                <a:latin typeface="Calibri" pitchFamily="34" charset="0"/>
              </a:endParaRPr>
            </a:p>
          </p:txBody>
        </p:sp>
        <p:sp>
          <p:nvSpPr>
            <p:cNvPr id="14344" name="TextBox 3"/>
            <p:cNvSpPr txBox="1">
              <a:spLocks noChangeArrowheads="1"/>
            </p:cNvSpPr>
            <p:nvPr/>
          </p:nvSpPr>
          <p:spPr bwMode="auto">
            <a:xfrm>
              <a:off x="2267744" y="800100"/>
              <a:ext cx="4680000" cy="900000"/>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 ICS 209 Mission Status Summary</a:t>
              </a:r>
              <a:r>
                <a:rPr lang="en-CA">
                  <a:latin typeface="Calibri" pitchFamily="34" charset="0"/>
                </a:rPr>
                <a:t> – Summarizes the status of mission assignments performed during the previous operational period.</a:t>
              </a:r>
              <a:endParaRPr lang="en-CA" b="1">
                <a:latin typeface="Calibri" pitchFamily="34" charset="0"/>
              </a:endParaRPr>
            </a:p>
          </p:txBody>
        </p:sp>
        <p:sp>
          <p:nvSpPr>
            <p:cNvPr id="14345" name="TextBox 3"/>
            <p:cNvSpPr txBox="1">
              <a:spLocks noChangeArrowheads="1"/>
            </p:cNvSpPr>
            <p:nvPr/>
          </p:nvSpPr>
          <p:spPr bwMode="auto">
            <a:xfrm>
              <a:off x="6552010" y="2304771"/>
              <a:ext cx="2374810" cy="1754326"/>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ICS 301 Mission Report</a:t>
              </a:r>
              <a:r>
                <a:rPr lang="en-CA">
                  <a:latin typeface="Calibri" pitchFamily="34" charset="0"/>
                </a:rPr>
                <a:t> – A brief summary of the current status of the mission to keep the tasking agency informed.  </a:t>
              </a:r>
              <a:endParaRPr lang="en-CA" b="1">
                <a:latin typeface="Calibri" pitchFamily="34" charset="0"/>
              </a:endParaRPr>
            </a:p>
          </p:txBody>
        </p:sp>
        <p:sp>
          <p:nvSpPr>
            <p:cNvPr id="14346" name="TextBox 3"/>
            <p:cNvSpPr txBox="1">
              <a:spLocks noChangeArrowheads="1"/>
            </p:cNvSpPr>
            <p:nvPr/>
          </p:nvSpPr>
          <p:spPr bwMode="auto">
            <a:xfrm>
              <a:off x="6552010" y="4213896"/>
              <a:ext cx="2376000" cy="2031325"/>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ICS 302a Missing Person Incident Summary </a:t>
              </a:r>
              <a:r>
                <a:rPr lang="en-CA">
                  <a:latin typeface="Calibri" pitchFamily="34" charset="0"/>
                </a:rPr>
                <a:t>– A summary of the incident and how it was resolved. It is used for improving future SAR techniques.</a:t>
              </a:r>
            </a:p>
          </p:txBody>
        </p:sp>
        <p:cxnSp>
          <p:nvCxnSpPr>
            <p:cNvPr id="26" name="Straight Arrow Connector 25"/>
            <p:cNvCxnSpPr>
              <a:stCxn id="14346" idx="1"/>
            </p:cNvCxnSpPr>
            <p:nvPr/>
          </p:nvCxnSpPr>
          <p:spPr bwMode="auto">
            <a:xfrm rot="10800000">
              <a:off x="5292669" y="4392610"/>
              <a:ext cx="1258876" cy="83661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4344" idx="2"/>
            </p:cNvCxnSpPr>
            <p:nvPr/>
          </p:nvCxnSpPr>
          <p:spPr bwMode="auto">
            <a:xfrm rot="5400000">
              <a:off x="2843964" y="1951838"/>
              <a:ext cx="2016124" cy="15128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14345" idx="1"/>
            </p:cNvCxnSpPr>
            <p:nvPr/>
          </p:nvCxnSpPr>
          <p:spPr bwMode="auto">
            <a:xfrm rot="10800000" flipV="1">
              <a:off x="3635334" y="3181348"/>
              <a:ext cx="2916211" cy="8778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3321" idx="0"/>
            </p:cNvCxnSpPr>
            <p:nvPr/>
          </p:nvCxnSpPr>
          <p:spPr bwMode="auto">
            <a:xfrm rot="5400000" flipH="1" flipV="1">
              <a:off x="1999429" y="4922044"/>
              <a:ext cx="403225" cy="44290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CA" dirty="0" smtClean="0"/>
              <a:t>Using MN DNR – Garmin with</a:t>
            </a:r>
            <a:br>
              <a:rPr lang="en-CA" dirty="0" smtClean="0"/>
            </a:br>
            <a:r>
              <a:rPr lang="en-CA" dirty="0" smtClean="0"/>
              <a:t>IC Pro</a:t>
            </a:r>
            <a:endParaRPr lang="en-CA" dirty="0"/>
          </a:p>
        </p:txBody>
      </p:sp>
      <p:sp>
        <p:nvSpPr>
          <p:cNvPr id="6" name="Subtitle 5"/>
          <p:cNvSpPr>
            <a:spLocks noGrp="1"/>
          </p:cNvSpPr>
          <p:nvPr>
            <p:ph type="subTitle" idx="1"/>
          </p:nvPr>
        </p:nvSpPr>
        <p:spPr/>
        <p:txBody>
          <a:bodyPr/>
          <a:lstStyle/>
          <a:p>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100</a:t>
            </a:fld>
            <a:endParaRPr lang="en-CA" dirty="0"/>
          </a:p>
        </p:txBody>
      </p:sp>
      <p:pic>
        <p:nvPicPr>
          <p:cNvPr id="7" name="Picture 3" descr="C:\Users\User1\Desktop\ScreenHunter\ICv6 Course\ICv6 GPSU_34.JPG"/>
          <p:cNvPicPr>
            <a:picLocks noChangeAspect="1" noChangeArrowheads="1"/>
          </p:cNvPicPr>
          <p:nvPr/>
        </p:nvPicPr>
        <p:blipFill>
          <a:blip r:embed="rId2" cstate="print"/>
          <a:srcRect/>
          <a:stretch>
            <a:fillRect/>
          </a:stretch>
        </p:blipFill>
        <p:spPr bwMode="auto">
          <a:xfrm>
            <a:off x="3986349" y="3886173"/>
            <a:ext cx="1966722" cy="2424494"/>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Open DNR Garmin</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101</a:t>
            </a:fld>
            <a:endParaRPr lang="en-CA" dirty="0"/>
          </a:p>
        </p:txBody>
      </p:sp>
      <p:sp>
        <p:nvSpPr>
          <p:cNvPr id="11" name="TextBox 3"/>
          <p:cNvSpPr txBox="1">
            <a:spLocks noChangeArrowheads="1"/>
          </p:cNvSpPr>
          <p:nvPr/>
        </p:nvSpPr>
        <p:spPr bwMode="auto">
          <a:xfrm>
            <a:off x="2520000" y="5456350"/>
            <a:ext cx="4104000" cy="92333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Only those parts of DNR Garmin needed for IC Pro are described. For full details on how to use DNR Garmin read its Help file.</a:t>
            </a:r>
            <a:endParaRPr lang="en-CA" dirty="0">
              <a:latin typeface="Calibri" pitchFamily="34" charset="0"/>
            </a:endParaRPr>
          </a:p>
        </p:txBody>
      </p:sp>
      <p:grpSp>
        <p:nvGrpSpPr>
          <p:cNvPr id="5" name="Group 40"/>
          <p:cNvGrpSpPr/>
          <p:nvPr/>
        </p:nvGrpSpPr>
        <p:grpSpPr>
          <a:xfrm>
            <a:off x="1152000" y="800708"/>
            <a:ext cx="6840000" cy="4322687"/>
            <a:chOff x="2025650" y="800708"/>
            <a:chExt cx="6840000" cy="4322687"/>
          </a:xfrm>
        </p:grpSpPr>
        <p:sp>
          <p:nvSpPr>
            <p:cNvPr id="15" name="TextBox 3"/>
            <p:cNvSpPr txBox="1">
              <a:spLocks noChangeArrowheads="1"/>
            </p:cNvSpPr>
            <p:nvPr/>
          </p:nvSpPr>
          <p:spPr bwMode="auto">
            <a:xfrm>
              <a:off x="3420000" y="800708"/>
              <a:ext cx="4068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Locate the </a:t>
              </a:r>
              <a:r>
                <a:rPr lang="en-CA" b="1" dirty="0" err="1" smtClean="0">
                  <a:latin typeface="Calibri" pitchFamily="34" charset="0"/>
                </a:rPr>
                <a:t>DNRGarmin</a:t>
              </a:r>
              <a:r>
                <a:rPr lang="en-CA" dirty="0" smtClean="0">
                  <a:latin typeface="Calibri" pitchFamily="34" charset="0"/>
                </a:rPr>
                <a:t> icon on the desktop and </a:t>
              </a:r>
              <a:r>
                <a:rPr lang="en-CA" b="1" dirty="0" smtClean="0">
                  <a:latin typeface="Calibri" pitchFamily="34" charset="0"/>
                </a:rPr>
                <a:t>click</a:t>
              </a:r>
              <a:r>
                <a:rPr lang="en-CA" dirty="0" smtClean="0">
                  <a:latin typeface="Calibri" pitchFamily="34" charset="0"/>
                </a:rPr>
                <a:t> it to open the program.</a:t>
              </a:r>
              <a:endParaRPr lang="en-CA" dirty="0">
                <a:latin typeface="Calibri" pitchFamily="34" charset="0"/>
              </a:endParaRPr>
            </a:p>
          </p:txBody>
        </p:sp>
        <p:grpSp>
          <p:nvGrpSpPr>
            <p:cNvPr id="6" name="Group 39"/>
            <p:cNvGrpSpPr/>
            <p:nvPr/>
          </p:nvGrpSpPr>
          <p:grpSpPr>
            <a:xfrm>
              <a:off x="2025650" y="1692000"/>
              <a:ext cx="6840000" cy="3431395"/>
              <a:chOff x="2025650" y="1692000"/>
              <a:chExt cx="6840000" cy="3431395"/>
            </a:xfrm>
          </p:grpSpPr>
          <p:pic>
            <p:nvPicPr>
              <p:cNvPr id="3075" name="Picture 3" descr="C:\Users\User1\Desktop\ScreenHunter\ICv6 Course\ICv6 GPSU_34.JPG"/>
              <p:cNvPicPr>
                <a:picLocks noChangeAspect="1" noChangeArrowheads="1"/>
              </p:cNvPicPr>
              <p:nvPr/>
            </p:nvPicPr>
            <p:blipFill>
              <a:blip r:embed="rId2" cstate="print"/>
              <a:srcRect/>
              <a:stretch>
                <a:fillRect/>
              </a:stretch>
            </p:blipFill>
            <p:spPr bwMode="auto">
              <a:xfrm>
                <a:off x="4860000" y="1692000"/>
                <a:ext cx="1168115" cy="1440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3076" name="Picture 4" descr="C:\Users\User1\Desktop\ScreenHunter\ICv6 Course\ICv6 GPSU_35.JPG"/>
              <p:cNvPicPr>
                <a:picLocks noChangeAspect="1" noChangeArrowheads="1"/>
              </p:cNvPicPr>
              <p:nvPr/>
            </p:nvPicPr>
            <p:blipFill>
              <a:blip r:embed="rId3" cstate="print"/>
              <a:srcRect/>
              <a:stretch>
                <a:fillRect/>
              </a:stretch>
            </p:blipFill>
            <p:spPr bwMode="auto">
              <a:xfrm>
                <a:off x="2025650" y="3429000"/>
                <a:ext cx="6840000" cy="1694395"/>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16" name="Straight Arrow Connector 15"/>
              <p:cNvCxnSpPr>
                <a:stCxn id="3075" idx="2"/>
                <a:endCxn id="3076" idx="0"/>
              </p:cNvCxnSpPr>
              <p:nvPr/>
            </p:nvCxnSpPr>
            <p:spPr bwMode="auto">
              <a:xfrm rot="16200000" flipH="1">
                <a:off x="5296354" y="3279704"/>
                <a:ext cx="297000" cy="159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22" name="Straight Arrow Connector 21"/>
            <p:cNvCxnSpPr>
              <a:stCxn id="15" idx="2"/>
              <a:endCxn id="3075" idx="0"/>
            </p:cNvCxnSpPr>
            <p:nvPr/>
          </p:nvCxnSpPr>
          <p:spPr bwMode="auto">
            <a:xfrm rot="5400000">
              <a:off x="5327383" y="1565383"/>
              <a:ext cx="243292" cy="994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Prepare DNR Garmin For Use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102</a:t>
            </a:fld>
            <a:endParaRPr lang="en-CA" dirty="0"/>
          </a:p>
        </p:txBody>
      </p:sp>
      <p:grpSp>
        <p:nvGrpSpPr>
          <p:cNvPr id="5" name="Group 60"/>
          <p:cNvGrpSpPr/>
          <p:nvPr/>
        </p:nvGrpSpPr>
        <p:grpSpPr>
          <a:xfrm>
            <a:off x="251519" y="800708"/>
            <a:ext cx="8616430" cy="5494721"/>
            <a:chOff x="251519" y="800708"/>
            <a:chExt cx="8616430" cy="5494721"/>
          </a:xfrm>
        </p:grpSpPr>
        <p:grpSp>
          <p:nvGrpSpPr>
            <p:cNvPr id="6" name="Group 58"/>
            <p:cNvGrpSpPr/>
            <p:nvPr/>
          </p:nvGrpSpPr>
          <p:grpSpPr>
            <a:xfrm>
              <a:off x="251519" y="800708"/>
              <a:ext cx="8616430" cy="5494721"/>
              <a:chOff x="251519" y="800708"/>
              <a:chExt cx="8616430" cy="5494721"/>
            </a:xfrm>
          </p:grpSpPr>
          <p:grpSp>
            <p:nvGrpSpPr>
              <p:cNvPr id="7" name="Group 27"/>
              <p:cNvGrpSpPr>
                <a:grpSpLocks noChangeAspect="1"/>
              </p:cNvGrpSpPr>
              <p:nvPr/>
            </p:nvGrpSpPr>
            <p:grpSpPr>
              <a:xfrm>
                <a:off x="360000" y="1116000"/>
                <a:ext cx="8363964" cy="5179429"/>
                <a:chOff x="251520" y="1016732"/>
                <a:chExt cx="8622644" cy="5339618"/>
              </a:xfrm>
            </p:grpSpPr>
            <p:grpSp>
              <p:nvGrpSpPr>
                <p:cNvPr id="8" name="Group 24"/>
                <p:cNvGrpSpPr/>
                <p:nvPr/>
              </p:nvGrpSpPr>
              <p:grpSpPr>
                <a:xfrm>
                  <a:off x="251520" y="1016732"/>
                  <a:ext cx="6444716" cy="2736304"/>
                  <a:chOff x="251520" y="1016732"/>
                  <a:chExt cx="6444716" cy="2736304"/>
                </a:xfrm>
              </p:grpSpPr>
              <p:pic>
                <p:nvPicPr>
                  <p:cNvPr id="4098" name="Picture 2" descr="C:\Users\User1\Desktop\ScreenHunter\ICv6 Course\ICv6 GPSU_36.JPG"/>
                  <p:cNvPicPr>
                    <a:picLocks noChangeAspect="1" noChangeArrowheads="1"/>
                  </p:cNvPicPr>
                  <p:nvPr/>
                </p:nvPicPr>
                <p:blipFill>
                  <a:blip r:embed="rId2" cstate="print"/>
                  <a:srcRect l="4765" t="5267" r="2166" b="9740"/>
                  <a:stretch>
                    <a:fillRect/>
                  </a:stretch>
                </p:blipFill>
                <p:spPr bwMode="auto">
                  <a:xfrm>
                    <a:off x="251520" y="1016732"/>
                    <a:ext cx="6444716" cy="2736304"/>
                  </a:xfrm>
                  <a:prstGeom prst="rect">
                    <a:avLst/>
                  </a:prstGeom>
                  <a:noFill/>
                  <a:ln w="9525">
                    <a:solidFill>
                      <a:schemeClr val="accent1"/>
                    </a:solidFill>
                  </a:ln>
                  <a:effectLst>
                    <a:outerShdw blurRad="50800" dist="38100" dir="2700000" algn="tl" rotWithShape="0">
                      <a:prstClr val="black">
                        <a:alpha val="40000"/>
                      </a:prstClr>
                    </a:outerShdw>
                  </a:effectLst>
                </p:spPr>
              </p:pic>
              <p:sp>
                <p:nvSpPr>
                  <p:cNvPr id="16" name="Rounded Rectangle 15"/>
                  <p:cNvSpPr/>
                  <p:nvPr/>
                </p:nvSpPr>
                <p:spPr>
                  <a:xfrm>
                    <a:off x="540000" y="1988840"/>
                    <a:ext cx="770400" cy="241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0" name="Rounded Rectangle 19"/>
                  <p:cNvSpPr/>
                  <p:nvPr/>
                </p:nvSpPr>
                <p:spPr>
                  <a:xfrm>
                    <a:off x="1871700" y="1288800"/>
                    <a:ext cx="327600" cy="223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9" name="Group 25"/>
                <p:cNvGrpSpPr/>
                <p:nvPr/>
              </p:nvGrpSpPr>
              <p:grpSpPr>
                <a:xfrm>
                  <a:off x="2584800" y="1818680"/>
                  <a:ext cx="2923524" cy="4537670"/>
                  <a:chOff x="2584800" y="1818680"/>
                  <a:chExt cx="2923524" cy="4537670"/>
                </a:xfrm>
              </p:grpSpPr>
              <p:pic>
                <p:nvPicPr>
                  <p:cNvPr id="4103" name="Picture 7" descr="C:\Users\User1\Desktop\ScreenHunter\ICv6 Course\ICv6 GPSU_37.JPG"/>
                  <p:cNvPicPr>
                    <a:picLocks noChangeAspect="1" noChangeArrowheads="1"/>
                  </p:cNvPicPr>
                  <p:nvPr/>
                </p:nvPicPr>
                <p:blipFill>
                  <a:blip r:embed="rId3" cstate="print"/>
                  <a:srcRect l="3486" r="2403" b="1026"/>
                  <a:stretch>
                    <a:fillRect/>
                  </a:stretch>
                </p:blipFill>
                <p:spPr bwMode="auto">
                  <a:xfrm>
                    <a:off x="2592000" y="1818680"/>
                    <a:ext cx="2916324" cy="453767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9" name="Rounded Rectangle 18"/>
                  <p:cNvSpPr/>
                  <p:nvPr/>
                </p:nvSpPr>
                <p:spPr>
                  <a:xfrm>
                    <a:off x="2584800" y="2250000"/>
                    <a:ext cx="748800" cy="19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2" name="Rounded Rectangle 21"/>
                  <p:cNvSpPr/>
                  <p:nvPr/>
                </p:nvSpPr>
                <p:spPr>
                  <a:xfrm>
                    <a:off x="2700000" y="3319200"/>
                    <a:ext cx="432000" cy="21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3" name="Rounded Rectangle 22"/>
                  <p:cNvSpPr/>
                  <p:nvPr/>
                </p:nvSpPr>
                <p:spPr>
                  <a:xfrm>
                    <a:off x="2700000" y="4330800"/>
                    <a:ext cx="792000" cy="169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10" name="Group 26"/>
                <p:cNvGrpSpPr/>
                <p:nvPr/>
              </p:nvGrpSpPr>
              <p:grpSpPr>
                <a:xfrm>
                  <a:off x="5921836" y="2564904"/>
                  <a:ext cx="2952328" cy="3420380"/>
                  <a:chOff x="5921836" y="2564904"/>
                  <a:chExt cx="2952328" cy="3420380"/>
                </a:xfrm>
              </p:grpSpPr>
              <p:pic>
                <p:nvPicPr>
                  <p:cNvPr id="4104" name="Picture 8" descr="C:\Users\User1\Desktop\ScreenHunter\ICv6 Course\ICv6 GPSU_38.JPG"/>
                  <p:cNvPicPr>
                    <a:picLocks noChangeAspect="1" noChangeArrowheads="1"/>
                  </p:cNvPicPr>
                  <p:nvPr/>
                </p:nvPicPr>
                <p:blipFill>
                  <a:blip r:embed="rId4" cstate="print"/>
                  <a:srcRect l="2338" t="5707" r="1997" b="19168"/>
                  <a:stretch>
                    <a:fillRect/>
                  </a:stretch>
                </p:blipFill>
                <p:spPr bwMode="auto">
                  <a:xfrm>
                    <a:off x="5921836" y="2564904"/>
                    <a:ext cx="2952328" cy="342038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21" name="Rounded Rectangle 20"/>
                  <p:cNvSpPr/>
                  <p:nvPr/>
                </p:nvSpPr>
                <p:spPr>
                  <a:xfrm>
                    <a:off x="7412400" y="2732400"/>
                    <a:ext cx="770400" cy="18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4" name="Rounded Rectangle 23"/>
                  <p:cNvSpPr/>
                  <p:nvPr/>
                </p:nvSpPr>
                <p:spPr>
                  <a:xfrm>
                    <a:off x="7513200" y="3402000"/>
                    <a:ext cx="396000" cy="162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sp>
            <p:nvSpPr>
              <p:cNvPr id="29" name="TextBox 3"/>
              <p:cNvSpPr txBox="1">
                <a:spLocks noChangeArrowheads="1"/>
              </p:cNvSpPr>
              <p:nvPr/>
            </p:nvSpPr>
            <p:spPr bwMode="auto">
              <a:xfrm>
                <a:off x="3503265" y="1735778"/>
                <a:ext cx="1944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Select </a:t>
                </a:r>
                <a:r>
                  <a:rPr lang="en-CA" b="1" dirty="0" smtClean="0">
                    <a:latin typeface="Calibri" pitchFamily="34" charset="0"/>
                  </a:rPr>
                  <a:t>NAD 83 </a:t>
                </a:r>
                <a:r>
                  <a:rPr lang="en-CA" dirty="0" smtClean="0">
                    <a:latin typeface="Calibri" pitchFamily="34" charset="0"/>
                  </a:rPr>
                  <a:t>and the </a:t>
                </a:r>
                <a:r>
                  <a:rPr lang="en-CA" b="1" dirty="0" smtClean="0">
                    <a:latin typeface="Calibri" pitchFamily="34" charset="0"/>
                  </a:rPr>
                  <a:t>UTM zone</a:t>
                </a:r>
                <a:r>
                  <a:rPr lang="en-CA" dirty="0" smtClean="0">
                    <a:latin typeface="Calibri" pitchFamily="34" charset="0"/>
                  </a:rPr>
                  <a:t>.</a:t>
                </a:r>
                <a:endParaRPr lang="en-CA" dirty="0">
                  <a:latin typeface="Calibri" pitchFamily="34" charset="0"/>
                </a:endParaRPr>
              </a:p>
            </p:txBody>
          </p:sp>
          <p:sp>
            <p:nvSpPr>
              <p:cNvPr id="30" name="TextBox 3"/>
              <p:cNvSpPr txBox="1">
                <a:spLocks noChangeArrowheads="1"/>
              </p:cNvSpPr>
              <p:nvPr/>
            </p:nvSpPr>
            <p:spPr bwMode="auto">
              <a:xfrm>
                <a:off x="251519" y="800708"/>
                <a:ext cx="2628000" cy="396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File</a:t>
                </a:r>
                <a:r>
                  <a:rPr lang="en-CA" dirty="0" smtClean="0">
                    <a:latin typeface="Calibri" pitchFamily="34" charset="0"/>
                  </a:rPr>
                  <a:t> – </a:t>
                </a:r>
                <a:r>
                  <a:rPr lang="en-CA" b="1" dirty="0" smtClean="0">
                    <a:latin typeface="Calibri" pitchFamily="34" charset="0"/>
                  </a:rPr>
                  <a:t>Set Projection</a:t>
                </a:r>
                <a:r>
                  <a:rPr lang="en-CA" dirty="0" smtClean="0">
                    <a:latin typeface="Calibri" pitchFamily="34" charset="0"/>
                  </a:rPr>
                  <a:t>.</a:t>
                </a:r>
                <a:endParaRPr lang="en-CA" b="1" dirty="0">
                  <a:latin typeface="Calibri" pitchFamily="34" charset="0"/>
                </a:endParaRPr>
              </a:p>
            </p:txBody>
          </p:sp>
          <p:sp>
            <p:nvSpPr>
              <p:cNvPr id="13" name="TextBox 3"/>
              <p:cNvSpPr txBox="1">
                <a:spLocks noChangeArrowheads="1"/>
              </p:cNvSpPr>
              <p:nvPr/>
            </p:nvSpPr>
            <p:spPr bwMode="auto">
              <a:xfrm>
                <a:off x="6707949" y="1836000"/>
                <a:ext cx="2160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Units</a:t>
                </a:r>
                <a:r>
                  <a:rPr lang="en-CA" dirty="0" smtClean="0">
                    <a:latin typeface="Calibri" pitchFamily="34" charset="0"/>
                  </a:rPr>
                  <a:t> and select </a:t>
                </a:r>
                <a:r>
                  <a:rPr lang="en-CA" b="1" dirty="0" smtClean="0">
                    <a:latin typeface="Calibri" pitchFamily="34" charset="0"/>
                  </a:rPr>
                  <a:t>Meters</a:t>
                </a:r>
                <a:r>
                  <a:rPr lang="en-CA" dirty="0" smtClean="0">
                    <a:latin typeface="Calibri" pitchFamily="34" charset="0"/>
                  </a:rPr>
                  <a:t>, then </a:t>
                </a:r>
                <a:r>
                  <a:rPr lang="en-CA" b="1" dirty="0" smtClean="0">
                    <a:latin typeface="Calibri" pitchFamily="34" charset="0"/>
                  </a:rPr>
                  <a:t>OK</a:t>
                </a:r>
                <a:r>
                  <a:rPr lang="en-CA" dirty="0" smtClean="0">
                    <a:latin typeface="Calibri" pitchFamily="34" charset="0"/>
                  </a:rPr>
                  <a:t>.</a:t>
                </a:r>
                <a:endParaRPr lang="en-CA" dirty="0">
                  <a:latin typeface="Calibri" pitchFamily="34" charset="0"/>
                </a:endParaRPr>
              </a:p>
            </p:txBody>
          </p:sp>
          <p:cxnSp>
            <p:nvCxnSpPr>
              <p:cNvPr id="14" name="Straight Arrow Connector 13"/>
              <p:cNvCxnSpPr>
                <a:stCxn id="30" idx="2"/>
                <a:endCxn id="20" idx="1"/>
              </p:cNvCxnSpPr>
              <p:nvPr/>
            </p:nvCxnSpPr>
            <p:spPr bwMode="auto">
              <a:xfrm rot="16200000" flipH="1">
                <a:off x="1602821" y="1159405"/>
                <a:ext cx="291450" cy="36605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20" idx="2"/>
                <a:endCxn id="16" idx="0"/>
              </p:cNvCxnSpPr>
              <p:nvPr/>
            </p:nvCxnSpPr>
            <p:spPr bwMode="auto">
              <a:xfrm rot="5400000">
                <a:off x="1320698" y="1289182"/>
                <a:ext cx="462535" cy="107699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3" idx="2"/>
                <a:endCxn id="21" idx="0"/>
              </p:cNvCxnSpPr>
              <p:nvPr/>
            </p:nvCxnSpPr>
            <p:spPr bwMode="auto">
              <a:xfrm rot="5400000">
                <a:off x="7584890" y="2577138"/>
                <a:ext cx="297867" cy="1082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29" idx="2"/>
                <a:endCxn id="22" idx="0"/>
              </p:cNvCxnSpPr>
              <p:nvPr/>
            </p:nvCxnSpPr>
            <p:spPr bwMode="auto">
              <a:xfrm rot="5400000">
                <a:off x="3226263" y="2100391"/>
                <a:ext cx="967284" cy="15307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16" idx="3"/>
                <a:endCxn id="19" idx="1"/>
              </p:cNvCxnSpPr>
              <p:nvPr/>
            </p:nvCxnSpPr>
            <p:spPr bwMode="auto">
              <a:xfrm>
                <a:off x="1387114" y="2175927"/>
                <a:ext cx="1236167" cy="2323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22" idx="2"/>
                <a:endCxn id="23" idx="0"/>
              </p:cNvCxnSpPr>
              <p:nvPr/>
            </p:nvCxnSpPr>
            <p:spPr bwMode="auto">
              <a:xfrm rot="16200000" flipH="1">
                <a:off x="2645979" y="3857479"/>
                <a:ext cx="771732" cy="174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21" idx="2"/>
                <a:endCxn id="24" idx="0"/>
              </p:cNvCxnSpPr>
              <p:nvPr/>
            </p:nvCxnSpPr>
            <p:spPr bwMode="auto">
              <a:xfrm rot="5400000">
                <a:off x="7400337" y="3150350"/>
                <a:ext cx="474912" cy="8380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60" name="TextBox 3"/>
            <p:cNvSpPr txBox="1">
              <a:spLocks noChangeArrowheads="1"/>
            </p:cNvSpPr>
            <p:nvPr/>
          </p:nvSpPr>
          <p:spPr bwMode="auto">
            <a:xfrm>
              <a:off x="252000" y="4356000"/>
              <a:ext cx="2232000" cy="1477328"/>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The </a:t>
              </a:r>
              <a:r>
                <a:rPr lang="en-CA" b="1" dirty="0" smtClean="0">
                  <a:latin typeface="Calibri" pitchFamily="34" charset="0"/>
                </a:rPr>
                <a:t>Datum</a:t>
              </a:r>
              <a:r>
                <a:rPr lang="en-CA" dirty="0" smtClean="0">
                  <a:latin typeface="Calibri" pitchFamily="34" charset="0"/>
                </a:rPr>
                <a:t>, </a:t>
              </a:r>
              <a:r>
                <a:rPr lang="en-CA" b="1" dirty="0" smtClean="0">
                  <a:latin typeface="Calibri" pitchFamily="34" charset="0"/>
                </a:rPr>
                <a:t>Projection</a:t>
              </a:r>
              <a:r>
                <a:rPr lang="en-CA" dirty="0" smtClean="0">
                  <a:latin typeface="Calibri" pitchFamily="34" charset="0"/>
                </a:rPr>
                <a:t> and measurement </a:t>
              </a:r>
              <a:r>
                <a:rPr lang="en-CA" b="1" dirty="0" smtClean="0">
                  <a:latin typeface="Calibri" pitchFamily="34" charset="0"/>
                </a:rPr>
                <a:t>Units</a:t>
              </a:r>
              <a:r>
                <a:rPr lang="en-CA" dirty="0" smtClean="0">
                  <a:latin typeface="Calibri" pitchFamily="34" charset="0"/>
                </a:rPr>
                <a:t> can be altered to suit local preferences.</a:t>
              </a:r>
              <a:endParaRPr lang="en-CA" dirty="0">
                <a:latin typeface="Calibri" pitchFamily="34" charset="0"/>
              </a:endParaRPr>
            </a:p>
          </p:txBody>
        </p:sp>
      </p:grpSp>
      <p:pic>
        <p:nvPicPr>
          <p:cNvPr id="33" name="Picture 3" descr="C:\Users\User1\Desktop\ScreenHunter\ICv6 Course\ICv6 GPSU_34.JPG"/>
          <p:cNvPicPr>
            <a:picLocks noChangeAspect="1" noChangeArrowheads="1"/>
          </p:cNvPicPr>
          <p:nvPr/>
        </p:nvPicPr>
        <p:blipFill>
          <a:blip r:embed="rId5" cstate="print"/>
          <a:srcRect l="6164" t="10001" r="7533" b="14990"/>
          <a:stretch>
            <a:fillRect/>
          </a:stretch>
        </p:blipFill>
        <p:spPr bwMode="auto">
          <a:xfrm>
            <a:off x="820800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Setting DNR Garmin Route Properties</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103</a:t>
            </a:fld>
            <a:endParaRPr lang="en-CA" dirty="0"/>
          </a:p>
        </p:txBody>
      </p:sp>
      <p:grpSp>
        <p:nvGrpSpPr>
          <p:cNvPr id="5" name="Group 41"/>
          <p:cNvGrpSpPr/>
          <p:nvPr/>
        </p:nvGrpSpPr>
        <p:grpSpPr>
          <a:xfrm>
            <a:off x="252000" y="863998"/>
            <a:ext cx="8617163" cy="5445939"/>
            <a:chOff x="252000" y="863998"/>
            <a:chExt cx="8617163" cy="5445939"/>
          </a:xfrm>
        </p:grpSpPr>
        <p:grpSp>
          <p:nvGrpSpPr>
            <p:cNvPr id="6" name="Group 51"/>
            <p:cNvGrpSpPr/>
            <p:nvPr/>
          </p:nvGrpSpPr>
          <p:grpSpPr>
            <a:xfrm>
              <a:off x="252000" y="863998"/>
              <a:ext cx="8617163" cy="5445939"/>
              <a:chOff x="252000" y="863998"/>
              <a:chExt cx="8617163" cy="5445939"/>
            </a:xfrm>
          </p:grpSpPr>
          <p:grpSp>
            <p:nvGrpSpPr>
              <p:cNvPr id="7" name="Group 49"/>
              <p:cNvGrpSpPr/>
              <p:nvPr/>
            </p:nvGrpSpPr>
            <p:grpSpPr>
              <a:xfrm>
                <a:off x="252000" y="863998"/>
                <a:ext cx="5488917" cy="2221402"/>
                <a:chOff x="252000" y="863998"/>
                <a:chExt cx="5488917" cy="2221402"/>
              </a:xfrm>
            </p:grpSpPr>
            <p:grpSp>
              <p:nvGrpSpPr>
                <p:cNvPr id="8" name="Group 31"/>
                <p:cNvGrpSpPr>
                  <a:grpSpLocks noChangeAspect="1"/>
                </p:cNvGrpSpPr>
                <p:nvPr/>
              </p:nvGrpSpPr>
              <p:grpSpPr>
                <a:xfrm>
                  <a:off x="252000" y="1691997"/>
                  <a:ext cx="5488917" cy="1393403"/>
                  <a:chOff x="549967" y="1692000"/>
                  <a:chExt cx="4989923" cy="1266730"/>
                </a:xfrm>
              </p:grpSpPr>
              <p:pic>
                <p:nvPicPr>
                  <p:cNvPr id="5125" name="Picture 5" descr="C:\Users\User1\Desktop\ScreenHunter\ICv6 Course\ICv6 GPSU_43 (2).jpg"/>
                  <p:cNvPicPr>
                    <a:picLocks noChangeAspect="1" noChangeArrowheads="1"/>
                  </p:cNvPicPr>
                  <p:nvPr/>
                </p:nvPicPr>
                <p:blipFill>
                  <a:blip r:embed="rId2" cstate="print"/>
                  <a:srcRect r="39812" b="72837"/>
                  <a:stretch>
                    <a:fillRect/>
                  </a:stretch>
                </p:blipFill>
                <p:spPr bwMode="auto">
                  <a:xfrm>
                    <a:off x="549967" y="1692000"/>
                    <a:ext cx="4989923" cy="126673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28" name="Rounded Rectangle 27"/>
                  <p:cNvSpPr/>
                  <p:nvPr/>
                </p:nvSpPr>
                <p:spPr>
                  <a:xfrm>
                    <a:off x="1580876" y="2722912"/>
                    <a:ext cx="990000" cy="18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1" name="Rounded Rectangle 30"/>
                  <p:cNvSpPr/>
                  <p:nvPr/>
                </p:nvSpPr>
                <p:spPr>
                  <a:xfrm>
                    <a:off x="2644512" y="1972800"/>
                    <a:ext cx="458182" cy="21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0" name="TextBox 3"/>
                <p:cNvSpPr txBox="1">
                  <a:spLocks noChangeArrowheads="1"/>
                </p:cNvSpPr>
                <p:nvPr/>
              </p:nvSpPr>
              <p:spPr bwMode="auto">
                <a:xfrm>
                  <a:off x="1872000" y="863998"/>
                  <a:ext cx="1872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a:t>
                  </a:r>
                  <a:r>
                    <a:rPr lang="en-CA" b="1" dirty="0" smtClean="0">
                      <a:latin typeface="Calibri" pitchFamily="34" charset="0"/>
                    </a:rPr>
                    <a:t>Route</a:t>
                  </a:r>
                  <a:r>
                    <a:rPr lang="en-CA" dirty="0" smtClean="0">
                      <a:latin typeface="Calibri" pitchFamily="34" charset="0"/>
                    </a:rPr>
                    <a:t> then </a:t>
                  </a:r>
                  <a:r>
                    <a:rPr lang="en-CA" b="1" dirty="0" smtClean="0">
                      <a:latin typeface="Calibri" pitchFamily="34" charset="0"/>
                    </a:rPr>
                    <a:t>Route Properties</a:t>
                  </a:r>
                  <a:r>
                    <a:rPr lang="en-CA" dirty="0" smtClean="0">
                      <a:latin typeface="Calibri" pitchFamily="34" charset="0"/>
                    </a:rPr>
                    <a:t>.</a:t>
                  </a:r>
                  <a:endParaRPr lang="en-CA" dirty="0">
                    <a:latin typeface="Calibri" pitchFamily="34" charset="0"/>
                  </a:endParaRPr>
                </a:p>
              </p:txBody>
            </p:sp>
            <p:cxnSp>
              <p:nvCxnSpPr>
                <p:cNvPr id="16" name="Straight Arrow Connector 15"/>
                <p:cNvCxnSpPr>
                  <a:stCxn id="10" idx="2"/>
                  <a:endCxn id="31" idx="0"/>
                </p:cNvCxnSpPr>
                <p:nvPr/>
              </p:nvCxnSpPr>
              <p:spPr bwMode="auto">
                <a:xfrm rot="5400000">
                  <a:off x="2562726" y="1755603"/>
                  <a:ext cx="490548"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31" idx="2"/>
                  <a:endCxn id="28" idx="0"/>
                </p:cNvCxnSpPr>
                <p:nvPr/>
              </p:nvCxnSpPr>
              <p:spPr bwMode="auto">
                <a:xfrm rot="5400000">
                  <a:off x="2075489" y="2093488"/>
                  <a:ext cx="587523" cy="8775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5" name="TextBox 3"/>
              <p:cNvSpPr txBox="1">
                <a:spLocks noChangeArrowheads="1"/>
              </p:cNvSpPr>
              <p:nvPr/>
            </p:nvSpPr>
            <p:spPr bwMode="auto">
              <a:xfrm>
                <a:off x="252000" y="5364000"/>
                <a:ext cx="4176000" cy="923330"/>
              </a:xfrm>
              <a:prstGeom prst="rect">
                <a:avLst/>
              </a:prstGeom>
              <a:solidFill>
                <a:srgbClr val="FEBEC9">
                  <a:alpha val="80000"/>
                </a:srgbClr>
              </a:solidFill>
              <a:ln w="9525">
                <a:noFill/>
                <a:miter lim="800000"/>
                <a:headEnd/>
                <a:tailEnd/>
              </a:ln>
            </p:spPr>
            <p:txBody>
              <a:bodyPr wrap="square">
                <a:spAutoFit/>
              </a:bodyPr>
              <a:lstStyle/>
              <a:p>
                <a:pPr>
                  <a:defRPr/>
                </a:pPr>
                <a:r>
                  <a:rPr lang="en-CA" dirty="0" smtClean="0">
                    <a:latin typeface="Calibri" pitchFamily="34" charset="0"/>
                  </a:rPr>
                  <a:t>Scroll to the bottom of the list to ensure all </a:t>
                </a:r>
                <a:r>
                  <a:rPr lang="en-CA" b="1" dirty="0" smtClean="0">
                    <a:latin typeface="Calibri" pitchFamily="34" charset="0"/>
                  </a:rPr>
                  <a:t>check boxes </a:t>
                </a:r>
                <a:r>
                  <a:rPr lang="en-CA" dirty="0" smtClean="0">
                    <a:latin typeface="Calibri" pitchFamily="34" charset="0"/>
                  </a:rPr>
                  <a:t>except those shown here are unchecked down to the bottom of the list.</a:t>
                </a:r>
                <a:endParaRPr lang="en-CA" dirty="0">
                  <a:latin typeface="Calibri" pitchFamily="34" charset="0"/>
                </a:endParaRPr>
              </a:p>
            </p:txBody>
          </p:sp>
          <p:grpSp>
            <p:nvGrpSpPr>
              <p:cNvPr id="9" name="Group 50"/>
              <p:cNvGrpSpPr/>
              <p:nvPr/>
            </p:nvGrpSpPr>
            <p:grpSpPr>
              <a:xfrm>
                <a:off x="1930500" y="899991"/>
                <a:ext cx="6938663" cy="5409946"/>
                <a:chOff x="1930500" y="899991"/>
                <a:chExt cx="6938663" cy="5409946"/>
              </a:xfrm>
            </p:grpSpPr>
            <p:sp>
              <p:nvSpPr>
                <p:cNvPr id="15" name="TextBox 3"/>
                <p:cNvSpPr txBox="1">
                  <a:spLocks noChangeArrowheads="1"/>
                </p:cNvSpPr>
                <p:nvPr/>
              </p:nvSpPr>
              <p:spPr bwMode="auto">
                <a:xfrm>
                  <a:off x="2743200" y="2826000"/>
                  <a:ext cx="2124000" cy="92333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Uncheck</a:t>
                  </a:r>
                  <a:r>
                    <a:rPr lang="en-CA" dirty="0" smtClean="0">
                      <a:latin typeface="Calibri" pitchFamily="34" charset="0"/>
                    </a:rPr>
                    <a:t> all items on the </a:t>
                  </a:r>
                  <a:r>
                    <a:rPr lang="en-CA" b="1" dirty="0" smtClean="0">
                      <a:latin typeface="Calibri" pitchFamily="34" charset="0"/>
                    </a:rPr>
                    <a:t>Fields to Use </a:t>
                  </a:r>
                  <a:r>
                    <a:rPr lang="en-CA" dirty="0" smtClean="0">
                      <a:latin typeface="Calibri" pitchFamily="34" charset="0"/>
                    </a:rPr>
                    <a:t>list except those shown.</a:t>
                  </a:r>
                  <a:endParaRPr lang="en-CA" dirty="0">
                    <a:latin typeface="Calibri" pitchFamily="34" charset="0"/>
                  </a:endParaRPr>
                </a:p>
              </p:txBody>
            </p:sp>
            <p:sp>
              <p:nvSpPr>
                <p:cNvPr id="20" name="TextBox 3"/>
                <p:cNvSpPr txBox="1">
                  <a:spLocks noChangeArrowheads="1"/>
                </p:cNvSpPr>
                <p:nvPr/>
              </p:nvSpPr>
              <p:spPr bwMode="auto">
                <a:xfrm>
                  <a:off x="1930500" y="4104000"/>
                  <a:ext cx="3060000" cy="900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If desired, </a:t>
                  </a:r>
                  <a:r>
                    <a:rPr lang="en-CA" b="1" dirty="0" smtClean="0">
                      <a:latin typeface="Calibri" pitchFamily="34" charset="0"/>
                    </a:rPr>
                    <a:t>double click </a:t>
                  </a:r>
                  <a:r>
                    <a:rPr lang="en-CA" b="1" dirty="0" err="1" smtClean="0">
                      <a:latin typeface="Calibri" pitchFamily="34" charset="0"/>
                    </a:rPr>
                    <a:t>rident</a:t>
                  </a:r>
                  <a:r>
                    <a:rPr lang="en-CA" b="1" dirty="0" smtClean="0">
                      <a:latin typeface="Calibri" pitchFamily="34" charset="0"/>
                    </a:rPr>
                    <a:t> Alias</a:t>
                  </a:r>
                  <a:r>
                    <a:rPr lang="en-CA" dirty="0" smtClean="0">
                      <a:latin typeface="Calibri" pitchFamily="34" charset="0"/>
                    </a:rPr>
                    <a:t> (route identification Alias) and insert a route name. </a:t>
                  </a:r>
                  <a:endParaRPr lang="en-CA" dirty="0">
                    <a:latin typeface="Calibri" pitchFamily="34" charset="0"/>
                  </a:endParaRPr>
                </a:p>
              </p:txBody>
            </p:sp>
            <p:grpSp>
              <p:nvGrpSpPr>
                <p:cNvPr id="11" name="Group 34"/>
                <p:cNvGrpSpPr/>
                <p:nvPr/>
              </p:nvGrpSpPr>
              <p:grpSpPr>
                <a:xfrm>
                  <a:off x="5220072" y="899991"/>
                  <a:ext cx="3649091" cy="5409946"/>
                  <a:chOff x="5220072" y="899991"/>
                  <a:chExt cx="3649091" cy="5409946"/>
                </a:xfrm>
              </p:grpSpPr>
              <p:pic>
                <p:nvPicPr>
                  <p:cNvPr id="5126" name="Picture 6" descr="C:\Users\User1\Desktop\ScreenHunter\ICv6 Course\ICv6 GPSU_42.jpg"/>
                  <p:cNvPicPr>
                    <a:picLocks noChangeAspect="1" noChangeArrowheads="1"/>
                  </p:cNvPicPr>
                  <p:nvPr/>
                </p:nvPicPr>
                <p:blipFill>
                  <a:blip r:embed="rId3" cstate="print"/>
                  <a:srcRect/>
                  <a:stretch>
                    <a:fillRect/>
                  </a:stretch>
                </p:blipFill>
                <p:spPr bwMode="auto">
                  <a:xfrm>
                    <a:off x="5220072" y="899991"/>
                    <a:ext cx="3649091" cy="5409946"/>
                  </a:xfrm>
                  <a:prstGeom prst="rect">
                    <a:avLst/>
                  </a:prstGeom>
                  <a:noFill/>
                  <a:ln w="9525">
                    <a:solidFill>
                      <a:schemeClr val="tx1"/>
                    </a:solidFill>
                  </a:ln>
                  <a:effectLst>
                    <a:outerShdw blurRad="50800" dist="38100" dir="2700000" algn="tl" rotWithShape="0">
                      <a:prstClr val="black">
                        <a:alpha val="40000"/>
                      </a:prstClr>
                    </a:outerShdw>
                  </a:effectLst>
                </p:spPr>
              </p:pic>
              <p:sp>
                <p:nvSpPr>
                  <p:cNvPr id="33" name="Rounded Rectangle 32"/>
                  <p:cNvSpPr/>
                  <p:nvPr/>
                </p:nvSpPr>
                <p:spPr>
                  <a:xfrm>
                    <a:off x="7956376" y="1411329"/>
                    <a:ext cx="846000" cy="194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4" name="Rounded Rectangle 33"/>
                  <p:cNvSpPr/>
                  <p:nvPr/>
                </p:nvSpPr>
                <p:spPr>
                  <a:xfrm>
                    <a:off x="6444000" y="3675600"/>
                    <a:ext cx="828092" cy="19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21" name="Straight Arrow Connector 20"/>
                <p:cNvCxnSpPr>
                  <a:stCxn id="15" idx="3"/>
                  <a:endCxn id="33" idx="1"/>
                </p:cNvCxnSpPr>
                <p:nvPr/>
              </p:nvCxnSpPr>
              <p:spPr bwMode="auto">
                <a:xfrm flipV="1">
                  <a:off x="4867200" y="1508529"/>
                  <a:ext cx="3089176" cy="177913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0" idx="3"/>
                  <a:endCxn id="34" idx="1"/>
                </p:cNvCxnSpPr>
                <p:nvPr/>
              </p:nvCxnSpPr>
              <p:spPr bwMode="auto">
                <a:xfrm flipV="1">
                  <a:off x="4990500" y="3774600"/>
                  <a:ext cx="1453500" cy="779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24" name="Rounded Rectangle 23"/>
            <p:cNvSpPr/>
            <p:nvPr/>
          </p:nvSpPr>
          <p:spPr>
            <a:xfrm>
              <a:off x="5292000" y="6058800"/>
              <a:ext cx="792000" cy="194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9" name="TextBox 3"/>
            <p:cNvSpPr txBox="1">
              <a:spLocks noChangeArrowheads="1"/>
            </p:cNvSpPr>
            <p:nvPr/>
          </p:nvSpPr>
          <p:spPr bwMode="auto">
            <a:xfrm>
              <a:off x="6192180" y="5364000"/>
              <a:ext cx="1692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OK </a:t>
              </a:r>
              <a:r>
                <a:rPr lang="en-CA" dirty="0" smtClean="0">
                  <a:latin typeface="Calibri" pitchFamily="34" charset="0"/>
                </a:rPr>
                <a:t>to save the changes.</a:t>
              </a:r>
              <a:endParaRPr lang="en-CA" dirty="0">
                <a:latin typeface="Calibri" pitchFamily="34" charset="0"/>
              </a:endParaRPr>
            </a:p>
          </p:txBody>
        </p:sp>
        <p:cxnSp>
          <p:nvCxnSpPr>
            <p:cNvPr id="30" name="Straight Arrow Connector 29"/>
            <p:cNvCxnSpPr>
              <a:stCxn id="29" idx="1"/>
              <a:endCxn id="24" idx="0"/>
            </p:cNvCxnSpPr>
            <p:nvPr/>
          </p:nvCxnSpPr>
          <p:spPr bwMode="auto">
            <a:xfrm rot="10800000" flipV="1">
              <a:off x="5688000" y="5687166"/>
              <a:ext cx="504180" cy="3716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36" name="Picture 3" descr="C:\Users\User1\Desktop\ScreenHunter\ICv6 Course\ICv6 GPSU_34.JPG"/>
          <p:cNvPicPr>
            <a:picLocks noChangeAspect="1" noChangeArrowheads="1"/>
          </p:cNvPicPr>
          <p:nvPr/>
        </p:nvPicPr>
        <p:blipFill>
          <a:blip r:embed="rId4" cstate="print"/>
          <a:srcRect l="6164" t="10001" r="7533" b="14990"/>
          <a:stretch>
            <a:fillRect/>
          </a:stretch>
        </p:blipFill>
        <p:spPr bwMode="auto">
          <a:xfrm>
            <a:off x="25152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Connecting to a GPS Receiver</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104</a:t>
            </a:fld>
            <a:endParaRPr lang="en-CA" dirty="0"/>
          </a:p>
        </p:txBody>
      </p:sp>
      <p:pic>
        <p:nvPicPr>
          <p:cNvPr id="22" name="Picture 3" descr="C:\Users\User1\Desktop\ScreenHunter\ICv6 Course\ICv6 GPSU_34.JPG"/>
          <p:cNvPicPr>
            <a:picLocks noChangeAspect="1" noChangeArrowheads="1"/>
          </p:cNvPicPr>
          <p:nvPr/>
        </p:nvPicPr>
        <p:blipFill>
          <a:blip r:embed="rId2" cstate="print"/>
          <a:srcRect l="6164" t="10001" r="7533" b="14990"/>
          <a:stretch>
            <a:fillRect/>
          </a:stretch>
        </p:blipFill>
        <p:spPr bwMode="auto">
          <a:xfrm>
            <a:off x="820800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grpSp>
        <p:nvGrpSpPr>
          <p:cNvPr id="5" name="Group 28"/>
          <p:cNvGrpSpPr/>
          <p:nvPr/>
        </p:nvGrpSpPr>
        <p:grpSpPr>
          <a:xfrm>
            <a:off x="252000" y="836712"/>
            <a:ext cx="8640266" cy="5442290"/>
            <a:chOff x="252000" y="836712"/>
            <a:chExt cx="8640266" cy="5442290"/>
          </a:xfrm>
        </p:grpSpPr>
        <p:grpSp>
          <p:nvGrpSpPr>
            <p:cNvPr id="6" name="Group 38"/>
            <p:cNvGrpSpPr/>
            <p:nvPr/>
          </p:nvGrpSpPr>
          <p:grpSpPr>
            <a:xfrm>
              <a:off x="252000" y="836712"/>
              <a:ext cx="8640266" cy="5442290"/>
              <a:chOff x="251520" y="828000"/>
              <a:chExt cx="8640266" cy="5442290"/>
            </a:xfrm>
          </p:grpSpPr>
          <p:grpSp>
            <p:nvGrpSpPr>
              <p:cNvPr id="7" name="Group 35"/>
              <p:cNvGrpSpPr/>
              <p:nvPr/>
            </p:nvGrpSpPr>
            <p:grpSpPr>
              <a:xfrm>
                <a:off x="251520" y="828000"/>
                <a:ext cx="6571478" cy="3446650"/>
                <a:chOff x="251520" y="828000"/>
                <a:chExt cx="6571478" cy="3446650"/>
              </a:xfrm>
            </p:grpSpPr>
            <p:sp>
              <p:nvSpPr>
                <p:cNvPr id="10" name="TextBox 3"/>
                <p:cNvSpPr txBox="1">
                  <a:spLocks noChangeArrowheads="1"/>
                </p:cNvSpPr>
                <p:nvPr/>
              </p:nvSpPr>
              <p:spPr bwMode="auto">
                <a:xfrm>
                  <a:off x="377520" y="828000"/>
                  <a:ext cx="424800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Connect the </a:t>
                  </a:r>
                  <a:r>
                    <a:rPr lang="en-CA" b="1" dirty="0" smtClean="0">
                      <a:latin typeface="Calibri" pitchFamily="34" charset="0"/>
                    </a:rPr>
                    <a:t>GPS</a:t>
                  </a:r>
                  <a:r>
                    <a:rPr lang="en-CA" dirty="0" smtClean="0">
                      <a:latin typeface="Calibri" pitchFamily="34" charset="0"/>
                    </a:rPr>
                    <a:t> to the computer via a </a:t>
                  </a:r>
                  <a:r>
                    <a:rPr lang="en-CA" b="1" dirty="0" smtClean="0">
                      <a:latin typeface="Calibri" pitchFamily="34" charset="0"/>
                    </a:rPr>
                    <a:t>USB</a:t>
                  </a:r>
                  <a:r>
                    <a:rPr lang="en-CA" dirty="0" smtClean="0">
                      <a:latin typeface="Calibri" pitchFamily="34" charset="0"/>
                    </a:rPr>
                    <a:t> cable. </a:t>
                  </a:r>
                  <a:r>
                    <a:rPr lang="en-CA" b="1" dirty="0" smtClean="0">
                      <a:latin typeface="Calibri" pitchFamily="34" charset="0"/>
                    </a:rPr>
                    <a:t>Click</a:t>
                  </a:r>
                  <a:r>
                    <a:rPr lang="en-CA" dirty="0" smtClean="0">
                      <a:latin typeface="Calibri" pitchFamily="34" charset="0"/>
                    </a:rPr>
                    <a:t> </a:t>
                  </a:r>
                  <a:r>
                    <a:rPr lang="en-CA" b="1" dirty="0" smtClean="0">
                      <a:latin typeface="Calibri" pitchFamily="34" charset="0"/>
                    </a:rPr>
                    <a:t>GPS</a:t>
                  </a:r>
                  <a:r>
                    <a:rPr lang="en-CA" dirty="0" smtClean="0">
                      <a:latin typeface="Calibri" pitchFamily="34" charset="0"/>
                    </a:rPr>
                    <a:t> then </a:t>
                  </a:r>
                  <a:r>
                    <a:rPr lang="en-CA" b="1" dirty="0" smtClean="0">
                      <a:latin typeface="Calibri" pitchFamily="34" charset="0"/>
                    </a:rPr>
                    <a:t>Auto Connect to GPS</a:t>
                  </a:r>
                  <a:r>
                    <a:rPr lang="en-CA" dirty="0" smtClean="0">
                      <a:latin typeface="Calibri" pitchFamily="34" charset="0"/>
                    </a:rPr>
                    <a:t>.</a:t>
                  </a:r>
                  <a:endParaRPr lang="en-CA" b="1" dirty="0">
                    <a:latin typeface="Calibri" pitchFamily="34" charset="0"/>
                  </a:endParaRPr>
                </a:p>
              </p:txBody>
            </p:sp>
            <p:grpSp>
              <p:nvGrpSpPr>
                <p:cNvPr id="8" name="Group 16"/>
                <p:cNvGrpSpPr/>
                <p:nvPr/>
              </p:nvGrpSpPr>
              <p:grpSpPr>
                <a:xfrm>
                  <a:off x="251520" y="1728000"/>
                  <a:ext cx="6571478" cy="2546650"/>
                  <a:chOff x="251520" y="1728000"/>
                  <a:chExt cx="6571478" cy="2546650"/>
                </a:xfrm>
              </p:grpSpPr>
              <p:pic>
                <p:nvPicPr>
                  <p:cNvPr id="6146" name="Picture 2" descr="C:\Users\User1\Desktop\ScreenHunter\ICv6 Course\ICv6 GPSU_44.jpg"/>
                  <p:cNvPicPr>
                    <a:picLocks noChangeAspect="1" noChangeArrowheads="1"/>
                  </p:cNvPicPr>
                  <p:nvPr/>
                </p:nvPicPr>
                <p:blipFill>
                  <a:blip r:embed="rId3" cstate="print"/>
                  <a:srcRect l="8804" r="16335" b="48425"/>
                  <a:stretch>
                    <a:fillRect/>
                  </a:stretch>
                </p:blipFill>
                <p:spPr bwMode="auto">
                  <a:xfrm>
                    <a:off x="251520" y="1728000"/>
                    <a:ext cx="6571478" cy="254665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3" name="Rounded Rectangle 12"/>
                  <p:cNvSpPr/>
                  <p:nvPr/>
                </p:nvSpPr>
                <p:spPr>
                  <a:xfrm>
                    <a:off x="594000" y="3060000"/>
                    <a:ext cx="1206000" cy="151200"/>
                  </a:xfrm>
                  <a:prstGeom prst="roundRect">
                    <a:avLst>
                      <a:gd name="adj" fmla="val 1275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21" name="Straight Arrow Connector 20"/>
                <p:cNvCxnSpPr>
                  <a:stCxn id="10" idx="2"/>
                  <a:endCxn id="23" idx="0"/>
                </p:cNvCxnSpPr>
                <p:nvPr/>
              </p:nvCxnSpPr>
              <p:spPr bwMode="auto">
                <a:xfrm rot="5400000">
                  <a:off x="2223726" y="1749005"/>
                  <a:ext cx="552469" cy="31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Group 36"/>
              <p:cNvGrpSpPr/>
              <p:nvPr/>
            </p:nvGrpSpPr>
            <p:grpSpPr>
              <a:xfrm>
                <a:off x="2268000" y="1556720"/>
                <a:ext cx="6592253" cy="3033003"/>
                <a:chOff x="2268000" y="1556720"/>
                <a:chExt cx="6592253" cy="3033003"/>
              </a:xfrm>
            </p:grpSpPr>
            <p:sp>
              <p:nvSpPr>
                <p:cNvPr id="15" name="TextBox 3"/>
                <p:cNvSpPr txBox="1">
                  <a:spLocks noChangeArrowheads="1"/>
                </p:cNvSpPr>
                <p:nvPr/>
              </p:nvSpPr>
              <p:spPr bwMode="auto">
                <a:xfrm>
                  <a:off x="4680012" y="1556720"/>
                  <a:ext cx="3384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A message similar to this indicates the connection was successful.</a:t>
                  </a:r>
                  <a:endParaRPr lang="en-CA" b="1" dirty="0">
                    <a:latin typeface="Calibri" pitchFamily="34" charset="0"/>
                  </a:endParaRPr>
                </a:p>
              </p:txBody>
            </p:sp>
            <p:grpSp>
              <p:nvGrpSpPr>
                <p:cNvPr id="12" name="Group 17"/>
                <p:cNvGrpSpPr/>
                <p:nvPr/>
              </p:nvGrpSpPr>
              <p:grpSpPr>
                <a:xfrm>
                  <a:off x="2268000" y="2960948"/>
                  <a:ext cx="6592253" cy="1628775"/>
                  <a:chOff x="2299533" y="2852936"/>
                  <a:chExt cx="6592253" cy="1628775"/>
                </a:xfrm>
              </p:grpSpPr>
              <p:pic>
                <p:nvPicPr>
                  <p:cNvPr id="6147" name="Picture 3"/>
                  <p:cNvPicPr>
                    <a:picLocks noChangeAspect="1" noChangeArrowheads="1"/>
                  </p:cNvPicPr>
                  <p:nvPr/>
                </p:nvPicPr>
                <p:blipFill>
                  <a:blip r:embed="rId4" cstate="print"/>
                  <a:srcRect/>
                  <a:stretch>
                    <a:fillRect/>
                  </a:stretch>
                </p:blipFill>
                <p:spPr bwMode="auto">
                  <a:xfrm>
                    <a:off x="2299533" y="2852936"/>
                    <a:ext cx="6592253" cy="1628775"/>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6" name="Rounded Rectangle 15"/>
                  <p:cNvSpPr/>
                  <p:nvPr/>
                </p:nvSpPr>
                <p:spPr>
                  <a:xfrm>
                    <a:off x="2466000" y="3578400"/>
                    <a:ext cx="5796000" cy="403200"/>
                  </a:xfrm>
                  <a:prstGeom prst="roundRect">
                    <a:avLst>
                      <a:gd name="adj" fmla="val 1275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11" name="Straight Arrow Connector 10"/>
                <p:cNvCxnSpPr>
                  <a:stCxn id="15" idx="2"/>
                  <a:endCxn id="16" idx="0"/>
                </p:cNvCxnSpPr>
                <p:nvPr/>
              </p:nvCxnSpPr>
              <p:spPr bwMode="auto">
                <a:xfrm rot="5400000">
                  <a:off x="5111394" y="2425794"/>
                  <a:ext cx="1481692" cy="103954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4" name="Group 37"/>
              <p:cNvGrpSpPr/>
              <p:nvPr/>
            </p:nvGrpSpPr>
            <p:grpSpPr>
              <a:xfrm>
                <a:off x="1115992" y="4689140"/>
                <a:ext cx="7775794" cy="1581150"/>
                <a:chOff x="1115992" y="4689140"/>
                <a:chExt cx="7775794" cy="1581150"/>
              </a:xfrm>
            </p:grpSpPr>
            <p:pic>
              <p:nvPicPr>
                <p:cNvPr id="6148" name="Picture 4" descr="C:\Users\User1\Desktop\ScreenHunter\ICv6 Course\ICv6 GPSU_46.jpg"/>
                <p:cNvPicPr>
                  <a:picLocks noChangeAspect="1" noChangeArrowheads="1"/>
                </p:cNvPicPr>
                <p:nvPr/>
              </p:nvPicPr>
              <p:blipFill>
                <a:blip r:embed="rId5" cstate="print"/>
                <a:srcRect/>
                <a:stretch>
                  <a:fillRect/>
                </a:stretch>
              </p:blipFill>
              <p:spPr bwMode="auto">
                <a:xfrm>
                  <a:off x="3995936" y="4689140"/>
                  <a:ext cx="4895850" cy="158115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20" name="TextBox 3"/>
                <p:cNvSpPr txBox="1">
                  <a:spLocks noChangeArrowheads="1"/>
                </p:cNvSpPr>
                <p:nvPr/>
              </p:nvSpPr>
              <p:spPr bwMode="auto">
                <a:xfrm>
                  <a:off x="1115992" y="5085184"/>
                  <a:ext cx="3384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If you get this message check your </a:t>
                  </a:r>
                  <a:r>
                    <a:rPr lang="en-CA" b="1" dirty="0" smtClean="0">
                      <a:latin typeface="Calibri" pitchFamily="34" charset="0"/>
                    </a:rPr>
                    <a:t>GPS</a:t>
                  </a:r>
                  <a:r>
                    <a:rPr lang="en-CA" dirty="0" smtClean="0">
                      <a:latin typeface="Calibri" pitchFamily="34" charset="0"/>
                    </a:rPr>
                    <a:t> and the </a:t>
                  </a:r>
                  <a:r>
                    <a:rPr lang="en-CA" b="1" dirty="0" smtClean="0">
                      <a:latin typeface="Calibri" pitchFamily="34" charset="0"/>
                    </a:rPr>
                    <a:t>USB</a:t>
                  </a:r>
                  <a:r>
                    <a:rPr lang="en-CA" dirty="0" smtClean="0">
                      <a:latin typeface="Calibri" pitchFamily="34" charset="0"/>
                    </a:rPr>
                    <a:t> connection.</a:t>
                  </a:r>
                  <a:endParaRPr lang="en-CA" b="1" dirty="0">
                    <a:latin typeface="Calibri" pitchFamily="34" charset="0"/>
                  </a:endParaRPr>
                </a:p>
              </p:txBody>
            </p:sp>
            <p:cxnSp>
              <p:nvCxnSpPr>
                <p:cNvPr id="31" name="Straight Arrow Connector 30"/>
                <p:cNvCxnSpPr>
                  <a:stCxn id="20" idx="3"/>
                </p:cNvCxnSpPr>
                <p:nvPr/>
              </p:nvCxnSpPr>
              <p:spPr bwMode="auto">
                <a:xfrm>
                  <a:off x="4499992" y="5408350"/>
                  <a:ext cx="756085"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23" name="Rounded Rectangle 22"/>
            <p:cNvSpPr/>
            <p:nvPr/>
          </p:nvSpPr>
          <p:spPr>
            <a:xfrm>
              <a:off x="2304480" y="2035512"/>
              <a:ext cx="388800" cy="226800"/>
            </a:xfrm>
            <a:prstGeom prst="roundRect">
              <a:avLst>
                <a:gd name="adj" fmla="val 1275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5" name="Straight Arrow Connector 24"/>
            <p:cNvCxnSpPr>
              <a:stCxn id="23" idx="2"/>
              <a:endCxn id="13" idx="0"/>
            </p:cNvCxnSpPr>
            <p:nvPr/>
          </p:nvCxnSpPr>
          <p:spPr bwMode="auto">
            <a:xfrm rot="5400000">
              <a:off x="1444980" y="2014812"/>
              <a:ext cx="806400" cy="1301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Download a GPS Track</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105</a:t>
            </a:fld>
            <a:endParaRPr lang="en-CA" dirty="0"/>
          </a:p>
        </p:txBody>
      </p:sp>
      <p:grpSp>
        <p:nvGrpSpPr>
          <p:cNvPr id="5" name="Group 32"/>
          <p:cNvGrpSpPr/>
          <p:nvPr/>
        </p:nvGrpSpPr>
        <p:grpSpPr>
          <a:xfrm>
            <a:off x="251515" y="864000"/>
            <a:ext cx="8640485" cy="5451728"/>
            <a:chOff x="251515" y="800708"/>
            <a:chExt cx="8640485" cy="5451728"/>
          </a:xfrm>
        </p:grpSpPr>
        <p:grpSp>
          <p:nvGrpSpPr>
            <p:cNvPr id="6" name="Group 17"/>
            <p:cNvGrpSpPr/>
            <p:nvPr/>
          </p:nvGrpSpPr>
          <p:grpSpPr>
            <a:xfrm>
              <a:off x="251515" y="1656000"/>
              <a:ext cx="8640485" cy="4596436"/>
              <a:chOff x="251515" y="1142993"/>
              <a:chExt cx="8640485" cy="4596436"/>
            </a:xfrm>
          </p:grpSpPr>
          <p:grpSp>
            <p:nvGrpSpPr>
              <p:cNvPr id="7" name="Group 16"/>
              <p:cNvGrpSpPr/>
              <p:nvPr/>
            </p:nvGrpSpPr>
            <p:grpSpPr>
              <a:xfrm>
                <a:off x="251515" y="1142993"/>
                <a:ext cx="5630941" cy="1428176"/>
                <a:chOff x="251515" y="1142993"/>
                <a:chExt cx="5630941" cy="1428176"/>
              </a:xfrm>
            </p:grpSpPr>
            <p:pic>
              <p:nvPicPr>
                <p:cNvPr id="7170" name="Picture 2" descr="C:\Users\User1\Desktop\ScreenHunter\ICv6 Course\ICv6 GPSU_48.jpg"/>
                <p:cNvPicPr>
                  <a:picLocks noChangeAspect="1" noChangeArrowheads="1"/>
                </p:cNvPicPr>
                <p:nvPr/>
              </p:nvPicPr>
              <p:blipFill>
                <a:blip r:embed="rId2" cstate="print"/>
                <a:srcRect l="8362" r="31396" b="72837"/>
                <a:stretch>
                  <a:fillRect/>
                </a:stretch>
              </p:blipFill>
              <p:spPr bwMode="auto">
                <a:xfrm>
                  <a:off x="251515" y="1142993"/>
                  <a:ext cx="5630941" cy="1428176"/>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5" name="Rounded Rectangle 14"/>
                <p:cNvSpPr/>
                <p:nvPr/>
              </p:nvSpPr>
              <p:spPr>
                <a:xfrm>
                  <a:off x="972000" y="1756800"/>
                  <a:ext cx="637200" cy="154800"/>
                </a:xfrm>
                <a:prstGeom prst="roundRect">
                  <a:avLst>
                    <a:gd name="adj" fmla="val 1090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6" name="Rounded Rectangle 15"/>
                <p:cNvSpPr/>
                <p:nvPr/>
              </p:nvSpPr>
              <p:spPr>
                <a:xfrm>
                  <a:off x="2146300" y="1454400"/>
                  <a:ext cx="493200" cy="244800"/>
                </a:xfrm>
                <a:prstGeom prst="roundRect">
                  <a:avLst>
                    <a:gd name="adj" fmla="val 1090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9" name="Group 13"/>
              <p:cNvGrpSpPr/>
              <p:nvPr/>
            </p:nvGrpSpPr>
            <p:grpSpPr>
              <a:xfrm>
                <a:off x="3276000" y="1728000"/>
                <a:ext cx="5616000" cy="4011429"/>
                <a:chOff x="3276000" y="1728000"/>
                <a:chExt cx="5616000" cy="4011429"/>
              </a:xfrm>
            </p:grpSpPr>
            <p:pic>
              <p:nvPicPr>
                <p:cNvPr id="7171" name="Picture 3" descr="C:\Users\User1\Desktop\ScreenHunter\ICv6 Course\ICv6 GPSU_49.jpg"/>
                <p:cNvPicPr>
                  <a:picLocks noChangeAspect="1" noChangeArrowheads="1"/>
                </p:cNvPicPr>
                <p:nvPr/>
              </p:nvPicPr>
              <p:blipFill>
                <a:blip r:embed="rId3" cstate="print"/>
                <a:srcRect/>
                <a:stretch>
                  <a:fillRect/>
                </a:stretch>
              </p:blipFill>
              <p:spPr bwMode="auto">
                <a:xfrm>
                  <a:off x="3276000" y="1728000"/>
                  <a:ext cx="5616000" cy="4011429"/>
                </a:xfrm>
                <a:prstGeom prst="rect">
                  <a:avLst/>
                </a:prstGeom>
                <a:noFill/>
              </p:spPr>
            </p:pic>
            <p:sp>
              <p:nvSpPr>
                <p:cNvPr id="12" name="Rounded Rectangle 11"/>
                <p:cNvSpPr/>
                <p:nvPr/>
              </p:nvSpPr>
              <p:spPr>
                <a:xfrm>
                  <a:off x="7290000" y="2700000"/>
                  <a:ext cx="1548000" cy="252000"/>
                </a:xfrm>
                <a:prstGeom prst="roundRect">
                  <a:avLst>
                    <a:gd name="adj" fmla="val 1090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Rounded Rectangle 12"/>
                <p:cNvSpPr/>
                <p:nvPr/>
              </p:nvSpPr>
              <p:spPr>
                <a:xfrm>
                  <a:off x="7135200" y="5482800"/>
                  <a:ext cx="1486800" cy="201600"/>
                </a:xfrm>
                <a:prstGeom prst="roundRect">
                  <a:avLst>
                    <a:gd name="adj" fmla="val 1090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sp>
          <p:nvSpPr>
            <p:cNvPr id="19" name="TextBox 3"/>
            <p:cNvSpPr txBox="1">
              <a:spLocks noChangeArrowheads="1"/>
            </p:cNvSpPr>
            <p:nvPr/>
          </p:nvSpPr>
          <p:spPr bwMode="auto">
            <a:xfrm>
              <a:off x="999125" y="3465007"/>
              <a:ext cx="2160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The </a:t>
              </a:r>
              <a:r>
                <a:rPr lang="en-CA" b="1" dirty="0" smtClean="0">
                  <a:latin typeface="Calibri" pitchFamily="34" charset="0"/>
                </a:rPr>
                <a:t>Track Data Table </a:t>
              </a:r>
              <a:r>
                <a:rPr lang="en-CA" dirty="0" smtClean="0">
                  <a:latin typeface="Calibri" pitchFamily="34" charset="0"/>
                </a:rPr>
                <a:t>opens displaying the downloaded tracks.</a:t>
              </a:r>
              <a:endParaRPr lang="en-CA" dirty="0">
                <a:latin typeface="Calibri" pitchFamily="34" charset="0"/>
              </a:endParaRPr>
            </a:p>
          </p:txBody>
        </p:sp>
        <p:sp>
          <p:nvSpPr>
            <p:cNvPr id="20" name="TextBox 3"/>
            <p:cNvSpPr txBox="1">
              <a:spLocks noChangeArrowheads="1"/>
            </p:cNvSpPr>
            <p:nvPr/>
          </p:nvSpPr>
          <p:spPr bwMode="auto">
            <a:xfrm>
              <a:off x="1562400" y="800708"/>
              <a:ext cx="1656000" cy="64800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b="1" dirty="0" smtClean="0">
                  <a:latin typeface="Calibri" pitchFamily="34" charset="0"/>
                </a:rPr>
                <a:t>Click Track </a:t>
              </a:r>
              <a:r>
                <a:rPr lang="en-CA" dirty="0" smtClean="0">
                  <a:latin typeface="Calibri" pitchFamily="34" charset="0"/>
                </a:rPr>
                <a:t>then </a:t>
              </a:r>
              <a:r>
                <a:rPr lang="en-CA" b="1" dirty="0" smtClean="0">
                  <a:latin typeface="Calibri" pitchFamily="34" charset="0"/>
                </a:rPr>
                <a:t>Download</a:t>
              </a:r>
              <a:r>
                <a:rPr lang="en-CA" dirty="0" smtClean="0">
                  <a:latin typeface="Calibri" pitchFamily="34" charset="0"/>
                </a:rPr>
                <a:t>.</a:t>
              </a:r>
              <a:endParaRPr lang="en-CA" b="1" dirty="0">
                <a:latin typeface="Calibri" pitchFamily="34" charset="0"/>
              </a:endParaRPr>
            </a:p>
          </p:txBody>
        </p:sp>
        <p:cxnSp>
          <p:nvCxnSpPr>
            <p:cNvPr id="21" name="Straight Arrow Connector 20"/>
            <p:cNvCxnSpPr>
              <a:stCxn id="20" idx="2"/>
              <a:endCxn id="16" idx="0"/>
            </p:cNvCxnSpPr>
            <p:nvPr/>
          </p:nvCxnSpPr>
          <p:spPr bwMode="auto">
            <a:xfrm rot="16200000" flipH="1">
              <a:off x="2132301" y="1706807"/>
              <a:ext cx="518699" cy="25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6" idx="1"/>
              <a:endCxn id="15" idx="3"/>
            </p:cNvCxnSpPr>
            <p:nvPr/>
          </p:nvCxnSpPr>
          <p:spPr bwMode="auto">
            <a:xfrm rot="10800000" flipV="1">
              <a:off x="1609200" y="2089807"/>
              <a:ext cx="537100" cy="257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9" idx="3"/>
            </p:cNvCxnSpPr>
            <p:nvPr/>
          </p:nvCxnSpPr>
          <p:spPr bwMode="auto">
            <a:xfrm>
              <a:off x="3159125" y="3926672"/>
              <a:ext cx="656791"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3"/>
            <p:cNvSpPr txBox="1">
              <a:spLocks noChangeArrowheads="1"/>
            </p:cNvSpPr>
            <p:nvPr/>
          </p:nvSpPr>
          <p:spPr bwMode="auto">
            <a:xfrm>
              <a:off x="1791125" y="5274077"/>
              <a:ext cx="2736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The number of Track Points downloaded is shown.</a:t>
              </a:r>
              <a:endParaRPr lang="en-CA" dirty="0">
                <a:latin typeface="Calibri" pitchFamily="34" charset="0"/>
              </a:endParaRPr>
            </a:p>
          </p:txBody>
        </p:sp>
        <p:cxnSp>
          <p:nvCxnSpPr>
            <p:cNvPr id="30" name="Straight Arrow Connector 29"/>
            <p:cNvCxnSpPr>
              <a:stCxn id="8" idx="3"/>
              <a:endCxn id="13" idx="1"/>
            </p:cNvCxnSpPr>
            <p:nvPr/>
          </p:nvCxnSpPr>
          <p:spPr bwMode="auto">
            <a:xfrm>
              <a:off x="4527125" y="5598077"/>
              <a:ext cx="2608075" cy="4985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22" name="Picture 3" descr="C:\Users\User1\Desktop\ScreenHunter\ICv6 Course\ICv6 GPSU_34.JPG"/>
          <p:cNvPicPr>
            <a:picLocks noChangeAspect="1" noChangeArrowheads="1"/>
          </p:cNvPicPr>
          <p:nvPr/>
        </p:nvPicPr>
        <p:blipFill>
          <a:blip r:embed="rId4" cstate="print"/>
          <a:srcRect l="6164" t="10001" r="7533" b="14990"/>
          <a:stretch>
            <a:fillRect/>
          </a:stretch>
        </p:blipFill>
        <p:spPr bwMode="auto">
          <a:xfrm>
            <a:off x="25152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Create an ESRI </a:t>
            </a:r>
            <a:r>
              <a:rPr lang="en-CA" b="1" dirty="0" err="1" smtClean="0"/>
              <a:t>Shapefile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106</a:t>
            </a:fld>
            <a:endParaRPr lang="en-CA" dirty="0"/>
          </a:p>
        </p:txBody>
      </p:sp>
      <p:grpSp>
        <p:nvGrpSpPr>
          <p:cNvPr id="5" name="Group 33"/>
          <p:cNvGrpSpPr/>
          <p:nvPr/>
        </p:nvGrpSpPr>
        <p:grpSpPr>
          <a:xfrm>
            <a:off x="347290" y="972000"/>
            <a:ext cx="8327516" cy="5326614"/>
            <a:chOff x="396000" y="957600"/>
            <a:chExt cx="8327516" cy="5326614"/>
          </a:xfrm>
        </p:grpSpPr>
        <p:grpSp>
          <p:nvGrpSpPr>
            <p:cNvPr id="6" name="Group 32"/>
            <p:cNvGrpSpPr/>
            <p:nvPr/>
          </p:nvGrpSpPr>
          <p:grpSpPr>
            <a:xfrm>
              <a:off x="396000" y="957600"/>
              <a:ext cx="8327516" cy="5326614"/>
              <a:chOff x="565200" y="957600"/>
              <a:chExt cx="8327516" cy="5326614"/>
            </a:xfrm>
          </p:grpSpPr>
          <p:sp>
            <p:nvSpPr>
              <p:cNvPr id="12" name="TextBox 3"/>
              <p:cNvSpPr txBox="1">
                <a:spLocks noChangeArrowheads="1"/>
              </p:cNvSpPr>
              <p:nvPr/>
            </p:nvSpPr>
            <p:spPr bwMode="auto">
              <a:xfrm>
                <a:off x="565200" y="957600"/>
                <a:ext cx="1764000" cy="900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 File </a:t>
                </a:r>
                <a:r>
                  <a:rPr lang="en-CA" dirty="0" smtClean="0">
                    <a:latin typeface="Calibri" pitchFamily="34" charset="0"/>
                  </a:rPr>
                  <a:t>-  </a:t>
                </a:r>
                <a:r>
                  <a:rPr lang="en-CA" b="1" dirty="0" smtClean="0">
                    <a:latin typeface="Calibri" pitchFamily="34" charset="0"/>
                  </a:rPr>
                  <a:t>Set Projection</a:t>
                </a:r>
                <a:r>
                  <a:rPr lang="en-CA" dirty="0" smtClean="0">
                    <a:latin typeface="Calibri" pitchFamily="34" charset="0"/>
                  </a:rPr>
                  <a:t> - </a:t>
                </a:r>
                <a:r>
                  <a:rPr lang="en-CA" b="1" dirty="0" smtClean="0">
                    <a:latin typeface="Calibri" pitchFamily="34" charset="0"/>
                  </a:rPr>
                  <a:t>ESRI</a:t>
                </a:r>
                <a:r>
                  <a:rPr lang="en-CA" dirty="0" smtClean="0">
                    <a:latin typeface="Calibri" pitchFamily="34" charset="0"/>
                  </a:rPr>
                  <a:t> then </a:t>
                </a:r>
                <a:r>
                  <a:rPr lang="en-CA" b="1" dirty="0" smtClean="0">
                    <a:latin typeface="Calibri" pitchFamily="34" charset="0"/>
                  </a:rPr>
                  <a:t>OK</a:t>
                </a:r>
                <a:r>
                  <a:rPr lang="en-CA" dirty="0" smtClean="0">
                    <a:latin typeface="Calibri" pitchFamily="34" charset="0"/>
                  </a:rPr>
                  <a:t>.</a:t>
                </a:r>
                <a:endParaRPr lang="en-CA" b="1" dirty="0">
                  <a:latin typeface="Calibri" pitchFamily="34" charset="0"/>
                </a:endParaRPr>
              </a:p>
            </p:txBody>
          </p:sp>
          <p:sp>
            <p:nvSpPr>
              <p:cNvPr id="16" name="TextBox 3"/>
              <p:cNvSpPr txBox="1">
                <a:spLocks noChangeArrowheads="1"/>
              </p:cNvSpPr>
              <p:nvPr/>
            </p:nvSpPr>
            <p:spPr bwMode="auto">
              <a:xfrm>
                <a:off x="703440" y="5360884"/>
                <a:ext cx="3528000" cy="64800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This creates a </a:t>
                </a:r>
                <a:r>
                  <a:rPr lang="en-CA" b="1" dirty="0" smtClean="0">
                    <a:latin typeface="Calibri" pitchFamily="34" charset="0"/>
                  </a:rPr>
                  <a:t>.</a:t>
                </a:r>
                <a:r>
                  <a:rPr lang="en-CA" b="1" dirty="0" err="1" smtClean="0">
                    <a:latin typeface="Calibri" pitchFamily="34" charset="0"/>
                  </a:rPr>
                  <a:t>shp</a:t>
                </a:r>
                <a:r>
                  <a:rPr lang="en-CA" b="1" dirty="0" smtClean="0">
                    <a:latin typeface="Calibri" pitchFamily="34" charset="0"/>
                  </a:rPr>
                  <a:t> </a:t>
                </a:r>
                <a:r>
                  <a:rPr lang="en-CA" dirty="0" smtClean="0">
                    <a:latin typeface="Calibri" pitchFamily="34" charset="0"/>
                  </a:rPr>
                  <a:t>file which can be added to the GIS map as a </a:t>
                </a:r>
                <a:r>
                  <a:rPr lang="en-CA" b="1" dirty="0" smtClean="0">
                    <a:latin typeface="Calibri" pitchFamily="34" charset="0"/>
                  </a:rPr>
                  <a:t>Layer</a:t>
                </a:r>
                <a:r>
                  <a:rPr lang="en-CA" dirty="0" smtClean="0">
                    <a:latin typeface="Calibri" pitchFamily="34" charset="0"/>
                  </a:rPr>
                  <a:t>.</a:t>
                </a:r>
                <a:endParaRPr lang="en-CA" dirty="0">
                  <a:latin typeface="Calibri" pitchFamily="34" charset="0"/>
                </a:endParaRPr>
              </a:p>
            </p:txBody>
          </p:sp>
          <p:grpSp>
            <p:nvGrpSpPr>
              <p:cNvPr id="7" name="Group 22"/>
              <p:cNvGrpSpPr/>
              <p:nvPr/>
            </p:nvGrpSpPr>
            <p:grpSpPr>
              <a:xfrm>
                <a:off x="2448000" y="1584000"/>
                <a:ext cx="6444716" cy="4700214"/>
                <a:chOff x="2448000" y="1584000"/>
                <a:chExt cx="6444716" cy="4700214"/>
              </a:xfrm>
            </p:grpSpPr>
            <p:grpSp>
              <p:nvGrpSpPr>
                <p:cNvPr id="9" name="Group 20"/>
                <p:cNvGrpSpPr/>
                <p:nvPr/>
              </p:nvGrpSpPr>
              <p:grpSpPr>
                <a:xfrm>
                  <a:off x="2448000" y="1584000"/>
                  <a:ext cx="6444716" cy="4700214"/>
                  <a:chOff x="1727684" y="1584000"/>
                  <a:chExt cx="6444716" cy="4700214"/>
                </a:xfrm>
              </p:grpSpPr>
              <p:grpSp>
                <p:nvGrpSpPr>
                  <p:cNvPr id="10" name="Group 9"/>
                  <p:cNvGrpSpPr/>
                  <p:nvPr/>
                </p:nvGrpSpPr>
                <p:grpSpPr>
                  <a:xfrm>
                    <a:off x="1727684" y="1584000"/>
                    <a:ext cx="6444716" cy="4700214"/>
                    <a:chOff x="1727684" y="1143000"/>
                    <a:chExt cx="6444716" cy="4700214"/>
                  </a:xfrm>
                </p:grpSpPr>
                <p:pic>
                  <p:nvPicPr>
                    <p:cNvPr id="1026" name="Picture 2" descr="C:\Users\User1\Desktop\ScreenHunter\ICv6 Course\ICv6 GPSU_51.jpg"/>
                    <p:cNvPicPr>
                      <a:picLocks noChangeAspect="1" noChangeArrowheads="1"/>
                    </p:cNvPicPr>
                    <p:nvPr/>
                  </p:nvPicPr>
                  <p:blipFill>
                    <a:blip r:embed="rId2" cstate="print"/>
                    <a:srcRect l="15006" r="5704" b="23225"/>
                    <a:stretch>
                      <a:fillRect/>
                    </a:stretch>
                  </p:blipFill>
                  <p:spPr bwMode="auto">
                    <a:xfrm>
                      <a:off x="1727684" y="1143000"/>
                      <a:ext cx="6444716" cy="3510136"/>
                    </a:xfrm>
                    <a:prstGeom prst="rect">
                      <a:avLst/>
                    </a:prstGeom>
                    <a:noFill/>
                    <a:ln w="9525">
                      <a:solidFill>
                        <a:schemeClr val="tx1"/>
                      </a:solidFill>
                    </a:ln>
                    <a:effectLst>
                      <a:outerShdw blurRad="50800" dist="38100" dir="2700000" algn="tl" rotWithShape="0">
                        <a:prstClr val="black">
                          <a:alpha val="40000"/>
                        </a:prstClr>
                      </a:outerShdw>
                    </a:effectLst>
                  </p:spPr>
                </p:pic>
                <p:grpSp>
                  <p:nvGrpSpPr>
                    <p:cNvPr id="11" name="Group 8"/>
                    <p:cNvGrpSpPr/>
                    <p:nvPr/>
                  </p:nvGrpSpPr>
                  <p:grpSpPr>
                    <a:xfrm>
                      <a:off x="3959932" y="2286000"/>
                      <a:ext cx="3096344" cy="3557214"/>
                      <a:chOff x="3743908" y="2286000"/>
                      <a:chExt cx="3096344" cy="3557214"/>
                    </a:xfrm>
                    <a:effectLst>
                      <a:outerShdw blurRad="50800" dist="38100" dir="2700000" algn="tl" rotWithShape="0">
                        <a:prstClr val="black">
                          <a:alpha val="40000"/>
                        </a:prstClr>
                      </a:outerShdw>
                    </a:effectLst>
                  </p:grpSpPr>
                  <p:pic>
                    <p:nvPicPr>
                      <p:cNvPr id="1027" name="Picture 3" descr="C:\Users\User1\Desktop\ScreenHunter\ICv6 Course\ICv6 GPSU_52.jpg"/>
                      <p:cNvPicPr>
                        <a:picLocks noChangeAspect="1" noChangeArrowheads="1"/>
                      </p:cNvPicPr>
                      <p:nvPr/>
                    </p:nvPicPr>
                    <p:blipFill>
                      <a:blip r:embed="rId3" cstate="print"/>
                      <a:srcRect l="13440" r="48465" b="61613"/>
                      <a:stretch>
                        <a:fillRect/>
                      </a:stretch>
                    </p:blipFill>
                    <p:spPr bwMode="auto">
                      <a:xfrm>
                        <a:off x="3743908" y="2286000"/>
                        <a:ext cx="3096344" cy="1755068"/>
                      </a:xfrm>
                      <a:prstGeom prst="rect">
                        <a:avLst/>
                      </a:prstGeom>
                      <a:noFill/>
                      <a:ln w="9525">
                        <a:solidFill>
                          <a:schemeClr val="tx1"/>
                        </a:solidFill>
                      </a:ln>
                    </p:spPr>
                  </p:pic>
                  <p:pic>
                    <p:nvPicPr>
                      <p:cNvPr id="8" name="Picture 3" descr="C:\Users\User1\Desktop\ScreenHunter\ICv6 Course\ICv6 GPSU_52.jpg"/>
                      <p:cNvPicPr>
                        <a:picLocks noChangeAspect="1" noChangeArrowheads="1"/>
                      </p:cNvPicPr>
                      <p:nvPr/>
                    </p:nvPicPr>
                    <p:blipFill>
                      <a:blip r:embed="rId3" cstate="print"/>
                      <a:srcRect l="13440" t="62747" r="48465"/>
                      <a:stretch>
                        <a:fillRect/>
                      </a:stretch>
                    </p:blipFill>
                    <p:spPr bwMode="auto">
                      <a:xfrm>
                        <a:off x="3743908" y="4140000"/>
                        <a:ext cx="3096344" cy="1703214"/>
                      </a:xfrm>
                      <a:prstGeom prst="rect">
                        <a:avLst/>
                      </a:prstGeom>
                      <a:noFill/>
                      <a:ln w="9525">
                        <a:solidFill>
                          <a:schemeClr val="tx1"/>
                        </a:solidFill>
                      </a:ln>
                    </p:spPr>
                  </p:pic>
                </p:grpSp>
              </p:grpSp>
              <p:sp>
                <p:nvSpPr>
                  <p:cNvPr id="18" name="Rounded Rectangle 17"/>
                  <p:cNvSpPr/>
                  <p:nvPr/>
                </p:nvSpPr>
                <p:spPr>
                  <a:xfrm>
                    <a:off x="5331600" y="3537012"/>
                    <a:ext cx="504000" cy="198000"/>
                  </a:xfrm>
                  <a:prstGeom prst="roundRect">
                    <a:avLst>
                      <a:gd name="adj" fmla="val 1250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Rounded Rectangle 18"/>
                  <p:cNvSpPr/>
                  <p:nvPr/>
                </p:nvSpPr>
                <p:spPr>
                  <a:xfrm>
                    <a:off x="2034000" y="2600909"/>
                    <a:ext cx="756000" cy="180020"/>
                  </a:xfrm>
                  <a:prstGeom prst="roundRect">
                    <a:avLst>
                      <a:gd name="adj" fmla="val 1193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2" name="Rounded Rectangle 21"/>
                <p:cNvSpPr/>
                <p:nvPr/>
              </p:nvSpPr>
              <p:spPr>
                <a:xfrm>
                  <a:off x="4078800" y="1857600"/>
                  <a:ext cx="342000" cy="216000"/>
                </a:xfrm>
                <a:prstGeom prst="roundRect">
                  <a:avLst>
                    <a:gd name="adj" fmla="val 1250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24" name="Straight Arrow Connector 23"/>
              <p:cNvCxnSpPr>
                <a:stCxn id="12" idx="3"/>
                <a:endCxn id="22" idx="1"/>
              </p:cNvCxnSpPr>
              <p:nvPr/>
            </p:nvCxnSpPr>
            <p:spPr bwMode="auto">
              <a:xfrm>
                <a:off x="2329200" y="1407600"/>
                <a:ext cx="1749600" cy="558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22" idx="2"/>
                <a:endCxn id="19" idx="0"/>
              </p:cNvCxnSpPr>
              <p:nvPr/>
            </p:nvCxnSpPr>
            <p:spPr bwMode="auto">
              <a:xfrm rot="5400000">
                <a:off x="3427404" y="1778512"/>
                <a:ext cx="527309" cy="111748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9" idx="3"/>
                <a:endCxn id="18" idx="1"/>
              </p:cNvCxnSpPr>
              <p:nvPr/>
            </p:nvCxnSpPr>
            <p:spPr bwMode="auto">
              <a:xfrm>
                <a:off x="3510316" y="2690919"/>
                <a:ext cx="2541600" cy="94509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6" name="TextBox 3"/>
            <p:cNvSpPr txBox="1">
              <a:spLocks noChangeArrowheads="1"/>
            </p:cNvSpPr>
            <p:nvPr/>
          </p:nvSpPr>
          <p:spPr bwMode="auto">
            <a:xfrm>
              <a:off x="5724000" y="5360884"/>
              <a:ext cx="1548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OK </a:t>
              </a:r>
              <a:r>
                <a:rPr lang="en-CA" dirty="0" smtClean="0">
                  <a:latin typeface="Calibri" pitchFamily="34" charset="0"/>
                </a:rPr>
                <a:t>when finished.</a:t>
              </a:r>
              <a:endParaRPr lang="en-CA" dirty="0">
                <a:latin typeface="Calibri" pitchFamily="34" charset="0"/>
              </a:endParaRPr>
            </a:p>
          </p:txBody>
        </p:sp>
        <p:sp>
          <p:nvSpPr>
            <p:cNvPr id="31" name="Rounded Rectangle 30"/>
            <p:cNvSpPr/>
            <p:nvPr/>
          </p:nvSpPr>
          <p:spPr>
            <a:xfrm>
              <a:off x="4730399" y="6086214"/>
              <a:ext cx="522000" cy="198000"/>
            </a:xfrm>
            <a:prstGeom prst="roundRect">
              <a:avLst>
                <a:gd name="adj" fmla="val 1250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32" name="Straight Arrow Connector 31"/>
            <p:cNvCxnSpPr>
              <a:endCxn id="31" idx="3"/>
            </p:cNvCxnSpPr>
            <p:nvPr/>
          </p:nvCxnSpPr>
          <p:spPr bwMode="auto">
            <a:xfrm rot="10800000" flipV="1">
              <a:off x="5252399" y="5679064"/>
              <a:ext cx="471600" cy="50615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25" name="Picture 3" descr="C:\Users\User1\Desktop\ScreenHunter\ICv6 Course\ICv6 GPSU_34.JPG"/>
          <p:cNvPicPr>
            <a:picLocks noChangeAspect="1" noChangeArrowheads="1"/>
          </p:cNvPicPr>
          <p:nvPr/>
        </p:nvPicPr>
        <p:blipFill>
          <a:blip r:embed="rId4" cstate="print"/>
          <a:srcRect l="6164" t="10001" r="7533" b="14990"/>
          <a:stretch>
            <a:fillRect/>
          </a:stretch>
        </p:blipFill>
        <p:spPr bwMode="auto">
          <a:xfrm>
            <a:off x="8208404"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Select Track Points to be Saved</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107</a:t>
            </a:fld>
            <a:endParaRPr lang="en-CA" dirty="0"/>
          </a:p>
        </p:txBody>
      </p:sp>
      <p:grpSp>
        <p:nvGrpSpPr>
          <p:cNvPr id="5" name="Group 16"/>
          <p:cNvGrpSpPr/>
          <p:nvPr/>
        </p:nvGrpSpPr>
        <p:grpSpPr>
          <a:xfrm>
            <a:off x="252000" y="1520788"/>
            <a:ext cx="8635048" cy="4710634"/>
            <a:chOff x="252000" y="1520788"/>
            <a:chExt cx="8635048" cy="4710634"/>
          </a:xfrm>
        </p:grpSpPr>
        <p:grpSp>
          <p:nvGrpSpPr>
            <p:cNvPr id="6" name="Group 43"/>
            <p:cNvGrpSpPr/>
            <p:nvPr/>
          </p:nvGrpSpPr>
          <p:grpSpPr>
            <a:xfrm>
              <a:off x="252000" y="1520788"/>
              <a:ext cx="8635048" cy="4710634"/>
              <a:chOff x="252000" y="1160748"/>
              <a:chExt cx="8635048" cy="4710634"/>
            </a:xfrm>
          </p:grpSpPr>
          <p:sp>
            <p:nvSpPr>
              <p:cNvPr id="11" name="TextBox 3"/>
              <p:cNvSpPr txBox="1">
                <a:spLocks noChangeArrowheads="1"/>
              </p:cNvSpPr>
              <p:nvPr/>
            </p:nvSpPr>
            <p:spPr bwMode="auto">
              <a:xfrm>
                <a:off x="5328084" y="1512000"/>
                <a:ext cx="3312000" cy="1477328"/>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Select the points to be saved by placing the </a:t>
                </a:r>
                <a:r>
                  <a:rPr lang="en-CA" b="1" dirty="0" smtClean="0">
                    <a:latin typeface="Calibri" pitchFamily="34" charset="0"/>
                  </a:rPr>
                  <a:t>cursor</a:t>
                </a:r>
                <a:r>
                  <a:rPr lang="en-CA" dirty="0" smtClean="0">
                    <a:latin typeface="Calibri" pitchFamily="34" charset="0"/>
                  </a:rPr>
                  <a:t> on top left cell (</a:t>
                </a:r>
                <a:r>
                  <a:rPr lang="en-CA" b="1" dirty="0" smtClean="0">
                    <a:latin typeface="Calibri" pitchFamily="34" charset="0"/>
                  </a:rPr>
                  <a:t>type</a:t>
                </a:r>
                <a:r>
                  <a:rPr lang="en-CA" dirty="0" smtClean="0">
                    <a:latin typeface="Calibri" pitchFamily="34" charset="0"/>
                  </a:rPr>
                  <a:t>) and pulling it down and diagonally  to the last cell on the right (</a:t>
                </a:r>
                <a:r>
                  <a:rPr lang="en-CA" b="1" dirty="0" err="1" smtClean="0">
                    <a:latin typeface="Calibri" pitchFamily="34" charset="0"/>
                  </a:rPr>
                  <a:t>ltime</a:t>
                </a:r>
                <a:r>
                  <a:rPr lang="en-CA" dirty="0" smtClean="0">
                    <a:latin typeface="Calibri" pitchFamily="34" charset="0"/>
                  </a:rPr>
                  <a:t>).</a:t>
                </a:r>
                <a:endParaRPr lang="en-CA" b="1" dirty="0">
                  <a:latin typeface="Calibri" pitchFamily="34" charset="0"/>
                </a:endParaRPr>
              </a:p>
            </p:txBody>
          </p:sp>
          <p:pic>
            <p:nvPicPr>
              <p:cNvPr id="2053" name="Picture 5" descr="C:\Users\User1\Desktop\ScreenHunter\ICv6 Course\ICv6 GPSU_53_B.jpg"/>
              <p:cNvPicPr>
                <a:picLocks noChangeAspect="1" noChangeArrowheads="1"/>
              </p:cNvPicPr>
              <p:nvPr/>
            </p:nvPicPr>
            <p:blipFill>
              <a:blip r:embed="rId2" cstate="print"/>
              <a:srcRect l="19581" r="20619" b="22716"/>
              <a:stretch>
                <a:fillRect/>
              </a:stretch>
            </p:blipFill>
            <p:spPr bwMode="auto">
              <a:xfrm>
                <a:off x="252000" y="1160748"/>
                <a:ext cx="4860540" cy="3533403"/>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13" name="Picture 3" descr="C:\Users\User1\Desktop\ScreenHunter\ICv6 Course\ICv6 GPSU_53.jpg"/>
              <p:cNvPicPr>
                <a:picLocks noChangeAspect="1" noChangeArrowheads="1"/>
              </p:cNvPicPr>
              <p:nvPr/>
            </p:nvPicPr>
            <p:blipFill>
              <a:blip r:embed="rId3" cstate="print"/>
              <a:srcRect l="4885" t="29137" r="40255" b="24013"/>
              <a:stretch>
                <a:fillRect/>
              </a:stretch>
            </p:blipFill>
            <p:spPr bwMode="auto">
              <a:xfrm>
                <a:off x="4427984" y="3356830"/>
                <a:ext cx="4459064" cy="2141984"/>
              </a:xfrm>
              <a:prstGeom prst="rect">
                <a:avLst/>
              </a:prstGeom>
              <a:solidFill>
                <a:schemeClr val="tx2">
                  <a:lumMod val="20000"/>
                  <a:lumOff val="80000"/>
                </a:schemeClr>
              </a:solidFill>
              <a:ln w="9525">
                <a:solidFill>
                  <a:schemeClr val="tx1"/>
                </a:solidFill>
              </a:ln>
              <a:effectLst>
                <a:outerShdw blurRad="50800" dist="38100" dir="2700000" algn="tl" rotWithShape="0">
                  <a:prstClr val="black">
                    <a:alpha val="40000"/>
                  </a:prstClr>
                </a:outerShdw>
              </a:effectLst>
            </p:spPr>
          </p:pic>
          <p:cxnSp>
            <p:nvCxnSpPr>
              <p:cNvPr id="9" name="Straight Arrow Connector 8"/>
              <p:cNvCxnSpPr>
                <a:stCxn id="11" idx="1"/>
              </p:cNvCxnSpPr>
              <p:nvPr/>
            </p:nvCxnSpPr>
            <p:spPr bwMode="auto">
              <a:xfrm rot="10800000" flipV="1">
                <a:off x="1331640" y="2250664"/>
                <a:ext cx="3996444" cy="38624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1" idx="2"/>
              </p:cNvCxnSpPr>
              <p:nvPr/>
            </p:nvCxnSpPr>
            <p:spPr bwMode="auto">
              <a:xfrm rot="16200000" flipH="1">
                <a:off x="6512312" y="3461100"/>
                <a:ext cx="1339772" cy="3962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3" name="TextBox 3"/>
              <p:cNvSpPr txBox="1">
                <a:spLocks noChangeArrowheads="1"/>
              </p:cNvSpPr>
              <p:nvPr/>
            </p:nvSpPr>
            <p:spPr bwMode="auto">
              <a:xfrm>
                <a:off x="4536000" y="5225051"/>
                <a:ext cx="377994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Keep pulling down until all of the </a:t>
                </a:r>
                <a:r>
                  <a:rPr lang="en-CA" b="1" dirty="0" smtClean="0">
                    <a:latin typeface="Calibri" pitchFamily="34" charset="0"/>
                  </a:rPr>
                  <a:t>track points</a:t>
                </a:r>
                <a:r>
                  <a:rPr lang="en-CA" dirty="0" smtClean="0">
                    <a:latin typeface="Calibri" pitchFamily="34" charset="0"/>
                  </a:rPr>
                  <a:t> to be saved are high-lighted.</a:t>
                </a:r>
                <a:endParaRPr lang="en-CA" dirty="0">
                  <a:latin typeface="Calibri" pitchFamily="34" charset="0"/>
                </a:endParaRPr>
              </a:p>
            </p:txBody>
          </p:sp>
        </p:grpSp>
        <p:cxnSp>
          <p:nvCxnSpPr>
            <p:cNvPr id="12" name="Straight Arrow Connector 11"/>
            <p:cNvCxnSpPr>
              <a:stCxn id="43" idx="0"/>
            </p:cNvCxnSpPr>
            <p:nvPr/>
          </p:nvCxnSpPr>
          <p:spPr bwMode="auto">
            <a:xfrm rot="16200000" flipV="1">
              <a:off x="6041915" y="5201035"/>
              <a:ext cx="751935" cy="1617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14" name="Picture 3" descr="C:\Users\User1\Desktop\ScreenHunter\ICv6 Course\ICv6 GPSU_34.JPG"/>
          <p:cNvPicPr>
            <a:picLocks noChangeAspect="1" noChangeArrowheads="1"/>
          </p:cNvPicPr>
          <p:nvPr/>
        </p:nvPicPr>
        <p:blipFill>
          <a:blip r:embed="rId4" cstate="print"/>
          <a:srcRect l="6164" t="10001" r="7533" b="14990"/>
          <a:stretch>
            <a:fillRect/>
          </a:stretch>
        </p:blipFill>
        <p:spPr bwMode="auto">
          <a:xfrm>
            <a:off x="25152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20" name="TextBox 3"/>
          <p:cNvSpPr txBox="1">
            <a:spLocks noChangeArrowheads="1"/>
          </p:cNvSpPr>
          <p:nvPr/>
        </p:nvSpPr>
        <p:spPr bwMode="auto">
          <a:xfrm>
            <a:off x="252000" y="5261925"/>
            <a:ext cx="3779940" cy="92333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Unwanted </a:t>
            </a:r>
            <a:r>
              <a:rPr lang="en-CA" b="1" dirty="0" smtClean="0">
                <a:latin typeface="Calibri" pitchFamily="34" charset="0"/>
              </a:rPr>
              <a:t>Track points</a:t>
            </a:r>
            <a:r>
              <a:rPr lang="en-CA" dirty="0" smtClean="0">
                <a:latin typeface="Calibri" pitchFamily="34" charset="0"/>
              </a:rPr>
              <a:t> can be deleted by selecting the track point and clicking </a:t>
            </a:r>
            <a:endParaRPr lang="en-CA" dirty="0">
              <a:latin typeface="Calibri" pitchFamily="34"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Saving the Track File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108</a:t>
            </a:fld>
            <a:endParaRPr lang="en-CA" dirty="0"/>
          </a:p>
        </p:txBody>
      </p:sp>
      <p:grpSp>
        <p:nvGrpSpPr>
          <p:cNvPr id="5" name="Group 44"/>
          <p:cNvGrpSpPr>
            <a:grpSpLocks noChangeAspect="1"/>
          </p:cNvGrpSpPr>
          <p:nvPr/>
        </p:nvGrpSpPr>
        <p:grpSpPr>
          <a:xfrm>
            <a:off x="504000" y="1295992"/>
            <a:ext cx="8061629" cy="5034483"/>
            <a:chOff x="252000" y="720000"/>
            <a:chExt cx="6501309" cy="4060067"/>
          </a:xfrm>
        </p:grpSpPr>
        <p:pic>
          <p:nvPicPr>
            <p:cNvPr id="5122" name="Picture 2" descr="C:\Users\User1\Desktop\ScreenHunter\ICv6 Course\ICv6 GPSU_54.jpg"/>
            <p:cNvPicPr>
              <a:picLocks noChangeAspect="1" noChangeArrowheads="1"/>
            </p:cNvPicPr>
            <p:nvPr/>
          </p:nvPicPr>
          <p:blipFill>
            <a:blip r:embed="rId2" cstate="print"/>
            <a:srcRect r="20013" b="23796"/>
            <a:stretch>
              <a:fillRect/>
            </a:stretch>
          </p:blipFill>
          <p:spPr bwMode="auto">
            <a:xfrm>
              <a:off x="252000" y="1296000"/>
              <a:ext cx="6501309" cy="3484067"/>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9" name="Straight Arrow Connector 8"/>
            <p:cNvCxnSpPr>
              <a:stCxn id="11" idx="1"/>
              <a:endCxn id="16" idx="0"/>
            </p:cNvCxnSpPr>
            <p:nvPr/>
          </p:nvCxnSpPr>
          <p:spPr bwMode="auto">
            <a:xfrm rot="10800000" flipV="1">
              <a:off x="815400" y="1674012"/>
              <a:ext cx="1092600" cy="3599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1908000" y="1566000"/>
              <a:ext cx="342000" cy="2160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2" name="TextBox 3"/>
            <p:cNvSpPr txBox="1">
              <a:spLocks noChangeArrowheads="1"/>
            </p:cNvSpPr>
            <p:nvPr/>
          </p:nvSpPr>
          <p:spPr bwMode="auto">
            <a:xfrm>
              <a:off x="963290" y="720000"/>
              <a:ext cx="2235482" cy="297848"/>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 File,</a:t>
              </a:r>
              <a:r>
                <a:rPr lang="en-CA" dirty="0" smtClean="0">
                  <a:latin typeface="Calibri" pitchFamily="34" charset="0"/>
                </a:rPr>
                <a:t> </a:t>
              </a:r>
              <a:r>
                <a:rPr lang="en-CA" b="1" dirty="0" smtClean="0">
                  <a:latin typeface="Calibri" pitchFamily="34" charset="0"/>
                </a:rPr>
                <a:t>Save To </a:t>
              </a:r>
              <a:r>
                <a:rPr lang="en-CA" dirty="0" smtClean="0">
                  <a:latin typeface="Calibri" pitchFamily="34" charset="0"/>
                </a:rPr>
                <a:t>then </a:t>
              </a:r>
              <a:r>
                <a:rPr lang="en-CA" b="1" dirty="0" smtClean="0">
                  <a:latin typeface="Calibri" pitchFamily="34" charset="0"/>
                </a:rPr>
                <a:t>File</a:t>
              </a:r>
              <a:r>
                <a:rPr lang="en-CA" dirty="0" smtClean="0">
                  <a:latin typeface="Calibri" pitchFamily="34" charset="0"/>
                </a:rPr>
                <a:t>.</a:t>
              </a:r>
              <a:endParaRPr lang="en-CA" b="1" dirty="0">
                <a:latin typeface="Calibri" pitchFamily="34" charset="0"/>
              </a:endParaRPr>
            </a:p>
          </p:txBody>
        </p:sp>
        <p:sp>
          <p:nvSpPr>
            <p:cNvPr id="16" name="Rounded Rectangle 15"/>
            <p:cNvSpPr/>
            <p:nvPr/>
          </p:nvSpPr>
          <p:spPr>
            <a:xfrm>
              <a:off x="594000" y="2034000"/>
              <a:ext cx="442800" cy="15286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7" name="Rounded Rectangle 16"/>
            <p:cNvSpPr/>
            <p:nvPr/>
          </p:nvSpPr>
          <p:spPr>
            <a:xfrm>
              <a:off x="2484000" y="2030400"/>
              <a:ext cx="309600" cy="15286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1" name="Straight Arrow Connector 20"/>
            <p:cNvCxnSpPr>
              <a:stCxn id="16" idx="3"/>
              <a:endCxn id="17" idx="1"/>
            </p:cNvCxnSpPr>
            <p:nvPr/>
          </p:nvCxnSpPr>
          <p:spPr bwMode="auto">
            <a:xfrm flipV="1">
              <a:off x="1036800" y="2106830"/>
              <a:ext cx="1447200" cy="3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stCxn id="12" idx="2"/>
              <a:endCxn id="11" idx="0"/>
            </p:cNvCxnSpPr>
            <p:nvPr/>
          </p:nvCxnSpPr>
          <p:spPr bwMode="auto">
            <a:xfrm rot="5400000">
              <a:off x="1805940" y="1290909"/>
              <a:ext cx="548152" cy="203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46" name="Picture 3" descr="C:\Users\User1\Desktop\ScreenHunter\ICv6 Course\ICv6 GPSU_34.JPG"/>
          <p:cNvPicPr>
            <a:picLocks noChangeAspect="1" noChangeArrowheads="1"/>
          </p:cNvPicPr>
          <p:nvPr/>
        </p:nvPicPr>
        <p:blipFill>
          <a:blip r:embed="rId3" cstate="print"/>
          <a:srcRect l="6164" t="10001" r="7533" b="14990"/>
          <a:stretch>
            <a:fillRect/>
          </a:stretch>
        </p:blipFill>
        <p:spPr bwMode="auto">
          <a:xfrm>
            <a:off x="25152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Naming the Track File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109</a:t>
            </a:fld>
            <a:endParaRPr lang="en-CA" dirty="0"/>
          </a:p>
        </p:txBody>
      </p:sp>
      <p:grpSp>
        <p:nvGrpSpPr>
          <p:cNvPr id="5" name="Group 52"/>
          <p:cNvGrpSpPr/>
          <p:nvPr/>
        </p:nvGrpSpPr>
        <p:grpSpPr>
          <a:xfrm>
            <a:off x="252000" y="1080000"/>
            <a:ext cx="8626650" cy="4872329"/>
            <a:chOff x="252000" y="1080000"/>
            <a:chExt cx="8626650" cy="4872329"/>
          </a:xfrm>
        </p:grpSpPr>
        <p:grpSp>
          <p:nvGrpSpPr>
            <p:cNvPr id="6" name="Group 50"/>
            <p:cNvGrpSpPr/>
            <p:nvPr/>
          </p:nvGrpSpPr>
          <p:grpSpPr>
            <a:xfrm>
              <a:off x="252000" y="1080000"/>
              <a:ext cx="8626650" cy="4180505"/>
              <a:chOff x="216000" y="1260000"/>
              <a:chExt cx="8626650" cy="4180505"/>
            </a:xfrm>
          </p:grpSpPr>
          <p:pic>
            <p:nvPicPr>
              <p:cNvPr id="2051" name="Picture 3" descr="C:\Users\User1\Desktop\ScreenHunter\ICv6 Course\ICv6 GPSU_100.jpg"/>
              <p:cNvPicPr>
                <a:picLocks noChangeAspect="1" noChangeArrowheads="1"/>
              </p:cNvPicPr>
              <p:nvPr/>
            </p:nvPicPr>
            <p:blipFill>
              <a:blip r:embed="rId2" cstate="print"/>
              <a:srcRect/>
              <a:stretch>
                <a:fillRect/>
              </a:stretch>
            </p:blipFill>
            <p:spPr bwMode="auto">
              <a:xfrm>
                <a:off x="2880000" y="2052000"/>
                <a:ext cx="5962650" cy="1733550"/>
              </a:xfrm>
              <a:prstGeom prst="rect">
                <a:avLst/>
              </a:prstGeom>
              <a:noFill/>
            </p:spPr>
          </p:pic>
          <p:grpSp>
            <p:nvGrpSpPr>
              <p:cNvPr id="23" name="Group 35"/>
              <p:cNvGrpSpPr/>
              <p:nvPr/>
            </p:nvGrpSpPr>
            <p:grpSpPr>
              <a:xfrm>
                <a:off x="216000" y="1260000"/>
                <a:ext cx="7424052" cy="2951999"/>
                <a:chOff x="211548" y="1656557"/>
                <a:chExt cx="7424052" cy="2951999"/>
              </a:xfrm>
            </p:grpSpPr>
            <p:sp>
              <p:nvSpPr>
                <p:cNvPr id="7" name="TextBox 3"/>
                <p:cNvSpPr txBox="1">
                  <a:spLocks noChangeArrowheads="1"/>
                </p:cNvSpPr>
                <p:nvPr/>
              </p:nvSpPr>
              <p:spPr bwMode="auto">
                <a:xfrm>
                  <a:off x="4693548" y="1656557"/>
                  <a:ext cx="172800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Select a location to save the file.</a:t>
                  </a:r>
                  <a:endParaRPr lang="en-CA" b="1" dirty="0">
                    <a:latin typeface="Calibri" pitchFamily="34" charset="0"/>
                  </a:endParaRPr>
                </a:p>
              </p:txBody>
            </p:sp>
            <p:sp>
              <p:nvSpPr>
                <p:cNvPr id="8" name="TextBox 3"/>
                <p:cNvSpPr txBox="1">
                  <a:spLocks noChangeArrowheads="1"/>
                </p:cNvSpPr>
                <p:nvPr/>
              </p:nvSpPr>
              <p:spPr bwMode="auto">
                <a:xfrm>
                  <a:off x="5439309" y="2988557"/>
                  <a:ext cx="1512000" cy="369332"/>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Name the file.</a:t>
                  </a:r>
                  <a:endParaRPr lang="en-CA" b="1" dirty="0">
                    <a:latin typeface="Calibri" pitchFamily="34" charset="0"/>
                  </a:endParaRPr>
                </a:p>
              </p:txBody>
            </p:sp>
            <p:sp>
              <p:nvSpPr>
                <p:cNvPr id="9" name="TextBox 3"/>
                <p:cNvSpPr txBox="1">
                  <a:spLocks noChangeArrowheads="1"/>
                </p:cNvSpPr>
                <p:nvPr/>
              </p:nvSpPr>
              <p:spPr bwMode="auto">
                <a:xfrm>
                  <a:off x="211548" y="3061622"/>
                  <a:ext cx="324000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Select </a:t>
                  </a:r>
                  <a:r>
                    <a:rPr lang="en-CA" b="1" dirty="0" err="1" smtClean="0">
                      <a:latin typeface="Calibri" pitchFamily="34" charset="0"/>
                    </a:rPr>
                    <a:t>ArcView</a:t>
                  </a:r>
                  <a:r>
                    <a:rPr lang="en-CA" b="1" dirty="0" smtClean="0">
                      <a:latin typeface="Calibri" pitchFamily="34" charset="0"/>
                    </a:rPr>
                    <a:t> </a:t>
                  </a:r>
                  <a:r>
                    <a:rPr lang="en-CA" b="1" dirty="0" err="1" smtClean="0">
                      <a:latin typeface="Calibri" pitchFamily="34" charset="0"/>
                    </a:rPr>
                    <a:t>Shapefile</a:t>
                  </a:r>
                  <a:r>
                    <a:rPr lang="en-CA" b="1" dirty="0" smtClean="0">
                      <a:latin typeface="Calibri" pitchFamily="34" charset="0"/>
                    </a:rPr>
                    <a:t> (</a:t>
                  </a:r>
                  <a:r>
                    <a:rPr lang="en-CA" b="1" dirty="0" err="1" smtClean="0">
                      <a:latin typeface="Calibri" pitchFamily="34" charset="0"/>
                    </a:rPr>
                    <a:t>Unprojected</a:t>
                  </a:r>
                  <a:r>
                    <a:rPr lang="en-CA" b="1" dirty="0" smtClean="0">
                      <a:latin typeface="Calibri" pitchFamily="34" charset="0"/>
                    </a:rPr>
                    <a:t>) (*.shp) </a:t>
                  </a:r>
                  <a:r>
                    <a:rPr lang="en-CA" dirty="0" smtClean="0">
                      <a:latin typeface="Calibri" pitchFamily="34" charset="0"/>
                    </a:rPr>
                    <a:t>then </a:t>
                  </a:r>
                  <a:r>
                    <a:rPr lang="en-CA" b="1" dirty="0" smtClean="0">
                      <a:latin typeface="Calibri" pitchFamily="34" charset="0"/>
                    </a:rPr>
                    <a:t>Save</a:t>
                  </a:r>
                  <a:r>
                    <a:rPr lang="en-CA" dirty="0" smtClean="0">
                      <a:latin typeface="Calibri" pitchFamily="34" charset="0"/>
                    </a:rPr>
                    <a:t>.</a:t>
                  </a:r>
                  <a:endParaRPr lang="en-CA" b="1" dirty="0">
                    <a:latin typeface="Calibri" pitchFamily="34" charset="0"/>
                  </a:endParaRPr>
                </a:p>
              </p:txBody>
            </p:sp>
            <p:sp>
              <p:nvSpPr>
                <p:cNvPr id="10" name="Rounded Rectangle 9"/>
                <p:cNvSpPr/>
                <p:nvPr/>
              </p:nvSpPr>
              <p:spPr>
                <a:xfrm>
                  <a:off x="5348748" y="2808558"/>
                  <a:ext cx="442800" cy="15286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1" name="Rounded Rectangle 10"/>
                <p:cNvSpPr/>
                <p:nvPr/>
              </p:nvSpPr>
              <p:spPr>
                <a:xfrm>
                  <a:off x="4181336" y="3143358"/>
                  <a:ext cx="558000" cy="15286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2" name="Rounded Rectangle 11"/>
                <p:cNvSpPr/>
                <p:nvPr/>
              </p:nvSpPr>
              <p:spPr>
                <a:xfrm>
                  <a:off x="4153548" y="3391758"/>
                  <a:ext cx="2041200" cy="158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Rounded Rectangle 12"/>
                <p:cNvSpPr/>
                <p:nvPr/>
              </p:nvSpPr>
              <p:spPr>
                <a:xfrm>
                  <a:off x="6804000" y="3744558"/>
                  <a:ext cx="831600" cy="252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14" name="Straight Arrow Connector 13"/>
                <p:cNvCxnSpPr>
                  <a:stCxn id="7" idx="2"/>
                  <a:endCxn id="10" idx="0"/>
                </p:cNvCxnSpPr>
                <p:nvPr/>
              </p:nvCxnSpPr>
              <p:spPr bwMode="auto">
                <a:xfrm rot="16200000" flipH="1">
                  <a:off x="5311013" y="2549423"/>
                  <a:ext cx="505670" cy="12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8" idx="1"/>
                  <a:endCxn id="11" idx="3"/>
                </p:cNvCxnSpPr>
                <p:nvPr/>
              </p:nvCxnSpPr>
              <p:spPr bwMode="auto">
                <a:xfrm rot="10800000" flipV="1">
                  <a:off x="4739337" y="3173222"/>
                  <a:ext cx="699973" cy="4656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3" idx="2"/>
                  <a:endCxn id="18" idx="0"/>
                </p:cNvCxnSpPr>
                <p:nvPr/>
              </p:nvCxnSpPr>
              <p:spPr bwMode="auto">
                <a:xfrm rot="16200000" flipH="1">
                  <a:off x="6916545" y="4299813"/>
                  <a:ext cx="611999" cy="54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9" idx="3"/>
                  <a:endCxn id="12" idx="1"/>
                </p:cNvCxnSpPr>
                <p:nvPr/>
              </p:nvCxnSpPr>
              <p:spPr bwMode="auto">
                <a:xfrm>
                  <a:off x="3451548" y="3384788"/>
                  <a:ext cx="702000" cy="8617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2" idx="2"/>
                  <a:endCxn id="13" idx="1"/>
                </p:cNvCxnSpPr>
                <p:nvPr/>
              </p:nvCxnSpPr>
              <p:spPr bwMode="auto">
                <a:xfrm rot="16200000" flipH="1">
                  <a:off x="5828874" y="2895432"/>
                  <a:ext cx="320400" cy="16298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24" name="Group 46"/>
              <p:cNvGrpSpPr/>
              <p:nvPr/>
            </p:nvGrpSpPr>
            <p:grpSpPr>
              <a:xfrm>
                <a:off x="4248000" y="4212000"/>
                <a:ext cx="4137440" cy="1228505"/>
                <a:chOff x="4284000" y="4248825"/>
                <a:chExt cx="4137440" cy="1228505"/>
              </a:xfrm>
            </p:grpSpPr>
            <p:pic>
              <p:nvPicPr>
                <p:cNvPr id="18" name="Picture 2" descr="C:\Users\User1\Desktop\ScreenHunter\ICv6 Course\ICv6 GPSU_99.jpg"/>
                <p:cNvPicPr>
                  <a:picLocks noChangeAspect="1" noChangeArrowheads="1"/>
                </p:cNvPicPr>
                <p:nvPr/>
              </p:nvPicPr>
              <p:blipFill>
                <a:blip r:embed="rId3" cstate="print"/>
                <a:srcRect/>
                <a:stretch>
                  <a:fillRect/>
                </a:stretch>
              </p:blipFill>
              <p:spPr bwMode="auto">
                <a:xfrm>
                  <a:off x="6110040" y="4248825"/>
                  <a:ext cx="2311400" cy="1187450"/>
                </a:xfrm>
                <a:prstGeom prst="rect">
                  <a:avLst/>
                </a:prstGeom>
                <a:noFill/>
              </p:spPr>
            </p:pic>
            <p:sp>
              <p:nvSpPr>
                <p:cNvPr id="20" name="TextBox 3"/>
                <p:cNvSpPr txBox="1">
                  <a:spLocks noChangeArrowheads="1"/>
                </p:cNvSpPr>
                <p:nvPr/>
              </p:nvSpPr>
              <p:spPr bwMode="auto">
                <a:xfrm>
                  <a:off x="4284000" y="4554000"/>
                  <a:ext cx="1548000" cy="92333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Select </a:t>
                  </a:r>
                  <a:r>
                    <a:rPr lang="en-CA" b="1" dirty="0" smtClean="0">
                      <a:latin typeface="Calibri" pitchFamily="34" charset="0"/>
                    </a:rPr>
                    <a:t>Point</a:t>
                  </a:r>
                  <a:r>
                    <a:rPr lang="en-CA" dirty="0" smtClean="0">
                      <a:latin typeface="Calibri" pitchFamily="34" charset="0"/>
                    </a:rPr>
                    <a:t> or </a:t>
                  </a:r>
                  <a:r>
                    <a:rPr lang="en-CA" b="1" dirty="0" smtClean="0">
                      <a:latin typeface="Calibri" pitchFamily="34" charset="0"/>
                    </a:rPr>
                    <a:t>Line</a:t>
                  </a:r>
                  <a:r>
                    <a:rPr lang="en-CA" dirty="0" smtClean="0">
                      <a:latin typeface="Calibri" pitchFamily="34" charset="0"/>
                    </a:rPr>
                    <a:t> then </a:t>
                  </a:r>
                  <a:r>
                    <a:rPr lang="en-CA" b="1" dirty="0" smtClean="0">
                      <a:latin typeface="Calibri" pitchFamily="34" charset="0"/>
                    </a:rPr>
                    <a:t>click OK</a:t>
                  </a:r>
                  <a:r>
                    <a:rPr lang="en-CA" dirty="0" smtClean="0">
                      <a:latin typeface="Calibri" pitchFamily="34" charset="0"/>
                    </a:rPr>
                    <a:t>.</a:t>
                  </a:r>
                  <a:endParaRPr lang="en-CA" b="1" dirty="0">
                    <a:latin typeface="Calibri" pitchFamily="34" charset="0"/>
                  </a:endParaRPr>
                </a:p>
              </p:txBody>
            </p:sp>
            <p:sp>
              <p:nvSpPr>
                <p:cNvPr id="21" name="Rounded Rectangle 20"/>
                <p:cNvSpPr/>
                <p:nvPr/>
              </p:nvSpPr>
              <p:spPr>
                <a:xfrm>
                  <a:off x="6296684" y="4833156"/>
                  <a:ext cx="513032" cy="342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2" name="Straight Arrow Connector 21"/>
                <p:cNvCxnSpPr>
                  <a:stCxn id="20" idx="3"/>
                  <a:endCxn id="21" idx="1"/>
                </p:cNvCxnSpPr>
                <p:nvPr/>
              </p:nvCxnSpPr>
              <p:spPr bwMode="auto">
                <a:xfrm flipV="1">
                  <a:off x="5832000" y="5004156"/>
                  <a:ext cx="464684" cy="115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1" name="Rounded Rectangle 40"/>
                <p:cNvSpPr/>
                <p:nvPr/>
              </p:nvSpPr>
              <p:spPr>
                <a:xfrm>
                  <a:off x="7434000" y="5047200"/>
                  <a:ext cx="532800" cy="30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42" name="Straight Arrow Connector 41"/>
                <p:cNvCxnSpPr>
                  <a:stCxn id="21" idx="3"/>
                  <a:endCxn id="41" idx="1"/>
                </p:cNvCxnSpPr>
                <p:nvPr/>
              </p:nvCxnSpPr>
              <p:spPr bwMode="auto">
                <a:xfrm>
                  <a:off x="6809716" y="5004156"/>
                  <a:ext cx="624284" cy="19604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52" name="TextBox 3"/>
            <p:cNvSpPr txBox="1">
              <a:spLocks noChangeArrowheads="1"/>
            </p:cNvSpPr>
            <p:nvPr/>
          </p:nvSpPr>
          <p:spPr bwMode="auto">
            <a:xfrm>
              <a:off x="864000" y="4752000"/>
              <a:ext cx="3276000" cy="1200329"/>
            </a:xfrm>
            <a:prstGeom prst="rect">
              <a:avLst/>
            </a:prstGeom>
            <a:solidFill>
              <a:srgbClr val="FAFA96"/>
            </a:solidFill>
            <a:ln w="9525">
              <a:noFill/>
              <a:miter lim="800000"/>
              <a:headEnd/>
              <a:tailEnd/>
            </a:ln>
          </p:spPr>
          <p:txBody>
            <a:bodyPr wrap="square">
              <a:spAutoFit/>
            </a:bodyPr>
            <a:lstStyle/>
            <a:p>
              <a:pPr>
                <a:defRPr/>
              </a:pPr>
              <a:r>
                <a:rPr lang="en-CA" b="1" dirty="0" smtClean="0">
                  <a:latin typeface="Calibri" pitchFamily="34" charset="0"/>
                </a:rPr>
                <a:t>Output Shape</a:t>
              </a:r>
              <a:r>
                <a:rPr lang="en-CA" dirty="0" smtClean="0">
                  <a:latin typeface="Calibri" pitchFamily="34" charset="0"/>
                </a:rPr>
                <a:t>:</a:t>
              </a:r>
            </a:p>
            <a:p>
              <a:pPr>
                <a:defRPr/>
              </a:pPr>
              <a:r>
                <a:rPr lang="en-CA" b="1" dirty="0" smtClean="0">
                  <a:latin typeface="Calibri" pitchFamily="34" charset="0"/>
                </a:rPr>
                <a:t>Point</a:t>
              </a:r>
              <a:r>
                <a:rPr lang="en-CA" dirty="0" smtClean="0">
                  <a:latin typeface="Calibri" pitchFamily="34" charset="0"/>
                </a:rPr>
                <a:t> – Produces a “cookie crumb” track.</a:t>
              </a:r>
            </a:p>
            <a:p>
              <a:pPr>
                <a:defRPr/>
              </a:pPr>
              <a:r>
                <a:rPr lang="en-CA" b="1" dirty="0" smtClean="0">
                  <a:latin typeface="Calibri" pitchFamily="34" charset="0"/>
                </a:rPr>
                <a:t>Line</a:t>
              </a:r>
              <a:r>
                <a:rPr lang="en-CA" dirty="0" smtClean="0">
                  <a:latin typeface="Calibri" pitchFamily="34" charset="0"/>
                </a:rPr>
                <a:t> – Produces a solid line track.</a:t>
              </a:r>
              <a:endParaRPr lang="en-CA" b="1" dirty="0">
                <a:latin typeface="Calibri" pitchFamily="34" charset="0"/>
              </a:endParaRPr>
            </a:p>
          </p:txBody>
        </p:sp>
      </p:grpSp>
      <p:pic>
        <p:nvPicPr>
          <p:cNvPr id="54" name="Picture 3" descr="C:\Users\User1\Desktop\ScreenHunter\ICv6 Course\ICv6 GPSU_34.JPG"/>
          <p:cNvPicPr>
            <a:picLocks noChangeAspect="1" noChangeArrowheads="1"/>
          </p:cNvPicPr>
          <p:nvPr/>
        </p:nvPicPr>
        <p:blipFill>
          <a:blip r:embed="rId4" cstate="print"/>
          <a:srcRect l="6164" t="10001" r="7533" b="14990"/>
          <a:stretch>
            <a:fillRect/>
          </a:stretch>
        </p:blipFill>
        <p:spPr bwMode="auto">
          <a:xfrm>
            <a:off x="25152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6"/>
          <p:cNvSpPr>
            <a:spLocks noGrp="1"/>
          </p:cNvSpPr>
          <p:nvPr>
            <p:ph type="title"/>
          </p:nvPr>
        </p:nvSpPr>
        <p:spPr>
          <a:xfrm>
            <a:off x="457200" y="274638"/>
            <a:ext cx="8229600" cy="525462"/>
          </a:xfrm>
        </p:spPr>
        <p:txBody>
          <a:bodyPr/>
          <a:lstStyle/>
          <a:p>
            <a:r>
              <a:rPr lang="en-CA" b="1" smtClean="0"/>
              <a:t>Operations</a:t>
            </a:r>
            <a:endParaRPr lang="en-CA" smtClean="0"/>
          </a:p>
        </p:txBody>
      </p:sp>
      <p:sp>
        <p:nvSpPr>
          <p:cNvPr id="2" name="Date Placeholder 1"/>
          <p:cNvSpPr>
            <a:spLocks noGrp="1"/>
          </p:cNvSpPr>
          <p:nvPr>
            <p:ph type="dt" sz="quarter" idx="10"/>
          </p:nvPr>
        </p:nvSpPr>
        <p:spPr>
          <a:xfrm>
            <a:off x="0" y="6356350"/>
            <a:ext cx="2133600" cy="365125"/>
          </a:xfrm>
        </p:spPr>
        <p:txBody>
          <a:bodyPr/>
          <a:lstStyle/>
          <a:p>
            <a:pPr>
              <a:defRPr/>
            </a:pPr>
            <a:fld id="{1F7A8079-9FB4-47D6-8CA6-51EFED65CDCA}" type="datetime1">
              <a:rPr lang="en-CA"/>
              <a:pPr>
                <a:defRPr/>
              </a:pPr>
              <a:t>22/03/2011</a:t>
            </a:fld>
            <a:endParaRPr lang="en-CA" dirty="0"/>
          </a:p>
        </p:txBody>
      </p:sp>
      <p:sp>
        <p:nvSpPr>
          <p:cNvPr id="3" name="Slide Number Placeholder 2"/>
          <p:cNvSpPr>
            <a:spLocks noGrp="1"/>
          </p:cNvSpPr>
          <p:nvPr>
            <p:ph type="sldNum" sz="quarter" idx="12"/>
          </p:nvPr>
        </p:nvSpPr>
        <p:spPr>
          <a:xfrm>
            <a:off x="7010400" y="6356350"/>
            <a:ext cx="2133600" cy="365125"/>
          </a:xfrm>
        </p:spPr>
        <p:txBody>
          <a:bodyPr/>
          <a:lstStyle/>
          <a:p>
            <a:pPr>
              <a:defRPr/>
            </a:pPr>
            <a:fld id="{E3B06756-F1BC-40B5-852D-25B76B463F9A}" type="slidenum">
              <a:rPr lang="en-CA" smtClean="0"/>
              <a:pPr>
                <a:defRPr/>
              </a:pPr>
              <a:t>11</a:t>
            </a:fld>
            <a:endParaRPr lang="en-CA" dirty="0"/>
          </a:p>
        </p:txBody>
      </p:sp>
      <p:grpSp>
        <p:nvGrpSpPr>
          <p:cNvPr id="15365" name="Group 32"/>
          <p:cNvGrpSpPr>
            <a:grpSpLocks/>
          </p:cNvGrpSpPr>
          <p:nvPr/>
        </p:nvGrpSpPr>
        <p:grpSpPr bwMode="auto">
          <a:xfrm>
            <a:off x="250825" y="800100"/>
            <a:ext cx="8677275" cy="5680075"/>
            <a:chOff x="250825" y="800100"/>
            <a:chExt cx="8677175" cy="5679900"/>
          </a:xfrm>
        </p:grpSpPr>
        <p:grpSp>
          <p:nvGrpSpPr>
            <p:cNvPr id="15366" name="Group 18"/>
            <p:cNvGrpSpPr>
              <a:grpSpLocks/>
            </p:cNvGrpSpPr>
            <p:nvPr/>
          </p:nvGrpSpPr>
          <p:grpSpPr bwMode="auto">
            <a:xfrm>
              <a:off x="252374" y="2419102"/>
              <a:ext cx="6456726" cy="2913444"/>
              <a:chOff x="252374" y="2419102"/>
              <a:chExt cx="6456726" cy="2913444"/>
            </a:xfrm>
          </p:grpSpPr>
          <p:pic>
            <p:nvPicPr>
              <p:cNvPr id="15378" name="Picture 2" descr="C:\Users\User1\Desktop\ScreenHunter\ScreenHunter_04 Jul. 12 12.42.jpg"/>
              <p:cNvPicPr>
                <a:picLocks noChangeAspect="1" noChangeArrowheads="1"/>
              </p:cNvPicPr>
              <p:nvPr/>
            </p:nvPicPr>
            <p:blipFill>
              <a:blip r:embed="rId2" cstate="print"/>
              <a:srcRect l="3453" t="3801" r="5840" b="24800"/>
              <a:stretch>
                <a:fillRect/>
              </a:stretch>
            </p:blipFill>
            <p:spPr bwMode="auto">
              <a:xfrm>
                <a:off x="252374" y="2419102"/>
                <a:ext cx="6456726" cy="2913444"/>
              </a:xfrm>
              <a:prstGeom prst="rect">
                <a:avLst/>
              </a:prstGeom>
              <a:noFill/>
              <a:ln w="9525">
                <a:noFill/>
                <a:miter lim="800000"/>
                <a:headEnd/>
                <a:tailEnd/>
              </a:ln>
            </p:spPr>
          </p:pic>
          <p:sp>
            <p:nvSpPr>
              <p:cNvPr id="18" name="Rounded Rectangle 17"/>
              <p:cNvSpPr/>
              <p:nvPr/>
            </p:nvSpPr>
            <p:spPr>
              <a:xfrm>
                <a:off x="2646336" y="2916173"/>
                <a:ext cx="1349360" cy="40638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15367" name="TextBox 3"/>
            <p:cNvSpPr txBox="1">
              <a:spLocks noChangeArrowheads="1"/>
            </p:cNvSpPr>
            <p:nvPr/>
          </p:nvSpPr>
          <p:spPr bwMode="auto">
            <a:xfrm>
              <a:off x="1493374" y="1565275"/>
              <a:ext cx="5005251" cy="647700"/>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Mission Status Display </a:t>
              </a:r>
              <a:r>
                <a:rPr lang="en-CA">
                  <a:latin typeface="Calibri" pitchFamily="34" charset="0"/>
                </a:rPr>
                <a:t>– Provides real time status of the mission operations plan and its assignments.</a:t>
              </a:r>
              <a:endParaRPr lang="en-CA" b="1">
                <a:latin typeface="Calibri" pitchFamily="34" charset="0"/>
              </a:endParaRPr>
            </a:p>
          </p:txBody>
        </p:sp>
        <p:sp>
          <p:nvSpPr>
            <p:cNvPr id="15368" name="TextBox 3"/>
            <p:cNvSpPr txBox="1">
              <a:spLocks noChangeArrowheads="1"/>
            </p:cNvSpPr>
            <p:nvPr/>
          </p:nvSpPr>
          <p:spPr bwMode="auto">
            <a:xfrm>
              <a:off x="719138" y="800100"/>
              <a:ext cx="7669212" cy="646113"/>
            </a:xfrm>
            <a:prstGeom prst="rect">
              <a:avLst/>
            </a:prstGeom>
            <a:noFill/>
            <a:ln w="9525">
              <a:noFill/>
              <a:miter lim="800000"/>
              <a:headEnd/>
              <a:tailEnd/>
            </a:ln>
          </p:spPr>
          <p:txBody>
            <a:bodyPr>
              <a:spAutoFit/>
            </a:bodyPr>
            <a:lstStyle/>
            <a:p>
              <a:r>
                <a:rPr lang="en-CA" b="1">
                  <a:latin typeface="Calibri" pitchFamily="34" charset="0"/>
                </a:rPr>
                <a:t>The Operations Section is responsible for directing and coordinating all tactical activities for the mission.</a:t>
              </a:r>
            </a:p>
          </p:txBody>
        </p:sp>
        <p:sp>
          <p:nvSpPr>
            <p:cNvPr id="15369" name="TextBox 3"/>
            <p:cNvSpPr txBox="1">
              <a:spLocks noChangeArrowheads="1"/>
            </p:cNvSpPr>
            <p:nvPr/>
          </p:nvSpPr>
          <p:spPr bwMode="auto">
            <a:xfrm>
              <a:off x="6913173" y="1764000"/>
              <a:ext cx="1980000" cy="1698927"/>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Personnel Status Display</a:t>
              </a:r>
              <a:r>
                <a:rPr lang="en-CA">
                  <a:latin typeface="Calibri" pitchFamily="34" charset="0"/>
                </a:rPr>
                <a:t> – Shows the status of all personnel who are checked in to the task. </a:t>
              </a:r>
              <a:endParaRPr lang="en-CA" b="1">
                <a:latin typeface="Calibri" pitchFamily="34" charset="0"/>
              </a:endParaRPr>
            </a:p>
          </p:txBody>
        </p:sp>
        <p:sp>
          <p:nvSpPr>
            <p:cNvPr id="15370" name="TextBox 3"/>
            <p:cNvSpPr txBox="1">
              <a:spLocks noChangeArrowheads="1"/>
            </p:cNvSpPr>
            <p:nvPr/>
          </p:nvSpPr>
          <p:spPr bwMode="auto">
            <a:xfrm>
              <a:off x="6913173" y="3672000"/>
              <a:ext cx="1980000" cy="1692000"/>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ICS 201a Resource Status</a:t>
              </a:r>
              <a:r>
                <a:rPr lang="en-CA">
                  <a:latin typeface="Calibri" pitchFamily="34" charset="0"/>
                </a:rPr>
                <a:t> – Provides an overview of all registered resources available for the mission </a:t>
              </a:r>
              <a:endParaRPr lang="en-CA" b="1">
                <a:latin typeface="Calibri" pitchFamily="34" charset="0"/>
              </a:endParaRPr>
            </a:p>
          </p:txBody>
        </p:sp>
        <p:sp>
          <p:nvSpPr>
            <p:cNvPr id="13322" name="TextBox 3"/>
            <p:cNvSpPr txBox="1">
              <a:spLocks noChangeArrowheads="1"/>
            </p:cNvSpPr>
            <p:nvPr/>
          </p:nvSpPr>
          <p:spPr bwMode="auto">
            <a:xfrm>
              <a:off x="3708360" y="5579916"/>
              <a:ext cx="5219640" cy="900084"/>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Mission Statistics</a:t>
              </a:r>
              <a:r>
                <a:rPr lang="en-CA" dirty="0">
                  <a:latin typeface="Calibri" pitchFamily="34" charset="0"/>
                </a:rPr>
                <a:t> – A continually updated snapshot of the current  mission resources, assignments and personnel. </a:t>
              </a:r>
              <a:r>
                <a:rPr lang="en-CA" b="1" dirty="0">
                  <a:latin typeface="Calibri" pitchFamily="34" charset="0"/>
                </a:rPr>
                <a:t> </a:t>
              </a:r>
            </a:p>
          </p:txBody>
        </p:sp>
        <p:sp>
          <p:nvSpPr>
            <p:cNvPr id="13323" name="TextBox 3"/>
            <p:cNvSpPr txBox="1">
              <a:spLocks noChangeArrowheads="1"/>
            </p:cNvSpPr>
            <p:nvPr/>
          </p:nvSpPr>
          <p:spPr bwMode="auto">
            <a:xfrm>
              <a:off x="250825" y="5521180"/>
              <a:ext cx="3240051" cy="646093"/>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Operations Notepad</a:t>
              </a:r>
              <a:r>
                <a:rPr lang="en-CA" dirty="0">
                  <a:latin typeface="Calibri" pitchFamily="34" charset="0"/>
                </a:rPr>
                <a:t>– A place to put notes on operations matters.</a:t>
              </a:r>
              <a:endParaRPr lang="en-CA" b="1" dirty="0">
                <a:latin typeface="Calibri" pitchFamily="34" charset="0"/>
              </a:endParaRPr>
            </a:p>
          </p:txBody>
        </p:sp>
        <p:cxnSp>
          <p:nvCxnSpPr>
            <p:cNvPr id="12" name="Straight Arrow Connector 11"/>
            <p:cNvCxnSpPr>
              <a:stCxn id="15367" idx="2"/>
            </p:cNvCxnSpPr>
            <p:nvPr/>
          </p:nvCxnSpPr>
          <p:spPr>
            <a:xfrm rot="16200000" flipH="1">
              <a:off x="3529781" y="2678845"/>
              <a:ext cx="1220750" cy="28892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5369" idx="1"/>
            </p:cNvCxnSpPr>
            <p:nvPr/>
          </p:nvCxnSpPr>
          <p:spPr>
            <a:xfrm rot="10800000" flipV="1">
              <a:off x="5508564" y="2612969"/>
              <a:ext cx="1404922" cy="12128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15370" idx="1"/>
            </p:cNvCxnSpPr>
            <p:nvPr/>
          </p:nvCxnSpPr>
          <p:spPr>
            <a:xfrm rot="10800000">
              <a:off x="5581589" y="4149622"/>
              <a:ext cx="1331898" cy="36828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3322" idx="0"/>
            </p:cNvCxnSpPr>
            <p:nvPr/>
          </p:nvCxnSpPr>
          <p:spPr>
            <a:xfrm rot="16200000" flipV="1">
              <a:off x="5013280" y="4275016"/>
              <a:ext cx="1062005" cy="154779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3323" idx="0"/>
            </p:cNvCxnSpPr>
            <p:nvPr/>
          </p:nvCxnSpPr>
          <p:spPr>
            <a:xfrm rot="5400000" flipH="1" flipV="1">
              <a:off x="2174858" y="4708394"/>
              <a:ext cx="507984" cy="11175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Loading the Track File to IC Pro</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110</a:t>
            </a:fld>
            <a:endParaRPr lang="en-CA" dirty="0"/>
          </a:p>
        </p:txBody>
      </p:sp>
      <p:sp>
        <p:nvSpPr>
          <p:cNvPr id="10" name="Rounded Rectangle 9"/>
          <p:cNvSpPr/>
          <p:nvPr/>
        </p:nvSpPr>
        <p:spPr>
          <a:xfrm>
            <a:off x="6024612" y="3681028"/>
            <a:ext cx="444500" cy="431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5" name="Straight Arrow Connector 24"/>
          <p:cNvCxnSpPr>
            <a:stCxn id="11" idx="2"/>
            <a:endCxn id="20" idx="0"/>
          </p:cNvCxnSpPr>
          <p:nvPr/>
        </p:nvCxnSpPr>
        <p:spPr bwMode="auto">
          <a:xfrm rot="16200000" flipH="1">
            <a:off x="2673900" y="3446099"/>
            <a:ext cx="2430000" cy="20178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5" name="Group 42"/>
          <p:cNvGrpSpPr/>
          <p:nvPr/>
        </p:nvGrpSpPr>
        <p:grpSpPr>
          <a:xfrm>
            <a:off x="252000" y="828000"/>
            <a:ext cx="8608872" cy="5472132"/>
            <a:chOff x="252000" y="828000"/>
            <a:chExt cx="8608872" cy="5472132"/>
          </a:xfrm>
        </p:grpSpPr>
        <p:grpSp>
          <p:nvGrpSpPr>
            <p:cNvPr id="6" name="Group 41"/>
            <p:cNvGrpSpPr/>
            <p:nvPr/>
          </p:nvGrpSpPr>
          <p:grpSpPr>
            <a:xfrm>
              <a:off x="252000" y="828000"/>
              <a:ext cx="7452000" cy="5309633"/>
              <a:chOff x="252000" y="828000"/>
              <a:chExt cx="7452000" cy="5309633"/>
            </a:xfrm>
          </p:grpSpPr>
          <p:grpSp>
            <p:nvGrpSpPr>
              <p:cNvPr id="7" name="Group 20"/>
              <p:cNvGrpSpPr/>
              <p:nvPr/>
            </p:nvGrpSpPr>
            <p:grpSpPr>
              <a:xfrm>
                <a:off x="252000" y="828000"/>
                <a:ext cx="7452000" cy="5309633"/>
                <a:chOff x="252000" y="540000"/>
                <a:chExt cx="7452000" cy="5309633"/>
              </a:xfrm>
            </p:grpSpPr>
            <p:pic>
              <p:nvPicPr>
                <p:cNvPr id="1026" name="Picture 2" descr="C:\Users\User1\Desktop\ScreenHunter\ICv6 Course\ICv6 GPSU_59.jpg"/>
                <p:cNvPicPr>
                  <a:picLocks noChangeAspect="1" noChangeArrowheads="1"/>
                </p:cNvPicPr>
                <p:nvPr/>
              </p:nvPicPr>
              <p:blipFill>
                <a:blip r:embed="rId2" cstate="print"/>
                <a:srcRect/>
                <a:stretch>
                  <a:fillRect/>
                </a:stretch>
              </p:blipFill>
              <p:spPr bwMode="auto">
                <a:xfrm>
                  <a:off x="252000" y="1440002"/>
                  <a:ext cx="6359652" cy="4409631"/>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1" name="Rounded Rectangle 10"/>
                <p:cNvSpPr/>
                <p:nvPr/>
              </p:nvSpPr>
              <p:spPr>
                <a:xfrm>
                  <a:off x="2358000" y="2717999"/>
                  <a:ext cx="1044000" cy="234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4" name="TextBox 3"/>
                <p:cNvSpPr txBox="1">
                  <a:spLocks noChangeArrowheads="1"/>
                </p:cNvSpPr>
                <p:nvPr/>
              </p:nvSpPr>
              <p:spPr bwMode="auto">
                <a:xfrm>
                  <a:off x="3384000" y="613669"/>
                  <a:ext cx="4320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Add Background Layer</a:t>
                  </a:r>
                  <a:r>
                    <a:rPr lang="en-CA" dirty="0" smtClean="0">
                      <a:latin typeface="Calibri" pitchFamily="34" charset="0"/>
                    </a:rPr>
                    <a:t>, navigate to the saved file (T1 Track 7.shp) then </a:t>
                  </a:r>
                  <a:r>
                    <a:rPr lang="en-CA" b="1" dirty="0" smtClean="0">
                      <a:latin typeface="Calibri" pitchFamily="34" charset="0"/>
                    </a:rPr>
                    <a:t>click Open</a:t>
                  </a:r>
                  <a:r>
                    <a:rPr lang="en-CA" dirty="0" smtClean="0">
                      <a:latin typeface="Calibri" pitchFamily="34" charset="0"/>
                    </a:rPr>
                    <a:t>.</a:t>
                  </a:r>
                  <a:endParaRPr lang="en-CA" dirty="0">
                    <a:latin typeface="Calibri" pitchFamily="34" charset="0"/>
                  </a:endParaRPr>
                </a:p>
              </p:txBody>
            </p:sp>
            <p:pic>
              <p:nvPicPr>
                <p:cNvPr id="13" name="Picture 2" descr="C:\Users\User1\Desktop\ScreenHunter\ICv6 Course\ICv6 GIS Map_Tool Bar_1.JPG"/>
                <p:cNvPicPr>
                  <a:picLocks noChangeAspect="1" noChangeArrowheads="1"/>
                </p:cNvPicPr>
                <p:nvPr/>
              </p:nvPicPr>
              <p:blipFill>
                <a:blip r:embed="rId3" cstate="print"/>
                <a:srcRect l="26263" t="21431" r="70374" b="14276"/>
                <a:stretch>
                  <a:fillRect/>
                </a:stretch>
              </p:blipFill>
              <p:spPr bwMode="auto">
                <a:xfrm>
                  <a:off x="2520000" y="540000"/>
                  <a:ext cx="720000" cy="720000"/>
                </a:xfrm>
                <a:prstGeom prst="rect">
                  <a:avLst/>
                </a:prstGeom>
                <a:noFill/>
                <a:ln w="9525">
                  <a:solidFill>
                    <a:schemeClr val="tx1"/>
                  </a:solidFill>
                  <a:miter lim="800000"/>
                  <a:headEnd/>
                  <a:tailEnd/>
                </a:ln>
              </p:spPr>
            </p:pic>
            <p:sp>
              <p:nvSpPr>
                <p:cNvPr id="20" name="Rounded Rectangle 19"/>
                <p:cNvSpPr/>
                <p:nvPr/>
              </p:nvSpPr>
              <p:spPr>
                <a:xfrm>
                  <a:off x="4428000" y="5381999"/>
                  <a:ext cx="939600" cy="2916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39" name="Straight Arrow Connector 38"/>
              <p:cNvCxnSpPr>
                <a:stCxn id="11" idx="2"/>
                <a:endCxn id="20" idx="0"/>
              </p:cNvCxnSpPr>
              <p:nvPr/>
            </p:nvCxnSpPr>
            <p:spPr bwMode="auto">
              <a:xfrm rot="16200000" flipH="1">
                <a:off x="2673900" y="3446099"/>
                <a:ext cx="2430000" cy="20178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8" name="Group 36"/>
            <p:cNvGrpSpPr/>
            <p:nvPr/>
          </p:nvGrpSpPr>
          <p:grpSpPr>
            <a:xfrm>
              <a:off x="5004000" y="1836000"/>
              <a:ext cx="3856872" cy="4464132"/>
              <a:chOff x="5004000" y="1836000"/>
              <a:chExt cx="3856872" cy="4464132"/>
            </a:xfrm>
          </p:grpSpPr>
          <p:sp>
            <p:nvSpPr>
              <p:cNvPr id="15" name="TextBox 3"/>
              <p:cNvSpPr txBox="1">
                <a:spLocks noChangeArrowheads="1"/>
              </p:cNvSpPr>
              <p:nvPr/>
            </p:nvSpPr>
            <p:spPr bwMode="auto">
              <a:xfrm>
                <a:off x="5004000" y="1836000"/>
                <a:ext cx="2196000" cy="646331"/>
              </a:xfrm>
              <a:prstGeom prst="rect">
                <a:avLst/>
              </a:prstGeom>
              <a:solidFill>
                <a:srgbClr val="FAFA96">
                  <a:alpha val="97000"/>
                </a:srgbClr>
              </a:solidFill>
              <a:ln w="9525">
                <a:noFill/>
                <a:miter lim="800000"/>
                <a:headEnd/>
                <a:tailEnd/>
              </a:ln>
            </p:spPr>
            <p:txBody>
              <a:bodyPr>
                <a:spAutoFit/>
              </a:bodyPr>
              <a:lstStyle/>
              <a:p>
                <a:pPr>
                  <a:defRPr/>
                </a:pPr>
                <a:r>
                  <a:rPr lang="en-CA" dirty="0" smtClean="0">
                    <a:latin typeface="Calibri" pitchFamily="34" charset="0"/>
                  </a:rPr>
                  <a:t>The track is displayed on the GIS map </a:t>
                </a:r>
                <a:endParaRPr lang="en-CA" dirty="0">
                  <a:latin typeface="Calibri" pitchFamily="34" charset="0"/>
                </a:endParaRPr>
              </a:p>
            </p:txBody>
          </p:sp>
          <p:pic>
            <p:nvPicPr>
              <p:cNvPr id="1028" name="Picture 4" descr="C:\Users\User1\Desktop\ScreenHunter\ICv6 Course\ICv6 GPSU_60.jpg"/>
              <p:cNvPicPr>
                <a:picLocks noChangeAspect="1" noChangeArrowheads="1"/>
              </p:cNvPicPr>
              <p:nvPr/>
            </p:nvPicPr>
            <p:blipFill>
              <a:blip r:embed="rId4" cstate="print"/>
              <a:srcRect/>
              <a:stretch>
                <a:fillRect/>
              </a:stretch>
            </p:blipFill>
            <p:spPr bwMode="auto">
              <a:xfrm>
                <a:off x="5436000" y="2700000"/>
                <a:ext cx="3424872" cy="3600132"/>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9" name="Rounded Rectangle 18"/>
              <p:cNvSpPr/>
              <p:nvPr/>
            </p:nvSpPr>
            <p:spPr>
              <a:xfrm>
                <a:off x="5652000" y="3384000"/>
                <a:ext cx="936000" cy="22582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2" name="Straight Arrow Connector 21"/>
              <p:cNvCxnSpPr>
                <a:stCxn id="15" idx="2"/>
                <a:endCxn id="19" idx="0"/>
              </p:cNvCxnSpPr>
              <p:nvPr/>
            </p:nvCxnSpPr>
            <p:spPr bwMode="auto">
              <a:xfrm rot="16200000" flipH="1">
                <a:off x="5660166" y="2924165"/>
                <a:ext cx="901669" cy="18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19" idx="3"/>
              </p:cNvCxnSpPr>
              <p:nvPr/>
            </p:nvCxnSpPr>
            <p:spPr bwMode="auto">
              <a:xfrm>
                <a:off x="6588000" y="3496914"/>
                <a:ext cx="1548396" cy="3641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cxnSp>
        <p:nvCxnSpPr>
          <p:cNvPr id="9" name="Straight Arrow Connector 8"/>
          <p:cNvCxnSpPr>
            <a:stCxn id="13" idx="2"/>
            <a:endCxn id="11" idx="0"/>
          </p:cNvCxnSpPr>
          <p:nvPr/>
        </p:nvCxnSpPr>
        <p:spPr bwMode="auto">
          <a:xfrm rot="5400000">
            <a:off x="2151001" y="2276999"/>
            <a:ext cx="1457999"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4" name="Picture 2" descr="C:\Users\User1\Desktop\ScreenHunter\ICv6 Course\ICv6 GPSU_136.jpg"/>
          <p:cNvPicPr>
            <a:picLocks noChangeAspect="1" noChangeArrowheads="1"/>
          </p:cNvPicPr>
          <p:nvPr/>
        </p:nvPicPr>
        <p:blipFill>
          <a:blip r:embed="rId5" cstate="print"/>
          <a:srcRect l="14713" t="18589" r="15144" b="16346"/>
          <a:stretch>
            <a:fillRect/>
          </a:stretch>
        </p:blipFill>
        <p:spPr bwMode="auto">
          <a:xfrm>
            <a:off x="252000" y="548760"/>
            <a:ext cx="617142" cy="720000"/>
          </a:xfrm>
          <a:prstGeom prst="rect">
            <a:avLst/>
          </a:prstGeom>
          <a:noFill/>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Uploading Route Waypoint Files into a GPS - 1</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111</a:t>
            </a:fld>
            <a:endParaRPr lang="en-CA" dirty="0"/>
          </a:p>
        </p:txBody>
      </p:sp>
      <p:cxnSp>
        <p:nvCxnSpPr>
          <p:cNvPr id="21" name="Straight Arrow Connector 20"/>
          <p:cNvCxnSpPr>
            <a:stCxn id="7" idx="2"/>
            <a:endCxn id="6" idx="0"/>
          </p:cNvCxnSpPr>
          <p:nvPr/>
        </p:nvCxnSpPr>
        <p:spPr bwMode="auto">
          <a:xfrm rot="5400000">
            <a:off x="1606367" y="3280363"/>
            <a:ext cx="351140" cy="12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6" idx="2"/>
            <a:endCxn id="12" idx="0"/>
          </p:cNvCxnSpPr>
          <p:nvPr/>
        </p:nvCxnSpPr>
        <p:spPr bwMode="auto">
          <a:xfrm rot="16200000" flipH="1">
            <a:off x="7057867" y="2782266"/>
            <a:ext cx="396056" cy="1541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45" name="Picture 2" descr="C:\Users\User1\Desktop\ScreenHunter\ICv6 Course\ICv6 GPSU_136.jpg"/>
          <p:cNvPicPr>
            <a:picLocks noChangeAspect="1" noChangeArrowheads="1"/>
          </p:cNvPicPr>
          <p:nvPr/>
        </p:nvPicPr>
        <p:blipFill>
          <a:blip r:embed="rId2" cstate="print"/>
          <a:srcRect l="14713" t="18589" r="15144" b="16346"/>
          <a:stretch>
            <a:fillRect/>
          </a:stretch>
        </p:blipFill>
        <p:spPr bwMode="auto">
          <a:xfrm>
            <a:off x="8316000" y="540000"/>
            <a:ext cx="617142" cy="720000"/>
          </a:xfrm>
          <a:prstGeom prst="rect">
            <a:avLst/>
          </a:prstGeom>
          <a:noFill/>
        </p:spPr>
      </p:pic>
      <p:grpSp>
        <p:nvGrpSpPr>
          <p:cNvPr id="5" name="Group 48"/>
          <p:cNvGrpSpPr/>
          <p:nvPr/>
        </p:nvGrpSpPr>
        <p:grpSpPr>
          <a:xfrm>
            <a:off x="252000" y="1080000"/>
            <a:ext cx="8639900" cy="5201884"/>
            <a:chOff x="252000" y="1080000"/>
            <a:chExt cx="8639900" cy="5201884"/>
          </a:xfrm>
        </p:grpSpPr>
        <p:grpSp>
          <p:nvGrpSpPr>
            <p:cNvPr id="10" name="Group 43"/>
            <p:cNvGrpSpPr/>
            <p:nvPr/>
          </p:nvGrpSpPr>
          <p:grpSpPr>
            <a:xfrm>
              <a:off x="252000" y="1080000"/>
              <a:ext cx="8639900" cy="5201884"/>
              <a:chOff x="252000" y="828000"/>
              <a:chExt cx="8639900" cy="5201884"/>
            </a:xfrm>
          </p:grpSpPr>
          <p:grpSp>
            <p:nvGrpSpPr>
              <p:cNvPr id="22" name="Group 4"/>
              <p:cNvGrpSpPr/>
              <p:nvPr/>
            </p:nvGrpSpPr>
            <p:grpSpPr>
              <a:xfrm>
                <a:off x="252000" y="828000"/>
                <a:ext cx="3059747" cy="4851544"/>
                <a:chOff x="252208" y="828000"/>
                <a:chExt cx="3059747" cy="4851544"/>
              </a:xfrm>
            </p:grpSpPr>
            <p:pic>
              <p:nvPicPr>
                <p:cNvPr id="6" name="Picture 2" descr="C:\Users\User1\Desktop\ScreenHunter\ICv6 Course\ICv6 GPSU_61.jpg"/>
                <p:cNvPicPr>
                  <a:picLocks noChangeAspect="1" noChangeArrowheads="1"/>
                </p:cNvPicPr>
                <p:nvPr/>
              </p:nvPicPr>
              <p:blipFill>
                <a:blip r:embed="rId3" cstate="print"/>
                <a:srcRect/>
                <a:stretch>
                  <a:fillRect/>
                </a:stretch>
              </p:blipFill>
              <p:spPr bwMode="auto">
                <a:xfrm>
                  <a:off x="252208" y="3203996"/>
                  <a:ext cx="3059747" cy="2475548"/>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7" name="Picture 2" descr="C:\Users\User1\Desktop\ScreenHunter\ICv6 Course\ICv6 GIS Map_Tool Bar_1.JPG"/>
                <p:cNvPicPr>
                  <a:picLocks noChangeAspect="1" noChangeArrowheads="1"/>
                </p:cNvPicPr>
                <p:nvPr/>
              </p:nvPicPr>
              <p:blipFill>
                <a:blip r:embed="rId4" cstate="print"/>
                <a:srcRect l="29529" t="5556" r="66145" b="4712"/>
                <a:stretch>
                  <a:fillRect/>
                </a:stretch>
              </p:blipFill>
              <p:spPr bwMode="auto">
                <a:xfrm>
                  <a:off x="1422208" y="2132856"/>
                  <a:ext cx="720000" cy="720000"/>
                </a:xfrm>
                <a:prstGeom prst="rect">
                  <a:avLst/>
                </a:prstGeom>
                <a:noFill/>
                <a:ln w="9525">
                  <a:solidFill>
                    <a:schemeClr val="tx1"/>
                  </a:solidFill>
                  <a:miter lim="800000"/>
                  <a:headEnd/>
                  <a:tailEnd/>
                </a:ln>
              </p:spPr>
            </p:pic>
            <p:sp>
              <p:nvSpPr>
                <p:cNvPr id="8" name="TextBox 3"/>
                <p:cNvSpPr txBox="1">
                  <a:spLocks noChangeArrowheads="1"/>
                </p:cNvSpPr>
                <p:nvPr/>
              </p:nvSpPr>
              <p:spPr bwMode="auto">
                <a:xfrm>
                  <a:off x="396208" y="828000"/>
                  <a:ext cx="2772000" cy="936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Using the </a:t>
                  </a:r>
                  <a:r>
                    <a:rPr lang="en-CA" b="1" dirty="0" smtClean="0">
                      <a:latin typeface="Calibri" pitchFamily="34" charset="0"/>
                    </a:rPr>
                    <a:t>Create Route </a:t>
                  </a:r>
                  <a:r>
                    <a:rPr lang="en-CA" dirty="0" smtClean="0">
                      <a:latin typeface="Calibri" pitchFamily="34" charset="0"/>
                    </a:rPr>
                    <a:t>tool draw a route on the map and assign a name to it.</a:t>
                  </a:r>
                  <a:endParaRPr lang="en-CA" dirty="0">
                    <a:latin typeface="Calibri" pitchFamily="34" charset="0"/>
                  </a:endParaRPr>
                </a:p>
              </p:txBody>
            </p:sp>
            <p:cxnSp>
              <p:nvCxnSpPr>
                <p:cNvPr id="9" name="Straight Arrow Connector 8"/>
                <p:cNvCxnSpPr>
                  <a:stCxn id="8" idx="2"/>
                  <a:endCxn id="7" idx="0"/>
                </p:cNvCxnSpPr>
                <p:nvPr/>
              </p:nvCxnSpPr>
              <p:spPr bwMode="auto">
                <a:xfrm rot="5400000">
                  <a:off x="1597780" y="1948428"/>
                  <a:ext cx="368856"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23" name="Group 9"/>
              <p:cNvGrpSpPr/>
              <p:nvPr/>
            </p:nvGrpSpPr>
            <p:grpSpPr>
              <a:xfrm>
                <a:off x="3671899" y="1152000"/>
                <a:ext cx="5220001" cy="4877884"/>
                <a:chOff x="3619699" y="-233875"/>
                <a:chExt cx="5239901" cy="4878111"/>
              </a:xfrm>
            </p:grpSpPr>
            <p:pic>
              <p:nvPicPr>
                <p:cNvPr id="11" name="Picture 3" descr="C:\Users\User1\Desktop\ScreenHunter\ICv6 Course\ICv6 GPSU_28.JPG"/>
                <p:cNvPicPr>
                  <a:picLocks noChangeAspect="1" noChangeArrowheads="1"/>
                </p:cNvPicPr>
                <p:nvPr/>
              </p:nvPicPr>
              <p:blipFill>
                <a:blip r:embed="rId5" cstate="print"/>
                <a:srcRect l="15709" t="6127" r="2905" b="8752"/>
                <a:stretch>
                  <a:fillRect/>
                </a:stretch>
              </p:blipFill>
              <p:spPr bwMode="auto">
                <a:xfrm>
                  <a:off x="5619240" y="2520000"/>
                  <a:ext cx="3240360" cy="2124236"/>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12" name="Picture 2" descr="C:\Users\User1\Desktop\ScreenHunter\ICv6 Course\ICv6 GIS Map_Tool Bar_1.JPG"/>
                <p:cNvPicPr>
                  <a:picLocks noChangeAspect="1" noChangeArrowheads="1"/>
                </p:cNvPicPr>
                <p:nvPr/>
              </p:nvPicPr>
              <p:blipFill>
                <a:blip r:embed="rId4" cstate="print"/>
                <a:srcRect l="95624" t="5556" r="138" b="4712"/>
                <a:stretch>
                  <a:fillRect/>
                </a:stretch>
              </p:blipFill>
              <p:spPr bwMode="auto">
                <a:xfrm>
                  <a:off x="6872152" y="1350199"/>
                  <a:ext cx="705882"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3" name="TextBox 3"/>
                <p:cNvSpPr txBox="1">
                  <a:spLocks noChangeArrowheads="1"/>
                </p:cNvSpPr>
                <p:nvPr/>
              </p:nvSpPr>
              <p:spPr bwMode="auto">
                <a:xfrm>
                  <a:off x="5004000" y="3456000"/>
                  <a:ext cx="2484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a:t>
                  </a:r>
                  <a:r>
                    <a:rPr lang="en-CA" dirty="0" smtClean="0">
                      <a:latin typeface="Calibri" pitchFamily="34" charset="0"/>
                    </a:rPr>
                    <a:t> the </a:t>
                  </a:r>
                  <a:r>
                    <a:rPr lang="en-CA" b="1" dirty="0" smtClean="0">
                      <a:latin typeface="Calibri" pitchFamily="34" charset="0"/>
                    </a:rPr>
                    <a:t>Folder icon </a:t>
                  </a:r>
                  <a:r>
                    <a:rPr lang="en-CA" dirty="0" smtClean="0">
                      <a:latin typeface="Calibri" pitchFamily="34" charset="0"/>
                    </a:rPr>
                    <a:t>to open the </a:t>
                  </a:r>
                  <a:r>
                    <a:rPr lang="en-CA" b="1" dirty="0" smtClean="0">
                      <a:latin typeface="Calibri" pitchFamily="34" charset="0"/>
                    </a:rPr>
                    <a:t>Save As </a:t>
                  </a:r>
                  <a:r>
                    <a:rPr lang="en-CA" dirty="0" smtClean="0">
                      <a:latin typeface="Calibri" pitchFamily="34" charset="0"/>
                    </a:rPr>
                    <a:t>dialog. </a:t>
                  </a:r>
                  <a:endParaRPr lang="en-CA" dirty="0">
                    <a:latin typeface="Calibri" pitchFamily="34" charset="0"/>
                  </a:endParaRPr>
                </a:p>
              </p:txBody>
            </p:sp>
            <p:sp>
              <p:nvSpPr>
                <p:cNvPr id="14" name="Rounded Rectangle 13"/>
                <p:cNvSpPr/>
                <p:nvPr/>
              </p:nvSpPr>
              <p:spPr>
                <a:xfrm>
                  <a:off x="6678000" y="2862000"/>
                  <a:ext cx="828000" cy="2412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5" name="TextBox 3"/>
                <p:cNvSpPr txBox="1">
                  <a:spLocks noChangeArrowheads="1"/>
                </p:cNvSpPr>
                <p:nvPr/>
              </p:nvSpPr>
              <p:spPr bwMode="auto">
                <a:xfrm>
                  <a:off x="3619699" y="2123972"/>
                  <a:ext cx="1770725" cy="1200329"/>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Select </a:t>
                  </a:r>
                  <a:r>
                    <a:rPr lang="en-CA" dirty="0" smtClean="0">
                      <a:latin typeface="Calibri" pitchFamily="34" charset="0"/>
                    </a:rPr>
                    <a:t>the</a:t>
                  </a:r>
                  <a:r>
                    <a:rPr lang="en-CA" b="1" dirty="0" smtClean="0">
                      <a:latin typeface="Calibri" pitchFamily="34" charset="0"/>
                    </a:rPr>
                    <a:t> Route to Output </a:t>
                  </a:r>
                  <a:r>
                    <a:rPr lang="en-CA" dirty="0" smtClean="0">
                      <a:latin typeface="Calibri" pitchFamily="34" charset="0"/>
                    </a:rPr>
                    <a:t>from the drop-down list. </a:t>
                  </a:r>
                  <a:endParaRPr lang="en-CA" dirty="0">
                    <a:latin typeface="Calibri" pitchFamily="34" charset="0"/>
                  </a:endParaRPr>
                </a:p>
              </p:txBody>
            </p:sp>
            <p:sp>
              <p:nvSpPr>
                <p:cNvPr id="16" name="TextBox 3"/>
                <p:cNvSpPr txBox="1">
                  <a:spLocks noChangeArrowheads="1"/>
                </p:cNvSpPr>
                <p:nvPr/>
              </p:nvSpPr>
              <p:spPr bwMode="auto">
                <a:xfrm>
                  <a:off x="5679623" y="-233875"/>
                  <a:ext cx="3060000" cy="1187999"/>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a:t>
                  </a:r>
                  <a:r>
                    <a:rPr lang="en-CA" dirty="0" smtClean="0">
                      <a:latin typeface="Calibri" pitchFamily="34" charset="0"/>
                    </a:rPr>
                    <a:t>the</a:t>
                  </a:r>
                  <a:r>
                    <a:rPr lang="en-CA" b="1" dirty="0" smtClean="0">
                      <a:latin typeface="Calibri" pitchFamily="34" charset="0"/>
                    </a:rPr>
                    <a:t> Create a Waypoint File from a Route </a:t>
                  </a:r>
                  <a:r>
                    <a:rPr lang="en-CA" dirty="0" smtClean="0">
                      <a:latin typeface="Calibri" pitchFamily="34" charset="0"/>
                    </a:rPr>
                    <a:t>tool to open the </a:t>
                  </a:r>
                  <a:r>
                    <a:rPr lang="en-CA" b="1" dirty="0" smtClean="0">
                      <a:latin typeface="Calibri" pitchFamily="34" charset="0"/>
                    </a:rPr>
                    <a:t>Select Route for Output to Waypoint File</a:t>
                  </a:r>
                  <a:r>
                    <a:rPr lang="en-CA" dirty="0" smtClean="0">
                      <a:latin typeface="Calibri" pitchFamily="34" charset="0"/>
                    </a:rPr>
                    <a:t>.</a:t>
                  </a:r>
                  <a:endParaRPr lang="en-CA" dirty="0">
                    <a:latin typeface="Calibri" pitchFamily="34" charset="0"/>
                  </a:endParaRPr>
                </a:p>
              </p:txBody>
            </p:sp>
            <p:cxnSp>
              <p:nvCxnSpPr>
                <p:cNvPr id="17" name="Straight Arrow Connector 16"/>
                <p:cNvCxnSpPr>
                  <a:stCxn id="15" idx="3"/>
                  <a:endCxn id="14" idx="1"/>
                </p:cNvCxnSpPr>
                <p:nvPr/>
              </p:nvCxnSpPr>
              <p:spPr bwMode="auto">
                <a:xfrm>
                  <a:off x="5390424" y="2724137"/>
                  <a:ext cx="1287576" cy="25846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3" idx="3"/>
                  <a:endCxn id="19" idx="1"/>
                </p:cNvCxnSpPr>
                <p:nvPr/>
              </p:nvCxnSpPr>
              <p:spPr bwMode="auto">
                <a:xfrm flipV="1">
                  <a:off x="7488000" y="3311972"/>
                  <a:ext cx="954000" cy="4680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8442000" y="3176972"/>
                  <a:ext cx="270000" cy="2700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0" name="Straight Arrow Connector 19"/>
                <p:cNvCxnSpPr>
                  <a:stCxn id="12" idx="2"/>
                  <a:endCxn id="11" idx="0"/>
                </p:cNvCxnSpPr>
                <p:nvPr/>
              </p:nvCxnSpPr>
              <p:spPr bwMode="auto">
                <a:xfrm rot="16200000" flipH="1">
                  <a:off x="7007356" y="2287935"/>
                  <a:ext cx="449802" cy="1432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cxnSp>
          <p:nvCxnSpPr>
            <p:cNvPr id="46" name="Straight Arrow Connector 45"/>
            <p:cNvCxnSpPr>
              <a:endCxn id="16" idx="1"/>
            </p:cNvCxnSpPr>
            <p:nvPr/>
          </p:nvCxnSpPr>
          <p:spPr bwMode="auto">
            <a:xfrm flipV="1">
              <a:off x="3311747" y="1997972"/>
              <a:ext cx="2412253" cy="145802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Uploading Route Waypoint Files into a GPS - 2</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112</a:t>
            </a:fld>
            <a:endParaRPr lang="en-CA" dirty="0"/>
          </a:p>
        </p:txBody>
      </p:sp>
      <p:grpSp>
        <p:nvGrpSpPr>
          <p:cNvPr id="5" name="Group 31"/>
          <p:cNvGrpSpPr/>
          <p:nvPr/>
        </p:nvGrpSpPr>
        <p:grpSpPr>
          <a:xfrm>
            <a:off x="252000" y="828000"/>
            <a:ext cx="5961600" cy="4980900"/>
            <a:chOff x="2898372" y="1404000"/>
            <a:chExt cx="5961600" cy="4980900"/>
          </a:xfrm>
        </p:grpSpPr>
        <p:grpSp>
          <p:nvGrpSpPr>
            <p:cNvPr id="15" name="Group 4"/>
            <p:cNvGrpSpPr/>
            <p:nvPr/>
          </p:nvGrpSpPr>
          <p:grpSpPr>
            <a:xfrm>
              <a:off x="2898372" y="2232000"/>
              <a:ext cx="5961600" cy="4152900"/>
              <a:chOff x="2898000" y="2154574"/>
              <a:chExt cx="5961600" cy="4152900"/>
            </a:xfrm>
          </p:grpSpPr>
          <p:pic>
            <p:nvPicPr>
              <p:cNvPr id="6" name="Picture 5" descr="C:\Users\User1\Desktop\ScreenHunter\ICv6 Course\ICv6 GPSU_29.JPG"/>
              <p:cNvPicPr>
                <a:picLocks noChangeAspect="1" noChangeArrowheads="1"/>
              </p:cNvPicPr>
              <p:nvPr/>
            </p:nvPicPr>
            <p:blipFill>
              <a:blip r:embed="rId2" cstate="print"/>
              <a:srcRect/>
              <a:stretch>
                <a:fillRect/>
              </a:stretch>
            </p:blipFill>
            <p:spPr bwMode="auto">
              <a:xfrm>
                <a:off x="2916000" y="2154574"/>
                <a:ext cx="5943600" cy="4152900"/>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7" name="Straight Arrow Connector 6"/>
              <p:cNvCxnSpPr>
                <a:stCxn id="14" idx="0"/>
                <a:endCxn id="12" idx="1"/>
              </p:cNvCxnSpPr>
              <p:nvPr/>
            </p:nvCxnSpPr>
            <p:spPr bwMode="auto">
              <a:xfrm rot="5400000" flipH="1" flipV="1">
                <a:off x="3844663" y="5346137"/>
                <a:ext cx="428674" cy="198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3"/>
              <p:cNvSpPr txBox="1">
                <a:spLocks noChangeArrowheads="1"/>
              </p:cNvSpPr>
              <p:nvPr/>
            </p:nvSpPr>
            <p:spPr bwMode="auto">
              <a:xfrm>
                <a:off x="2916000" y="3927626"/>
                <a:ext cx="183600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Enter a </a:t>
                </a:r>
                <a:r>
                  <a:rPr lang="en-CA" b="1" dirty="0" smtClean="0">
                    <a:latin typeface="Calibri" pitchFamily="34" charset="0"/>
                  </a:rPr>
                  <a:t>File name </a:t>
                </a:r>
                <a:r>
                  <a:rPr lang="en-CA" dirty="0" smtClean="0">
                    <a:latin typeface="Calibri" pitchFamily="34" charset="0"/>
                  </a:rPr>
                  <a:t>then click </a:t>
                </a:r>
                <a:r>
                  <a:rPr lang="en-CA" b="1" dirty="0" smtClean="0">
                    <a:latin typeface="Calibri" pitchFamily="34" charset="0"/>
                  </a:rPr>
                  <a:t>Save</a:t>
                </a:r>
                <a:r>
                  <a:rPr lang="en-CA" dirty="0" smtClean="0">
                    <a:latin typeface="Calibri" pitchFamily="34" charset="0"/>
                  </a:rPr>
                  <a:t>.</a:t>
                </a:r>
                <a:endParaRPr lang="en-CA" dirty="0">
                  <a:latin typeface="Calibri" pitchFamily="34" charset="0"/>
                </a:endParaRPr>
              </a:p>
            </p:txBody>
          </p:sp>
          <p:cxnSp>
            <p:nvCxnSpPr>
              <p:cNvPr id="9" name="Straight Arrow Connector 8"/>
              <p:cNvCxnSpPr>
                <a:stCxn id="8" idx="2"/>
                <a:endCxn id="11" idx="1"/>
              </p:cNvCxnSpPr>
              <p:nvPr/>
            </p:nvCxnSpPr>
            <p:spPr bwMode="auto">
              <a:xfrm rot="16200000" flipH="1">
                <a:off x="3794479" y="4613478"/>
                <a:ext cx="403043" cy="324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6829200" y="5860800"/>
                <a:ext cx="864000" cy="2736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1" name="Rounded Rectangle 10"/>
              <p:cNvSpPr/>
              <p:nvPr/>
            </p:nvSpPr>
            <p:spPr>
              <a:xfrm>
                <a:off x="4158000" y="4860000"/>
                <a:ext cx="864000" cy="2340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2" name="Rounded Rectangle 11"/>
              <p:cNvSpPr/>
              <p:nvPr/>
            </p:nvSpPr>
            <p:spPr>
              <a:xfrm>
                <a:off x="4158000" y="5094000"/>
                <a:ext cx="900000" cy="273600"/>
              </a:xfrm>
              <a:prstGeom prst="roundRect">
                <a:avLst>
                  <a:gd name="adj" fmla="val 12625"/>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13" name="Straight Arrow Connector 12"/>
              <p:cNvCxnSpPr>
                <a:stCxn id="11" idx="3"/>
                <a:endCxn id="10" idx="1"/>
              </p:cNvCxnSpPr>
              <p:nvPr/>
            </p:nvCxnSpPr>
            <p:spPr bwMode="auto">
              <a:xfrm>
                <a:off x="5022000" y="4977000"/>
                <a:ext cx="1807200" cy="1020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3"/>
              <p:cNvSpPr txBox="1">
                <a:spLocks noChangeArrowheads="1"/>
              </p:cNvSpPr>
              <p:nvPr/>
            </p:nvSpPr>
            <p:spPr bwMode="auto">
              <a:xfrm>
                <a:off x="2898000" y="5659474"/>
                <a:ext cx="2124000" cy="648000"/>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The file is saved with a </a:t>
                </a:r>
                <a:r>
                  <a:rPr lang="en-CA" b="1" dirty="0" smtClean="0">
                    <a:latin typeface="Calibri" pitchFamily="34" charset="0"/>
                  </a:rPr>
                  <a:t>.</a:t>
                </a:r>
                <a:r>
                  <a:rPr lang="en-CA" b="1" dirty="0" err="1" smtClean="0">
                    <a:latin typeface="Calibri" pitchFamily="34" charset="0"/>
                  </a:rPr>
                  <a:t>gps</a:t>
                </a:r>
                <a:r>
                  <a:rPr lang="en-CA" b="1" dirty="0" smtClean="0">
                    <a:latin typeface="Calibri" pitchFamily="34" charset="0"/>
                  </a:rPr>
                  <a:t> </a:t>
                </a:r>
                <a:r>
                  <a:rPr lang="en-CA" dirty="0" smtClean="0">
                    <a:latin typeface="Calibri" pitchFamily="34" charset="0"/>
                  </a:rPr>
                  <a:t>extension.</a:t>
                </a:r>
                <a:endParaRPr lang="en-CA" dirty="0">
                  <a:latin typeface="Calibri" pitchFamily="34" charset="0"/>
                </a:endParaRPr>
              </a:p>
            </p:txBody>
          </p:sp>
        </p:grpSp>
        <p:grpSp>
          <p:nvGrpSpPr>
            <p:cNvPr id="16" name="Group 14"/>
            <p:cNvGrpSpPr/>
            <p:nvPr/>
          </p:nvGrpSpPr>
          <p:grpSpPr>
            <a:xfrm>
              <a:off x="4302794" y="1404000"/>
              <a:ext cx="2592000" cy="1188794"/>
              <a:chOff x="4144428" y="995425"/>
              <a:chExt cx="2592000" cy="1188794"/>
            </a:xfrm>
          </p:grpSpPr>
          <p:sp>
            <p:nvSpPr>
              <p:cNvPr id="18" name="TextBox 3"/>
              <p:cNvSpPr txBox="1">
                <a:spLocks noChangeArrowheads="1"/>
              </p:cNvSpPr>
              <p:nvPr/>
            </p:nvSpPr>
            <p:spPr bwMode="auto">
              <a:xfrm>
                <a:off x="4144428" y="995425"/>
                <a:ext cx="2592000" cy="64800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Navigate</a:t>
                </a:r>
                <a:r>
                  <a:rPr lang="en-CA" dirty="0" smtClean="0">
                    <a:latin typeface="Calibri" pitchFamily="34" charset="0"/>
                  </a:rPr>
                  <a:t> to the folder the </a:t>
                </a:r>
                <a:r>
                  <a:rPr lang="en-CA" b="1" dirty="0" smtClean="0">
                    <a:latin typeface="Calibri" pitchFamily="34" charset="0"/>
                  </a:rPr>
                  <a:t>Route</a:t>
                </a:r>
                <a:r>
                  <a:rPr lang="en-CA" dirty="0" smtClean="0">
                    <a:latin typeface="Calibri" pitchFamily="34" charset="0"/>
                  </a:rPr>
                  <a:t> is to be saved in.</a:t>
                </a:r>
                <a:endParaRPr lang="en-CA" dirty="0">
                  <a:latin typeface="Calibri" pitchFamily="34" charset="0"/>
                </a:endParaRPr>
              </a:p>
            </p:txBody>
          </p:sp>
          <p:cxnSp>
            <p:nvCxnSpPr>
              <p:cNvPr id="19" name="Straight Arrow Connector 18"/>
              <p:cNvCxnSpPr>
                <a:stCxn id="18" idx="2"/>
                <a:endCxn id="27" idx="0"/>
              </p:cNvCxnSpPr>
              <p:nvPr/>
            </p:nvCxnSpPr>
            <p:spPr bwMode="auto">
              <a:xfrm rot="5400000">
                <a:off x="5170428" y="1913425"/>
                <a:ext cx="5400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7" name="Rounded Rectangle 26"/>
            <p:cNvSpPr/>
            <p:nvPr/>
          </p:nvSpPr>
          <p:spPr>
            <a:xfrm>
              <a:off x="5310000" y="2592000"/>
              <a:ext cx="576000" cy="1908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pic>
        <p:nvPicPr>
          <p:cNvPr id="34" name="Picture 2" descr="C:\Users\User1\Desktop\ScreenHunter\ICv6 Course\ICv6 GPSU_136.jpg"/>
          <p:cNvPicPr>
            <a:picLocks noChangeAspect="1" noChangeArrowheads="1"/>
          </p:cNvPicPr>
          <p:nvPr/>
        </p:nvPicPr>
        <p:blipFill>
          <a:blip r:embed="rId3" cstate="print"/>
          <a:srcRect l="14713" t="18589" r="15144" b="16346"/>
          <a:stretch>
            <a:fillRect/>
          </a:stretch>
        </p:blipFill>
        <p:spPr bwMode="auto">
          <a:xfrm>
            <a:off x="216000" y="540000"/>
            <a:ext cx="617142" cy="720000"/>
          </a:xfrm>
          <a:prstGeom prst="rect">
            <a:avLst/>
          </a:prstGeom>
          <a:noFill/>
        </p:spPr>
      </p:pic>
      <p:grpSp>
        <p:nvGrpSpPr>
          <p:cNvPr id="17" name="Group 49"/>
          <p:cNvGrpSpPr/>
          <p:nvPr/>
        </p:nvGrpSpPr>
        <p:grpSpPr>
          <a:xfrm>
            <a:off x="5652000" y="2600908"/>
            <a:ext cx="3225800" cy="3721392"/>
            <a:chOff x="5652000" y="2600908"/>
            <a:chExt cx="3225800" cy="3721392"/>
          </a:xfrm>
        </p:grpSpPr>
        <p:pic>
          <p:nvPicPr>
            <p:cNvPr id="4098" name="Picture 2" descr="C:\Users\User1\Desktop\ScreenHunter\ICv6 Course\ICv6 GPSU_137.jpg"/>
            <p:cNvPicPr>
              <a:picLocks noChangeAspect="1" noChangeArrowheads="1"/>
            </p:cNvPicPr>
            <p:nvPr/>
          </p:nvPicPr>
          <p:blipFill>
            <a:blip r:embed="rId4" cstate="print"/>
            <a:srcRect/>
            <a:stretch>
              <a:fillRect/>
            </a:stretch>
          </p:blipFill>
          <p:spPr bwMode="auto">
            <a:xfrm>
              <a:off x="5652000" y="4176000"/>
              <a:ext cx="3225800" cy="21463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40" name="Rounded Rectangle 39"/>
            <p:cNvSpPr/>
            <p:nvPr/>
          </p:nvSpPr>
          <p:spPr>
            <a:xfrm>
              <a:off x="7002000" y="4842000"/>
              <a:ext cx="1350420" cy="2160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1" name="Rounded Rectangle 40"/>
            <p:cNvSpPr/>
            <p:nvPr/>
          </p:nvSpPr>
          <p:spPr>
            <a:xfrm>
              <a:off x="6390000" y="5904000"/>
              <a:ext cx="756000" cy="2880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2" name="TextBox 3"/>
            <p:cNvSpPr txBox="1">
              <a:spLocks noChangeArrowheads="1"/>
            </p:cNvSpPr>
            <p:nvPr/>
          </p:nvSpPr>
          <p:spPr bwMode="auto">
            <a:xfrm>
              <a:off x="6624000" y="2600908"/>
              <a:ext cx="2016000" cy="93600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The </a:t>
              </a:r>
              <a:r>
                <a:rPr lang="en-CA" b="1" dirty="0" smtClean="0">
                  <a:latin typeface="Calibri" pitchFamily="34" charset="0"/>
                </a:rPr>
                <a:t>Path</a:t>
              </a:r>
              <a:r>
                <a:rPr lang="en-CA" dirty="0" smtClean="0">
                  <a:latin typeface="Calibri" pitchFamily="34" charset="0"/>
                </a:rPr>
                <a:t> to “</a:t>
              </a:r>
              <a:r>
                <a:rPr lang="en-CA" b="1" dirty="0" smtClean="0">
                  <a:latin typeface="Calibri" pitchFamily="34" charset="0"/>
                </a:rPr>
                <a:t>Team 1 Access</a:t>
              </a:r>
              <a:r>
                <a:rPr lang="en-CA" dirty="0" smtClean="0">
                  <a:latin typeface="Calibri" pitchFamily="34" charset="0"/>
                </a:rPr>
                <a:t>” is displayed. </a:t>
              </a:r>
              <a:r>
                <a:rPr lang="en-CA" b="1" dirty="0" smtClean="0">
                  <a:latin typeface="Calibri" pitchFamily="34" charset="0"/>
                </a:rPr>
                <a:t>Click OK</a:t>
              </a:r>
              <a:r>
                <a:rPr lang="en-CA" dirty="0" smtClean="0">
                  <a:latin typeface="Calibri" pitchFamily="34" charset="0"/>
                </a:rPr>
                <a:t>.</a:t>
              </a:r>
              <a:endParaRPr lang="en-CA" dirty="0">
                <a:latin typeface="Calibri" pitchFamily="34" charset="0"/>
              </a:endParaRPr>
            </a:p>
          </p:txBody>
        </p:sp>
        <p:cxnSp>
          <p:nvCxnSpPr>
            <p:cNvPr id="43" name="Straight Arrow Connector 42"/>
            <p:cNvCxnSpPr>
              <a:stCxn id="42" idx="2"/>
              <a:endCxn id="40" idx="0"/>
            </p:cNvCxnSpPr>
            <p:nvPr/>
          </p:nvCxnSpPr>
          <p:spPr bwMode="auto">
            <a:xfrm rot="16200000" flipH="1">
              <a:off x="7002059" y="4166849"/>
              <a:ext cx="1305092" cy="452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40" idx="2"/>
              <a:endCxn id="41" idx="0"/>
            </p:cNvCxnSpPr>
            <p:nvPr/>
          </p:nvCxnSpPr>
          <p:spPr bwMode="auto">
            <a:xfrm rot="5400000">
              <a:off x="6799605" y="5026395"/>
              <a:ext cx="846000" cy="9092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Change the file extension From .</a:t>
            </a:r>
            <a:r>
              <a:rPr lang="en-CA" b="1" dirty="0" err="1" smtClean="0"/>
              <a:t>gps</a:t>
            </a:r>
            <a:r>
              <a:rPr lang="en-CA" b="1" dirty="0" smtClean="0"/>
              <a:t> to .</a:t>
            </a:r>
            <a:r>
              <a:rPr lang="en-CA" b="1" dirty="0" err="1" smtClean="0"/>
              <a:t>csv</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113</a:t>
            </a:fld>
            <a:endParaRPr lang="en-CA" dirty="0"/>
          </a:p>
        </p:txBody>
      </p:sp>
      <p:grpSp>
        <p:nvGrpSpPr>
          <p:cNvPr id="5" name="Group 43"/>
          <p:cNvGrpSpPr/>
          <p:nvPr/>
        </p:nvGrpSpPr>
        <p:grpSpPr>
          <a:xfrm>
            <a:off x="252000" y="1080000"/>
            <a:ext cx="8656960" cy="5211144"/>
            <a:chOff x="252000" y="1152000"/>
            <a:chExt cx="8656960" cy="5211144"/>
          </a:xfrm>
        </p:grpSpPr>
        <p:pic>
          <p:nvPicPr>
            <p:cNvPr id="6146" name="Picture 2" descr="C:\Users\User1\Desktop\ScreenHunter\ICv6 Course\ICv6 GPSU_138.jpg"/>
            <p:cNvPicPr>
              <a:picLocks noChangeAspect="1" noChangeArrowheads="1"/>
            </p:cNvPicPr>
            <p:nvPr/>
          </p:nvPicPr>
          <p:blipFill>
            <a:blip r:embed="rId2" cstate="print"/>
            <a:srcRect/>
            <a:stretch>
              <a:fillRect/>
            </a:stretch>
          </p:blipFill>
          <p:spPr bwMode="auto">
            <a:xfrm>
              <a:off x="252000" y="1152000"/>
              <a:ext cx="5943600" cy="36576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4" name="TextBox 3"/>
            <p:cNvSpPr txBox="1">
              <a:spLocks noChangeArrowheads="1"/>
            </p:cNvSpPr>
            <p:nvPr/>
          </p:nvSpPr>
          <p:spPr bwMode="auto">
            <a:xfrm>
              <a:off x="1907704" y="2337960"/>
              <a:ext cx="1548000" cy="92333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High light .</a:t>
              </a:r>
              <a:r>
                <a:rPr lang="en-CA" b="1" dirty="0" err="1" smtClean="0">
                  <a:latin typeface="Calibri" pitchFamily="34" charset="0"/>
                </a:rPr>
                <a:t>gps</a:t>
              </a:r>
              <a:r>
                <a:rPr lang="en-CA" b="1" dirty="0" smtClean="0">
                  <a:latin typeface="Calibri" pitchFamily="34" charset="0"/>
                </a:rPr>
                <a:t> </a:t>
              </a:r>
              <a:r>
                <a:rPr lang="en-CA" dirty="0" smtClean="0">
                  <a:latin typeface="Calibri" pitchFamily="34" charset="0"/>
                </a:rPr>
                <a:t>and change it to </a:t>
              </a:r>
              <a:r>
                <a:rPr lang="en-CA" b="1" dirty="0" err="1" smtClean="0">
                  <a:latin typeface="Calibri" pitchFamily="34" charset="0"/>
                </a:rPr>
                <a:t>csv</a:t>
              </a:r>
              <a:r>
                <a:rPr lang="en-CA" dirty="0" smtClean="0">
                  <a:latin typeface="Calibri" pitchFamily="34" charset="0"/>
                </a:rPr>
                <a:t>.</a:t>
              </a:r>
              <a:endParaRPr lang="en-CA" b="1" dirty="0">
                <a:latin typeface="Calibri" pitchFamily="34" charset="0"/>
              </a:endParaRPr>
            </a:p>
          </p:txBody>
        </p:sp>
        <p:sp>
          <p:nvSpPr>
            <p:cNvPr id="16" name="Rounded Rectangle 15"/>
            <p:cNvSpPr/>
            <p:nvPr/>
          </p:nvSpPr>
          <p:spPr>
            <a:xfrm>
              <a:off x="3702480" y="3679200"/>
              <a:ext cx="1733616" cy="28986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17" name="Straight Arrow Connector 16"/>
            <p:cNvCxnSpPr>
              <a:stCxn id="40" idx="1"/>
              <a:endCxn id="16" idx="3"/>
            </p:cNvCxnSpPr>
            <p:nvPr/>
          </p:nvCxnSpPr>
          <p:spPr bwMode="auto">
            <a:xfrm rot="10800000" flipV="1">
              <a:off x="5436096" y="3816000"/>
              <a:ext cx="575904" cy="81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3707904" y="3429000"/>
              <a:ext cx="1764196" cy="252028"/>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19" name="Straight Arrow Connector 18"/>
            <p:cNvCxnSpPr>
              <a:stCxn id="14" idx="3"/>
              <a:endCxn id="18" idx="0"/>
            </p:cNvCxnSpPr>
            <p:nvPr/>
          </p:nvCxnSpPr>
          <p:spPr bwMode="auto">
            <a:xfrm>
              <a:off x="3455704" y="2799625"/>
              <a:ext cx="1134298" cy="62937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Picture 2" descr="C:\Users\User1\Desktop\ScreenHunter\ICv6 Course\ICv6 GPSU_63.jpg"/>
            <p:cNvPicPr>
              <a:picLocks noChangeAspect="1" noChangeArrowheads="1"/>
            </p:cNvPicPr>
            <p:nvPr/>
          </p:nvPicPr>
          <p:blipFill>
            <a:blip r:embed="rId3" cstate="print"/>
            <a:srcRect/>
            <a:stretch>
              <a:fillRect/>
            </a:stretch>
          </p:blipFill>
          <p:spPr bwMode="auto">
            <a:xfrm>
              <a:off x="5292000" y="4329100"/>
              <a:ext cx="3616960" cy="1232027"/>
            </a:xfrm>
            <a:prstGeom prst="rect">
              <a:avLst/>
            </a:prstGeom>
            <a:noFill/>
          </p:spPr>
        </p:pic>
        <p:sp>
          <p:nvSpPr>
            <p:cNvPr id="10" name="TextBox 3"/>
            <p:cNvSpPr txBox="1">
              <a:spLocks noChangeAspect="1" noChangeArrowheads="1"/>
            </p:cNvSpPr>
            <p:nvPr/>
          </p:nvSpPr>
          <p:spPr bwMode="auto">
            <a:xfrm>
              <a:off x="7092000" y="5741671"/>
              <a:ext cx="1800000" cy="621473"/>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If this message appears click </a:t>
              </a:r>
              <a:r>
                <a:rPr lang="en-CA" b="1" dirty="0" smtClean="0">
                  <a:latin typeface="Calibri" pitchFamily="34" charset="0"/>
                </a:rPr>
                <a:t>Yes</a:t>
              </a:r>
              <a:r>
                <a:rPr lang="en-CA" dirty="0" smtClean="0">
                  <a:latin typeface="Calibri" pitchFamily="34" charset="0"/>
                </a:rPr>
                <a:t>.</a:t>
              </a:r>
              <a:endParaRPr lang="en-CA" b="1" dirty="0">
                <a:latin typeface="Calibri" pitchFamily="34" charset="0"/>
              </a:endParaRPr>
            </a:p>
          </p:txBody>
        </p:sp>
        <p:sp>
          <p:nvSpPr>
            <p:cNvPr id="11" name="Rounded Rectangle 10"/>
            <p:cNvSpPr>
              <a:spLocks noChangeAspect="1"/>
            </p:cNvSpPr>
            <p:nvPr/>
          </p:nvSpPr>
          <p:spPr>
            <a:xfrm>
              <a:off x="7704000" y="5238000"/>
              <a:ext cx="561648" cy="2340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12" name="Straight Arrow Connector 11"/>
            <p:cNvCxnSpPr>
              <a:stCxn id="10" idx="0"/>
              <a:endCxn id="11" idx="2"/>
            </p:cNvCxnSpPr>
            <p:nvPr/>
          </p:nvCxnSpPr>
          <p:spPr bwMode="auto">
            <a:xfrm rot="16200000" flipV="1">
              <a:off x="7853577" y="5603248"/>
              <a:ext cx="269671" cy="717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TextBox 3"/>
            <p:cNvSpPr txBox="1">
              <a:spLocks noChangeArrowheads="1"/>
            </p:cNvSpPr>
            <p:nvPr/>
          </p:nvSpPr>
          <p:spPr bwMode="auto">
            <a:xfrm>
              <a:off x="6012000" y="3636000"/>
              <a:ext cx="2340000" cy="36000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An </a:t>
              </a:r>
              <a:r>
                <a:rPr lang="en-CA" b="1" dirty="0" smtClean="0">
                  <a:latin typeface="Calibri" pitchFamily="34" charset="0"/>
                </a:rPr>
                <a:t>Excel</a:t>
              </a:r>
              <a:r>
                <a:rPr lang="en-CA" dirty="0" smtClean="0">
                  <a:latin typeface="Calibri" pitchFamily="34" charset="0"/>
                </a:rPr>
                <a:t> file is created.</a:t>
              </a:r>
              <a:endParaRPr lang="en-CA" b="1" dirty="0">
                <a:latin typeface="Calibri" pitchFamily="34" charset="0"/>
              </a:endParaRPr>
            </a:p>
          </p:txBody>
        </p:sp>
      </p:gr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Open and Copy the .</a:t>
            </a:r>
            <a:r>
              <a:rPr lang="en-CA" b="1" dirty="0" err="1" smtClean="0"/>
              <a:t>csv</a:t>
            </a:r>
            <a:r>
              <a:rPr lang="en-CA" b="1" dirty="0" smtClean="0"/>
              <a:t> File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114</a:t>
            </a:fld>
            <a:endParaRPr lang="en-CA" dirty="0"/>
          </a:p>
        </p:txBody>
      </p:sp>
      <p:pic>
        <p:nvPicPr>
          <p:cNvPr id="4098" name="Picture 2"/>
          <p:cNvPicPr>
            <a:picLocks noChangeAspect="1" noChangeArrowheads="1"/>
          </p:cNvPicPr>
          <p:nvPr/>
        </p:nvPicPr>
        <p:blipFill>
          <a:blip r:embed="rId2" cstate="print"/>
          <a:srcRect l="54019" t="6951" r="35901"/>
          <a:stretch>
            <a:fillRect/>
          </a:stretch>
        </p:blipFill>
        <p:spPr bwMode="auto">
          <a:xfrm>
            <a:off x="12348864" y="476672"/>
            <a:ext cx="2304256" cy="6381328"/>
          </a:xfrm>
          <a:prstGeom prst="rect">
            <a:avLst/>
          </a:prstGeom>
          <a:noFill/>
          <a:ln w="9525">
            <a:noFill/>
            <a:miter lim="800000"/>
            <a:headEnd/>
            <a:tailEnd/>
          </a:ln>
        </p:spPr>
      </p:pic>
      <p:pic>
        <p:nvPicPr>
          <p:cNvPr id="29" name="Picture 3" descr="C:\Users\User1\Desktop\ScreenHunter\ICv6 Course\ICv6 GPSU_34.JPG"/>
          <p:cNvPicPr>
            <a:picLocks noChangeAspect="1" noChangeArrowheads="1"/>
          </p:cNvPicPr>
          <p:nvPr/>
        </p:nvPicPr>
        <p:blipFill>
          <a:blip r:embed="rId3" cstate="print"/>
          <a:srcRect l="6164" t="10001" r="7533" b="14990"/>
          <a:stretch>
            <a:fillRect/>
          </a:stretch>
        </p:blipFill>
        <p:spPr bwMode="auto">
          <a:xfrm>
            <a:off x="820800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grpSp>
        <p:nvGrpSpPr>
          <p:cNvPr id="5" name="Group 41"/>
          <p:cNvGrpSpPr/>
          <p:nvPr/>
        </p:nvGrpSpPr>
        <p:grpSpPr>
          <a:xfrm>
            <a:off x="252000" y="936000"/>
            <a:ext cx="8652455" cy="5363390"/>
            <a:chOff x="252000" y="936000"/>
            <a:chExt cx="8652455" cy="5363390"/>
          </a:xfrm>
        </p:grpSpPr>
        <p:grpSp>
          <p:nvGrpSpPr>
            <p:cNvPr id="6" name="Group 39"/>
            <p:cNvGrpSpPr/>
            <p:nvPr/>
          </p:nvGrpSpPr>
          <p:grpSpPr>
            <a:xfrm>
              <a:off x="252000" y="936000"/>
              <a:ext cx="8652455" cy="5363390"/>
              <a:chOff x="252000" y="936000"/>
              <a:chExt cx="8652455" cy="5363390"/>
            </a:xfrm>
          </p:grpSpPr>
          <p:grpSp>
            <p:nvGrpSpPr>
              <p:cNvPr id="7" name="Group 46"/>
              <p:cNvGrpSpPr/>
              <p:nvPr/>
            </p:nvGrpSpPr>
            <p:grpSpPr>
              <a:xfrm>
                <a:off x="252000" y="936000"/>
                <a:ext cx="8652455" cy="5363390"/>
                <a:chOff x="252000" y="936000"/>
                <a:chExt cx="8652455" cy="5363390"/>
              </a:xfrm>
            </p:grpSpPr>
            <p:grpSp>
              <p:nvGrpSpPr>
                <p:cNvPr id="8" name="Group 45"/>
                <p:cNvGrpSpPr/>
                <p:nvPr/>
              </p:nvGrpSpPr>
              <p:grpSpPr>
                <a:xfrm>
                  <a:off x="252000" y="1764000"/>
                  <a:ext cx="8652455" cy="4535390"/>
                  <a:chOff x="252000" y="1764000"/>
                  <a:chExt cx="8652455" cy="4535390"/>
                </a:xfrm>
              </p:grpSpPr>
              <p:grpSp>
                <p:nvGrpSpPr>
                  <p:cNvPr id="9" name="Group 32"/>
                  <p:cNvGrpSpPr/>
                  <p:nvPr/>
                </p:nvGrpSpPr>
                <p:grpSpPr>
                  <a:xfrm>
                    <a:off x="252000" y="1764000"/>
                    <a:ext cx="4477943" cy="3160397"/>
                    <a:chOff x="180000" y="1412771"/>
                    <a:chExt cx="4477943" cy="3160397"/>
                  </a:xfrm>
                </p:grpSpPr>
                <p:pic>
                  <p:nvPicPr>
                    <p:cNvPr id="4102" name="Picture 6" descr="C:\Users\User1\Desktop\ScreenHunter\ICv6 Course\ICv6 GPSU_64_1.jpg"/>
                    <p:cNvPicPr>
                      <a:picLocks noChangeAspect="1" noChangeArrowheads="1"/>
                    </p:cNvPicPr>
                    <p:nvPr/>
                  </p:nvPicPr>
                  <p:blipFill>
                    <a:blip r:embed="rId4" cstate="print"/>
                    <a:srcRect l="15892" t="22032" r="35825" b="17332"/>
                    <a:stretch>
                      <a:fillRect/>
                    </a:stretch>
                  </p:blipFill>
                  <p:spPr bwMode="auto">
                    <a:xfrm>
                      <a:off x="184079" y="1412771"/>
                      <a:ext cx="4473864" cy="3160397"/>
                    </a:xfrm>
                    <a:prstGeom prst="rect">
                      <a:avLst/>
                    </a:prstGeom>
                    <a:noFill/>
                    <a:ln w="9525">
                      <a:solidFill>
                        <a:schemeClr val="tx1"/>
                      </a:solidFill>
                    </a:ln>
                    <a:effectLst>
                      <a:outerShdw blurRad="50800" dist="38100" dir="2700000" algn="tl" rotWithShape="0">
                        <a:prstClr val="black">
                          <a:alpha val="40000"/>
                        </a:prstClr>
                      </a:outerShdw>
                    </a:effectLst>
                  </p:spPr>
                </p:pic>
                <p:sp>
                  <p:nvSpPr>
                    <p:cNvPr id="21" name="Rounded Rectangle 20"/>
                    <p:cNvSpPr/>
                    <p:nvPr/>
                  </p:nvSpPr>
                  <p:spPr>
                    <a:xfrm>
                      <a:off x="180000" y="2318400"/>
                      <a:ext cx="1566000" cy="25119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0" name="Rounded Rectangle 29"/>
                    <p:cNvSpPr/>
                    <p:nvPr/>
                  </p:nvSpPr>
                  <p:spPr>
                    <a:xfrm>
                      <a:off x="2682000" y="2318400"/>
                      <a:ext cx="648000" cy="230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1" name="Rounded Rectangle 30"/>
                    <p:cNvSpPr/>
                    <p:nvPr/>
                  </p:nvSpPr>
                  <p:spPr>
                    <a:xfrm>
                      <a:off x="1090800" y="1519199"/>
                      <a:ext cx="1368000" cy="277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10" name="Group 27"/>
                  <p:cNvGrpSpPr/>
                  <p:nvPr/>
                </p:nvGrpSpPr>
                <p:grpSpPr>
                  <a:xfrm>
                    <a:off x="3599892" y="3420000"/>
                    <a:ext cx="5304563" cy="2879390"/>
                    <a:chOff x="3599892" y="3420000"/>
                    <a:chExt cx="5304563" cy="2879390"/>
                  </a:xfrm>
                </p:grpSpPr>
                <p:grpSp>
                  <p:nvGrpSpPr>
                    <p:cNvPr id="11" name="Group 6"/>
                    <p:cNvGrpSpPr>
                      <a:grpSpLocks noChangeAspect="1"/>
                    </p:cNvGrpSpPr>
                    <p:nvPr/>
                  </p:nvGrpSpPr>
                  <p:grpSpPr>
                    <a:xfrm>
                      <a:off x="3599892" y="3420000"/>
                      <a:ext cx="5304563" cy="2879390"/>
                      <a:chOff x="0" y="902291"/>
                      <a:chExt cx="5148064" cy="2794439"/>
                    </a:xfrm>
                    <a:effectLst>
                      <a:outerShdw blurRad="50800" dist="38100" dir="2700000" algn="tl" rotWithShape="0">
                        <a:prstClr val="black">
                          <a:alpha val="40000"/>
                        </a:prstClr>
                      </a:outerShdw>
                    </a:effectLst>
                  </p:grpSpPr>
                  <p:pic>
                    <p:nvPicPr>
                      <p:cNvPr id="15" name="Picture 3" descr="C:\Users\User1\Desktop\ScreenHunter\ICv6 Course\ICv6 GPSU_65.jpg"/>
                      <p:cNvPicPr>
                        <a:picLocks noChangeAspect="1" noChangeArrowheads="1"/>
                      </p:cNvPicPr>
                      <p:nvPr/>
                    </p:nvPicPr>
                    <p:blipFill>
                      <a:blip r:embed="rId5" cstate="print"/>
                      <a:srcRect t="19319" r="2558" b="60055"/>
                      <a:stretch>
                        <a:fillRect/>
                      </a:stretch>
                    </p:blipFill>
                    <p:spPr bwMode="auto">
                      <a:xfrm>
                        <a:off x="0" y="902291"/>
                        <a:ext cx="5148064" cy="1338578"/>
                      </a:xfrm>
                      <a:prstGeom prst="rect">
                        <a:avLst/>
                      </a:prstGeom>
                      <a:noFill/>
                      <a:ln w="9525">
                        <a:solidFill>
                          <a:schemeClr val="tx1"/>
                        </a:solidFill>
                      </a:ln>
                    </p:spPr>
                  </p:pic>
                  <p:pic>
                    <p:nvPicPr>
                      <p:cNvPr id="16" name="Picture 2" descr="C:\Users\User1\Desktop\ScreenHunter\ICv6 Course\ICv6 GPSU_66.jpg"/>
                      <p:cNvPicPr>
                        <a:picLocks noChangeAspect="1" noChangeArrowheads="1"/>
                      </p:cNvPicPr>
                      <p:nvPr/>
                    </p:nvPicPr>
                    <p:blipFill>
                      <a:blip r:embed="rId6" cstate="print"/>
                      <a:srcRect t="73590" r="1372"/>
                      <a:stretch>
                        <a:fillRect/>
                      </a:stretch>
                    </p:blipFill>
                    <p:spPr bwMode="auto">
                      <a:xfrm>
                        <a:off x="0" y="2340000"/>
                        <a:ext cx="5148064" cy="1356730"/>
                      </a:xfrm>
                      <a:prstGeom prst="rect">
                        <a:avLst/>
                      </a:prstGeom>
                      <a:noFill/>
                      <a:ln w="9525">
                        <a:solidFill>
                          <a:schemeClr val="tx1"/>
                        </a:solidFill>
                      </a:ln>
                    </p:spPr>
                  </p:pic>
                </p:grpSp>
                <p:sp>
                  <p:nvSpPr>
                    <p:cNvPr id="23" name="TextBox 3"/>
                    <p:cNvSpPr txBox="1">
                      <a:spLocks noChangeArrowheads="1"/>
                    </p:cNvSpPr>
                    <p:nvPr/>
                  </p:nvSpPr>
                  <p:spPr bwMode="auto">
                    <a:xfrm>
                      <a:off x="3852000" y="3852000"/>
                      <a:ext cx="5052455" cy="2016000"/>
                    </a:xfrm>
                    <a:prstGeom prst="rect">
                      <a:avLst/>
                    </a:prstGeom>
                    <a:solidFill>
                      <a:srgbClr val="45DFDB">
                        <a:alpha val="31000"/>
                      </a:srgbClr>
                    </a:solidFill>
                    <a:ln w="9525">
                      <a:noFill/>
                      <a:miter lim="800000"/>
                      <a:headEnd/>
                      <a:tailEnd/>
                    </a:ln>
                  </p:spPr>
                  <p:txBody>
                    <a:bodyPr wrap="square">
                      <a:spAutoFit/>
                    </a:bodyPr>
                    <a:lstStyle/>
                    <a:p>
                      <a:pPr>
                        <a:defRPr/>
                      </a:pPr>
                      <a:endParaRPr lang="en-CA" dirty="0">
                        <a:latin typeface="Calibri" pitchFamily="34" charset="0"/>
                      </a:endParaRPr>
                    </a:p>
                  </p:txBody>
                </p:sp>
              </p:grpSp>
            </p:grpSp>
            <p:cxnSp>
              <p:nvCxnSpPr>
                <p:cNvPr id="24" name="Straight Arrow Connector 23"/>
                <p:cNvCxnSpPr>
                  <a:stCxn id="34" idx="2"/>
                  <a:endCxn id="35" idx="0"/>
                </p:cNvCxnSpPr>
                <p:nvPr/>
              </p:nvCxnSpPr>
              <p:spPr bwMode="auto">
                <a:xfrm rot="5400000">
                  <a:off x="6145246" y="3445245"/>
                  <a:ext cx="609137" cy="16837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
                <p:cNvSpPr txBox="1">
                  <a:spLocks noChangeArrowheads="1"/>
                </p:cNvSpPr>
                <p:nvPr/>
              </p:nvSpPr>
              <p:spPr bwMode="auto">
                <a:xfrm>
                  <a:off x="252000" y="936000"/>
                  <a:ext cx="4824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Right Click</a:t>
                  </a:r>
                  <a:r>
                    <a:rPr lang="en-CA" dirty="0" smtClean="0">
                      <a:latin typeface="Calibri" pitchFamily="34" charset="0"/>
                    </a:rPr>
                    <a:t> the </a:t>
                  </a:r>
                  <a:r>
                    <a:rPr lang="en-CA" b="1" dirty="0" smtClean="0">
                      <a:latin typeface="Calibri" pitchFamily="34" charset="0"/>
                    </a:rPr>
                    <a:t>.</a:t>
                  </a:r>
                  <a:r>
                    <a:rPr lang="en-CA" b="1" dirty="0" err="1" smtClean="0">
                      <a:latin typeface="Calibri" pitchFamily="34" charset="0"/>
                    </a:rPr>
                    <a:t>csv</a:t>
                  </a:r>
                  <a:r>
                    <a:rPr lang="en-CA" b="1" dirty="0" smtClean="0">
                      <a:latin typeface="Calibri" pitchFamily="34" charset="0"/>
                    </a:rPr>
                    <a:t> </a:t>
                  </a:r>
                  <a:r>
                    <a:rPr lang="en-CA" dirty="0" smtClean="0">
                      <a:latin typeface="Calibri" pitchFamily="34" charset="0"/>
                    </a:rPr>
                    <a:t>file, </a:t>
                  </a:r>
                  <a:r>
                    <a:rPr lang="en-CA" b="1" dirty="0" smtClean="0">
                      <a:latin typeface="Calibri" pitchFamily="34" charset="0"/>
                    </a:rPr>
                    <a:t>click</a:t>
                  </a:r>
                  <a:r>
                    <a:rPr lang="en-CA" dirty="0" smtClean="0">
                      <a:latin typeface="Calibri" pitchFamily="34" charset="0"/>
                    </a:rPr>
                    <a:t> </a:t>
                  </a:r>
                  <a:r>
                    <a:rPr lang="en-CA" b="1" dirty="0" smtClean="0">
                      <a:latin typeface="Calibri" pitchFamily="34" charset="0"/>
                    </a:rPr>
                    <a:t>Open with </a:t>
                  </a:r>
                  <a:r>
                    <a:rPr lang="en-CA" dirty="0" smtClean="0">
                      <a:latin typeface="Calibri" pitchFamily="34" charset="0"/>
                    </a:rPr>
                    <a:t>then </a:t>
                  </a:r>
                  <a:r>
                    <a:rPr lang="en-CA" b="1" dirty="0" smtClean="0">
                      <a:latin typeface="Calibri" pitchFamily="34" charset="0"/>
                    </a:rPr>
                    <a:t>Microsoft Office Excel </a:t>
                  </a:r>
                  <a:r>
                    <a:rPr lang="en-CA" dirty="0" smtClean="0">
                      <a:latin typeface="Calibri" pitchFamily="34" charset="0"/>
                    </a:rPr>
                    <a:t>to display the file contents.</a:t>
                  </a:r>
                  <a:endParaRPr lang="en-CA" dirty="0">
                    <a:latin typeface="Calibri" pitchFamily="34" charset="0"/>
                  </a:endParaRPr>
                </a:p>
              </p:txBody>
            </p:sp>
            <p:sp>
              <p:nvSpPr>
                <p:cNvPr id="34" name="TextBox 3"/>
                <p:cNvSpPr txBox="1">
                  <a:spLocks noChangeArrowheads="1"/>
                </p:cNvSpPr>
                <p:nvPr/>
              </p:nvSpPr>
              <p:spPr bwMode="auto">
                <a:xfrm>
                  <a:off x="4968000" y="2576863"/>
                  <a:ext cx="3132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Highlight</a:t>
                  </a:r>
                  <a:r>
                    <a:rPr lang="en-CA" dirty="0" smtClean="0">
                      <a:latin typeface="Calibri" pitchFamily="34" charset="0"/>
                    </a:rPr>
                    <a:t> the fields containing data, </a:t>
                  </a:r>
                  <a:r>
                    <a:rPr lang="en-CA" b="1" dirty="0" smtClean="0">
                      <a:latin typeface="Calibri" pitchFamily="34" charset="0"/>
                    </a:rPr>
                    <a:t>right click </a:t>
                  </a:r>
                  <a:r>
                    <a:rPr lang="en-CA" dirty="0" smtClean="0">
                      <a:latin typeface="Calibri" pitchFamily="34" charset="0"/>
                    </a:rPr>
                    <a:t>then</a:t>
                  </a:r>
                  <a:r>
                    <a:rPr lang="en-CA" b="1" dirty="0" smtClean="0">
                      <a:latin typeface="Calibri" pitchFamily="34" charset="0"/>
                    </a:rPr>
                    <a:t> click Copy. </a:t>
                  </a:r>
                  <a:endParaRPr lang="en-CA" b="1" dirty="0">
                    <a:latin typeface="Calibri" pitchFamily="34" charset="0"/>
                  </a:endParaRPr>
                </a:p>
              </p:txBody>
            </p:sp>
            <p:cxnSp>
              <p:nvCxnSpPr>
                <p:cNvPr id="37" name="Straight Arrow Connector 36"/>
                <p:cNvCxnSpPr>
                  <a:stCxn id="30" idx="1"/>
                  <a:endCxn id="21" idx="3"/>
                </p:cNvCxnSpPr>
                <p:nvPr/>
              </p:nvCxnSpPr>
              <p:spPr bwMode="auto">
                <a:xfrm rot="10800000" flipV="1">
                  <a:off x="1818000" y="2784828"/>
                  <a:ext cx="936000" cy="103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endCxn id="30" idx="0"/>
                </p:cNvCxnSpPr>
                <p:nvPr/>
              </p:nvCxnSpPr>
              <p:spPr bwMode="auto">
                <a:xfrm rot="16200000" flipH="1">
                  <a:off x="2481002" y="2072630"/>
                  <a:ext cx="646799" cy="54719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32" idx="2"/>
                  <a:endCxn id="31" idx="0"/>
                </p:cNvCxnSpPr>
                <p:nvPr/>
              </p:nvCxnSpPr>
              <p:spPr bwMode="auto">
                <a:xfrm rot="5400000">
                  <a:off x="2112186" y="1318614"/>
                  <a:ext cx="286428" cy="817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26" name="Straight Arrow Connector 25"/>
              <p:cNvCxnSpPr>
                <a:stCxn id="21" idx="2"/>
              </p:cNvCxnSpPr>
              <p:nvPr/>
            </p:nvCxnSpPr>
            <p:spPr bwMode="auto">
              <a:xfrm rot="16200000" flipH="1">
                <a:off x="1991351" y="1964475"/>
                <a:ext cx="652190" cy="256489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35" name="Rounded Rectangle 34"/>
            <p:cNvSpPr/>
            <p:nvPr/>
          </p:nvSpPr>
          <p:spPr>
            <a:xfrm>
              <a:off x="3826799" y="3834000"/>
              <a:ext cx="5077655" cy="2034000"/>
            </a:xfrm>
            <a:prstGeom prst="roundRect">
              <a:avLst>
                <a:gd name="adj" fmla="val 357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IC </a:t>
            </a:r>
            <a:r>
              <a:rPr lang="en-CA" b="1" dirty="0" err="1" smtClean="0"/>
              <a:t>Pro_to_GPS</a:t>
            </a:r>
            <a:r>
              <a:rPr lang="en-CA" b="1" dirty="0" smtClean="0"/>
              <a:t>_ Utility_MNDNRGarmin_Waypoints.xls</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115</a:t>
            </a:fld>
            <a:endParaRPr lang="en-CA" dirty="0"/>
          </a:p>
        </p:txBody>
      </p:sp>
      <p:grpSp>
        <p:nvGrpSpPr>
          <p:cNvPr id="5" name="Group 30"/>
          <p:cNvGrpSpPr/>
          <p:nvPr/>
        </p:nvGrpSpPr>
        <p:grpSpPr>
          <a:xfrm>
            <a:off x="251999" y="800708"/>
            <a:ext cx="8664381" cy="5427292"/>
            <a:chOff x="251999" y="800708"/>
            <a:chExt cx="8664381" cy="5427292"/>
          </a:xfrm>
        </p:grpSpPr>
        <p:pic>
          <p:nvPicPr>
            <p:cNvPr id="8" name="Picture 2"/>
            <p:cNvPicPr>
              <a:picLocks noChangeAspect="1" noChangeArrowheads="1"/>
            </p:cNvPicPr>
            <p:nvPr/>
          </p:nvPicPr>
          <p:blipFill>
            <a:blip r:embed="rId2" cstate="print"/>
            <a:srcRect l="46617" t="21650"/>
            <a:stretch>
              <a:fillRect/>
            </a:stretch>
          </p:blipFill>
          <p:spPr bwMode="auto">
            <a:xfrm>
              <a:off x="251999" y="1584000"/>
              <a:ext cx="8664381" cy="381500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9" name="TextBox 3"/>
            <p:cNvSpPr txBox="1">
              <a:spLocks noChangeArrowheads="1"/>
            </p:cNvSpPr>
            <p:nvPr/>
          </p:nvSpPr>
          <p:spPr bwMode="auto">
            <a:xfrm>
              <a:off x="1395174" y="800708"/>
              <a:ext cx="748800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This utility converts the GPS .</a:t>
              </a:r>
              <a:r>
                <a:rPr lang="en-CA" dirty="0" err="1" smtClean="0">
                  <a:latin typeface="Calibri" pitchFamily="34" charset="0"/>
                </a:rPr>
                <a:t>csv</a:t>
              </a:r>
              <a:r>
                <a:rPr lang="en-CA" dirty="0" smtClean="0">
                  <a:latin typeface="Calibri" pitchFamily="34" charset="0"/>
                </a:rPr>
                <a:t> file from IC Pro into a format that can be used by GPS Utility and MN DNR Garmin software to upload waypoint files to a GPS.</a:t>
              </a:r>
              <a:endParaRPr lang="en-CA" dirty="0">
                <a:latin typeface="Calibri" pitchFamily="34" charset="0"/>
              </a:endParaRPr>
            </a:p>
          </p:txBody>
        </p:sp>
        <p:sp>
          <p:nvSpPr>
            <p:cNvPr id="11" name="TextBox 3"/>
            <p:cNvSpPr txBox="1">
              <a:spLocks noChangeArrowheads="1"/>
            </p:cNvSpPr>
            <p:nvPr/>
          </p:nvSpPr>
          <p:spPr bwMode="auto">
            <a:xfrm>
              <a:off x="288000" y="5580000"/>
              <a:ext cx="2160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Enter </a:t>
              </a:r>
              <a:r>
                <a:rPr lang="en-CA" b="1" dirty="0" smtClean="0">
                  <a:latin typeface="Calibri" pitchFamily="34" charset="0"/>
                </a:rPr>
                <a:t>.</a:t>
              </a:r>
              <a:r>
                <a:rPr lang="en-CA" b="1" dirty="0" err="1" smtClean="0">
                  <a:latin typeface="Calibri" pitchFamily="34" charset="0"/>
                </a:rPr>
                <a:t>csv</a:t>
              </a:r>
              <a:r>
                <a:rPr lang="en-CA" b="1" dirty="0" smtClean="0">
                  <a:latin typeface="Calibri" pitchFamily="34" charset="0"/>
                </a:rPr>
                <a:t> Waypoints Data</a:t>
              </a:r>
              <a:r>
                <a:rPr lang="en-CA" dirty="0" smtClean="0">
                  <a:latin typeface="Calibri" pitchFamily="34" charset="0"/>
                </a:rPr>
                <a:t> from </a:t>
              </a:r>
              <a:r>
                <a:rPr lang="en-CA" b="1" dirty="0" smtClean="0">
                  <a:latin typeface="Calibri" pitchFamily="34" charset="0"/>
                </a:rPr>
                <a:t>IC Pro</a:t>
              </a:r>
              <a:endParaRPr lang="en-CA" b="1" dirty="0">
                <a:latin typeface="Calibri" pitchFamily="34" charset="0"/>
              </a:endParaRPr>
            </a:p>
          </p:txBody>
        </p:sp>
        <p:cxnSp>
          <p:nvCxnSpPr>
            <p:cNvPr id="12" name="Straight Arrow Connector 11"/>
            <p:cNvCxnSpPr>
              <a:endCxn id="17" idx="2"/>
            </p:cNvCxnSpPr>
            <p:nvPr/>
          </p:nvCxnSpPr>
          <p:spPr bwMode="auto">
            <a:xfrm rot="16200000" flipV="1">
              <a:off x="4372175" y="5416174"/>
              <a:ext cx="324000" cy="36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720000" y="5130000"/>
              <a:ext cx="1296000" cy="12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6" name="Rounded Rectangle 15"/>
            <p:cNvSpPr/>
            <p:nvPr/>
          </p:nvSpPr>
          <p:spPr>
            <a:xfrm>
              <a:off x="2051720" y="5130000"/>
              <a:ext cx="1692188" cy="12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7" name="Rounded Rectangle 16"/>
            <p:cNvSpPr/>
            <p:nvPr/>
          </p:nvSpPr>
          <p:spPr>
            <a:xfrm>
              <a:off x="3779911" y="5130000"/>
              <a:ext cx="1504875" cy="12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8" name="TextBox 3"/>
            <p:cNvSpPr txBox="1">
              <a:spLocks noChangeArrowheads="1"/>
            </p:cNvSpPr>
            <p:nvPr/>
          </p:nvSpPr>
          <p:spPr bwMode="auto">
            <a:xfrm>
              <a:off x="1231200" y="4149080"/>
              <a:ext cx="3312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IC Pro Waypoints Data </a:t>
              </a:r>
              <a:r>
                <a:rPr lang="en-CA" dirty="0" smtClean="0">
                  <a:latin typeface="Calibri" pitchFamily="34" charset="0"/>
                </a:rPr>
                <a:t>converted to </a:t>
              </a:r>
              <a:r>
                <a:rPr lang="en-CA" b="1" dirty="0" smtClean="0">
                  <a:latin typeface="Calibri" pitchFamily="34" charset="0"/>
                </a:rPr>
                <a:t>MN DNR Garmin </a:t>
              </a:r>
              <a:r>
                <a:rPr lang="en-CA" dirty="0" smtClean="0">
                  <a:latin typeface="Calibri" pitchFamily="34" charset="0"/>
                </a:rPr>
                <a:t>format.</a:t>
              </a:r>
              <a:endParaRPr lang="en-CA" dirty="0">
                <a:latin typeface="Calibri" pitchFamily="34" charset="0"/>
              </a:endParaRPr>
            </a:p>
          </p:txBody>
        </p:sp>
        <p:cxnSp>
          <p:nvCxnSpPr>
            <p:cNvPr id="21" name="Straight Arrow Connector 20"/>
            <p:cNvCxnSpPr>
              <a:stCxn id="18" idx="2"/>
              <a:endCxn id="16" idx="0"/>
            </p:cNvCxnSpPr>
            <p:nvPr/>
          </p:nvCxnSpPr>
          <p:spPr bwMode="auto">
            <a:xfrm rot="16200000" flipH="1">
              <a:off x="2726047" y="4958233"/>
              <a:ext cx="332920" cy="1061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1" idx="0"/>
              <a:endCxn id="14" idx="2"/>
            </p:cNvCxnSpPr>
            <p:nvPr/>
          </p:nvCxnSpPr>
          <p:spPr bwMode="auto">
            <a:xfrm rot="5400000" flipH="1" flipV="1">
              <a:off x="1206000" y="5418000"/>
              <a:ext cx="3240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20" name="Picture 3" descr="C:\Users\User1\Desktop\ScreenHunter\ICv6 Course\ICv6 GPSU_34.JPG"/>
          <p:cNvPicPr>
            <a:picLocks noChangeAspect="1" noChangeArrowheads="1"/>
          </p:cNvPicPr>
          <p:nvPr/>
        </p:nvPicPr>
        <p:blipFill>
          <a:blip r:embed="rId3" cstate="print"/>
          <a:srcRect l="6164" t="10001" r="7533" b="14990"/>
          <a:stretch>
            <a:fillRect/>
          </a:stretch>
        </p:blipFill>
        <p:spPr bwMode="auto">
          <a:xfrm>
            <a:off x="251999"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a:xfrm>
            <a:off x="482400" y="1998000"/>
            <a:ext cx="1346400" cy="241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 name="Title 1"/>
          <p:cNvSpPr>
            <a:spLocks noGrp="1"/>
          </p:cNvSpPr>
          <p:nvPr>
            <p:ph type="title"/>
          </p:nvPr>
        </p:nvSpPr>
        <p:spPr/>
        <p:txBody>
          <a:bodyPr/>
          <a:lstStyle/>
          <a:p>
            <a:r>
              <a:rPr lang="en-CA" b="1" dirty="0" smtClean="0"/>
              <a:t>Copy the .</a:t>
            </a:r>
            <a:r>
              <a:rPr lang="en-CA" b="1" dirty="0" err="1" smtClean="0"/>
              <a:t>csv</a:t>
            </a:r>
            <a:r>
              <a:rPr lang="en-CA" b="1" dirty="0" smtClean="0"/>
              <a:t> File to Step 1</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116</a:t>
            </a:fld>
            <a:endParaRPr lang="en-CA" dirty="0"/>
          </a:p>
        </p:txBody>
      </p:sp>
      <p:grpSp>
        <p:nvGrpSpPr>
          <p:cNvPr id="5" name="Group 19"/>
          <p:cNvGrpSpPr/>
          <p:nvPr/>
        </p:nvGrpSpPr>
        <p:grpSpPr>
          <a:xfrm>
            <a:off x="251519" y="792000"/>
            <a:ext cx="8625181" cy="5520556"/>
            <a:chOff x="251519" y="792000"/>
            <a:chExt cx="8625181" cy="5520556"/>
          </a:xfrm>
        </p:grpSpPr>
        <p:grpSp>
          <p:nvGrpSpPr>
            <p:cNvPr id="6" name="Group 21"/>
            <p:cNvGrpSpPr/>
            <p:nvPr/>
          </p:nvGrpSpPr>
          <p:grpSpPr>
            <a:xfrm>
              <a:off x="251519" y="792000"/>
              <a:ext cx="6584281" cy="4130920"/>
              <a:chOff x="251519" y="864000"/>
              <a:chExt cx="6584281" cy="4130920"/>
            </a:xfrm>
          </p:grpSpPr>
          <p:pic>
            <p:nvPicPr>
              <p:cNvPr id="19" name="Picture 2" descr="C:\Users\User1\Desktop\ScreenHunter\ICv6 Course\ICv6 GPSU_68.jpg"/>
              <p:cNvPicPr>
                <a:picLocks noChangeAspect="1" noChangeArrowheads="1"/>
              </p:cNvPicPr>
              <p:nvPr/>
            </p:nvPicPr>
            <p:blipFill>
              <a:blip r:embed="rId2" cstate="print"/>
              <a:srcRect t="27950" r="18993"/>
              <a:stretch>
                <a:fillRect/>
              </a:stretch>
            </p:blipFill>
            <p:spPr bwMode="auto">
              <a:xfrm>
                <a:off x="251520" y="1700808"/>
                <a:ext cx="6584280" cy="3294112"/>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0" name="TextBox 3"/>
              <p:cNvSpPr txBox="1">
                <a:spLocks noChangeArrowheads="1"/>
              </p:cNvSpPr>
              <p:nvPr/>
            </p:nvSpPr>
            <p:spPr bwMode="auto">
              <a:xfrm>
                <a:off x="251519" y="864000"/>
                <a:ext cx="2916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Paste the copied </a:t>
                </a:r>
                <a:r>
                  <a:rPr lang="en-CA" b="1" dirty="0" smtClean="0">
                    <a:latin typeface="Calibri" pitchFamily="34" charset="0"/>
                  </a:rPr>
                  <a:t>.</a:t>
                </a:r>
                <a:r>
                  <a:rPr lang="en-CA" b="1" dirty="0" err="1" smtClean="0">
                    <a:latin typeface="Calibri" pitchFamily="34" charset="0"/>
                  </a:rPr>
                  <a:t>csv</a:t>
                </a:r>
                <a:r>
                  <a:rPr lang="en-CA" b="1" dirty="0" smtClean="0">
                    <a:latin typeface="Calibri" pitchFamily="34" charset="0"/>
                  </a:rPr>
                  <a:t> </a:t>
                </a:r>
                <a:r>
                  <a:rPr lang="en-CA" dirty="0" smtClean="0">
                    <a:latin typeface="Calibri" pitchFamily="34" charset="0"/>
                  </a:rPr>
                  <a:t>file into the </a:t>
                </a:r>
                <a:r>
                  <a:rPr lang="en-CA" b="1" dirty="0" smtClean="0">
                    <a:latin typeface="Calibri" pitchFamily="34" charset="0"/>
                  </a:rPr>
                  <a:t>Step 1 sheet, </a:t>
                </a:r>
                <a:r>
                  <a:rPr lang="en-CA" dirty="0" smtClean="0">
                    <a:latin typeface="Calibri" pitchFamily="34" charset="0"/>
                  </a:rPr>
                  <a:t>cell </a:t>
                </a:r>
                <a:r>
                  <a:rPr lang="en-CA" b="1" dirty="0" smtClean="0">
                    <a:latin typeface="Calibri" pitchFamily="34" charset="0"/>
                  </a:rPr>
                  <a:t>A1</a:t>
                </a:r>
                <a:endParaRPr lang="en-CA" b="1" dirty="0">
                  <a:latin typeface="Calibri" pitchFamily="34" charset="0"/>
                </a:endParaRPr>
              </a:p>
            </p:txBody>
          </p:sp>
          <p:cxnSp>
            <p:nvCxnSpPr>
              <p:cNvPr id="11" name="Straight Arrow Connector 10"/>
              <p:cNvCxnSpPr>
                <a:stCxn id="10" idx="2"/>
                <a:endCxn id="13" idx="0"/>
              </p:cNvCxnSpPr>
              <p:nvPr/>
            </p:nvCxnSpPr>
            <p:spPr bwMode="auto">
              <a:xfrm rot="5400000">
                <a:off x="1153560" y="1514041"/>
                <a:ext cx="558000" cy="55391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Group 17"/>
            <p:cNvGrpSpPr/>
            <p:nvPr/>
          </p:nvGrpSpPr>
          <p:grpSpPr>
            <a:xfrm>
              <a:off x="2268000" y="2268000"/>
              <a:ext cx="6608700" cy="4044556"/>
              <a:chOff x="2159732" y="2204864"/>
              <a:chExt cx="6608700" cy="4044556"/>
            </a:xfrm>
          </p:grpSpPr>
          <p:grpSp>
            <p:nvGrpSpPr>
              <p:cNvPr id="8" name="Group 7"/>
              <p:cNvGrpSpPr/>
              <p:nvPr/>
            </p:nvGrpSpPr>
            <p:grpSpPr>
              <a:xfrm>
                <a:off x="2159732" y="2204864"/>
                <a:ext cx="6608700" cy="4044556"/>
                <a:chOff x="1296000" y="1008000"/>
                <a:chExt cx="6608700" cy="4044556"/>
              </a:xfrm>
              <a:effectLst>
                <a:outerShdw blurRad="50800" dist="38100" dir="2700000" algn="tl" rotWithShape="0">
                  <a:prstClr val="black">
                    <a:alpha val="40000"/>
                  </a:prstClr>
                </a:outerShdw>
              </a:effectLst>
            </p:grpSpPr>
            <p:pic>
              <p:nvPicPr>
                <p:cNvPr id="1027" name="Picture 3" descr="C:\Users\User1\Desktop\ScreenHunter\ICv6 Course\ICv6 GPSU_69.jpg"/>
                <p:cNvPicPr>
                  <a:picLocks noChangeAspect="1" noChangeArrowheads="1"/>
                </p:cNvPicPr>
                <p:nvPr/>
              </p:nvPicPr>
              <p:blipFill>
                <a:blip r:embed="rId3" cstate="print"/>
                <a:srcRect l="312" b="63234"/>
                <a:stretch>
                  <a:fillRect/>
                </a:stretch>
              </p:blipFill>
              <p:spPr bwMode="auto">
                <a:xfrm>
                  <a:off x="1296000" y="1008000"/>
                  <a:ext cx="6608700" cy="1900374"/>
                </a:xfrm>
                <a:prstGeom prst="rect">
                  <a:avLst/>
                </a:prstGeom>
                <a:noFill/>
                <a:ln w="9525">
                  <a:solidFill>
                    <a:schemeClr val="tx1"/>
                  </a:solidFill>
                </a:ln>
              </p:spPr>
            </p:pic>
            <p:pic>
              <p:nvPicPr>
                <p:cNvPr id="1028" name="Picture 4" descr="C:\Users\User1\Desktop\ScreenHunter\ICv6 Course\ICv6 GPSU_70.jpg"/>
                <p:cNvPicPr>
                  <a:picLocks noChangeAspect="1" noChangeArrowheads="1"/>
                </p:cNvPicPr>
                <p:nvPr/>
              </p:nvPicPr>
              <p:blipFill>
                <a:blip r:embed="rId4" cstate="print"/>
                <a:srcRect r="1366"/>
                <a:stretch>
                  <a:fillRect/>
                </a:stretch>
              </p:blipFill>
              <p:spPr bwMode="auto">
                <a:xfrm>
                  <a:off x="1296000" y="3032956"/>
                  <a:ext cx="6608700" cy="2019600"/>
                </a:xfrm>
                <a:prstGeom prst="rect">
                  <a:avLst/>
                </a:prstGeom>
                <a:noFill/>
                <a:ln w="9525">
                  <a:solidFill>
                    <a:schemeClr val="tx1"/>
                  </a:solidFill>
                </a:ln>
              </p:spPr>
            </p:pic>
          </p:grpSp>
          <p:sp>
            <p:nvSpPr>
              <p:cNvPr id="16" name="Rounded Rectangle 15"/>
              <p:cNvSpPr/>
              <p:nvPr/>
            </p:nvSpPr>
            <p:spPr>
              <a:xfrm>
                <a:off x="2368800" y="2595600"/>
                <a:ext cx="6399632" cy="3281672"/>
              </a:xfrm>
              <a:prstGeom prst="roundRect">
                <a:avLst>
                  <a:gd name="adj" fmla="val 157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7" name="Rounded Rectangle 16"/>
              <p:cNvSpPr/>
              <p:nvPr/>
            </p:nvSpPr>
            <p:spPr>
              <a:xfrm>
                <a:off x="2746800" y="5877272"/>
                <a:ext cx="1861204" cy="18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5" name="TextBox 3"/>
            <p:cNvSpPr txBox="1">
              <a:spLocks noChangeArrowheads="1"/>
            </p:cNvSpPr>
            <p:nvPr/>
          </p:nvSpPr>
          <p:spPr bwMode="auto">
            <a:xfrm>
              <a:off x="324000" y="5017078"/>
              <a:ext cx="1728000" cy="923330"/>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The data is now displayed on the </a:t>
              </a:r>
              <a:r>
                <a:rPr lang="en-CA" b="1" dirty="0" smtClean="0">
                  <a:latin typeface="Calibri" pitchFamily="34" charset="0"/>
                </a:rPr>
                <a:t>Step 1</a:t>
              </a:r>
              <a:r>
                <a:rPr lang="en-CA" dirty="0" smtClean="0">
                  <a:latin typeface="Calibri" pitchFamily="34" charset="0"/>
                </a:rPr>
                <a:t> sheet.</a:t>
              </a:r>
              <a:endParaRPr lang="en-CA" b="1" dirty="0">
                <a:latin typeface="Calibri" pitchFamily="34" charset="0"/>
              </a:endParaRPr>
            </a:p>
          </p:txBody>
        </p:sp>
      </p:grpSp>
      <p:pic>
        <p:nvPicPr>
          <p:cNvPr id="21" name="Picture 3" descr="C:\Users\User1\Desktop\ScreenHunter\ICv6 Course\ICv6 GPSU_34.JPG"/>
          <p:cNvPicPr>
            <a:picLocks noChangeAspect="1" noChangeArrowheads="1"/>
          </p:cNvPicPr>
          <p:nvPr/>
        </p:nvPicPr>
        <p:blipFill>
          <a:blip r:embed="rId5" cstate="print"/>
          <a:srcRect l="6164" t="10001" r="7533" b="14990"/>
          <a:stretch>
            <a:fillRect/>
          </a:stretch>
        </p:blipFill>
        <p:spPr bwMode="auto">
          <a:xfrm>
            <a:off x="820470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23" name="Straight Arrow Connector 22"/>
          <p:cNvCxnSpPr>
            <a:stCxn id="25" idx="0"/>
            <a:endCxn id="16" idx="1"/>
          </p:cNvCxnSpPr>
          <p:nvPr/>
        </p:nvCxnSpPr>
        <p:spPr bwMode="auto">
          <a:xfrm rot="5400000" flipH="1" flipV="1">
            <a:off x="1473781" y="4013791"/>
            <a:ext cx="717506" cy="128906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0"/>
          <p:cNvGrpSpPr/>
          <p:nvPr/>
        </p:nvGrpSpPr>
        <p:grpSpPr>
          <a:xfrm>
            <a:off x="2576387" y="3348000"/>
            <a:ext cx="6316093" cy="2944912"/>
            <a:chOff x="1511660" y="819150"/>
            <a:chExt cx="6316093" cy="2944912"/>
          </a:xfrm>
          <a:effectLst>
            <a:outerShdw blurRad="50800" dist="38100" dir="2700000" algn="tl" rotWithShape="0">
              <a:prstClr val="black">
                <a:alpha val="40000"/>
              </a:prstClr>
            </a:outerShdw>
          </a:effectLst>
        </p:grpSpPr>
        <p:pic>
          <p:nvPicPr>
            <p:cNvPr id="22" name="Picture 5" descr="C:\Users\User1\Desktop\ScreenHunter\ICv6 Course\ICv6 GPSU_74.jpg"/>
            <p:cNvPicPr>
              <a:picLocks noChangeAspect="1" noChangeArrowheads="1"/>
            </p:cNvPicPr>
            <p:nvPr/>
          </p:nvPicPr>
          <p:blipFill>
            <a:blip r:embed="rId2" cstate="print"/>
            <a:srcRect l="1127" t="47807"/>
            <a:stretch>
              <a:fillRect/>
            </a:stretch>
          </p:blipFill>
          <p:spPr bwMode="auto">
            <a:xfrm>
              <a:off x="1511660" y="2348880"/>
              <a:ext cx="6316093" cy="1415182"/>
            </a:xfrm>
            <a:prstGeom prst="rect">
              <a:avLst/>
            </a:prstGeom>
            <a:noFill/>
            <a:ln w="9525">
              <a:solidFill>
                <a:schemeClr val="tx1"/>
              </a:solidFill>
            </a:ln>
          </p:spPr>
        </p:pic>
        <p:pic>
          <p:nvPicPr>
            <p:cNvPr id="23" name="Picture 6" descr="C:\Users\User1\Desktop\ScreenHunter\ICv6 Course\ICv6 GPSU_75.jpg"/>
            <p:cNvPicPr>
              <a:picLocks noChangeAspect="1" noChangeArrowheads="1"/>
            </p:cNvPicPr>
            <p:nvPr/>
          </p:nvPicPr>
          <p:blipFill>
            <a:blip r:embed="rId3" cstate="print"/>
            <a:srcRect l="1127" b="50961"/>
            <a:stretch>
              <a:fillRect/>
            </a:stretch>
          </p:blipFill>
          <p:spPr bwMode="auto">
            <a:xfrm>
              <a:off x="1511660" y="819150"/>
              <a:ext cx="6316093" cy="1385714"/>
            </a:xfrm>
            <a:prstGeom prst="rect">
              <a:avLst/>
            </a:prstGeom>
            <a:noFill/>
            <a:ln w="9525">
              <a:solidFill>
                <a:schemeClr val="tx1"/>
              </a:solidFill>
            </a:ln>
          </p:spPr>
        </p:pic>
      </p:grpSp>
      <p:sp>
        <p:nvSpPr>
          <p:cNvPr id="2" name="Title 1"/>
          <p:cNvSpPr>
            <a:spLocks noGrp="1"/>
          </p:cNvSpPr>
          <p:nvPr>
            <p:ph type="title"/>
          </p:nvPr>
        </p:nvSpPr>
        <p:spPr/>
        <p:txBody>
          <a:bodyPr/>
          <a:lstStyle/>
          <a:p>
            <a:r>
              <a:rPr lang="en-CA" b="1" dirty="0" smtClean="0"/>
              <a:t>Step 2 – Highlight the Data</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117</a:t>
            </a:fld>
            <a:endParaRPr lang="en-CA" dirty="0"/>
          </a:p>
        </p:txBody>
      </p:sp>
      <p:grpSp>
        <p:nvGrpSpPr>
          <p:cNvPr id="6" name="Group 16"/>
          <p:cNvGrpSpPr/>
          <p:nvPr/>
        </p:nvGrpSpPr>
        <p:grpSpPr>
          <a:xfrm>
            <a:off x="251520" y="864000"/>
            <a:ext cx="6502923" cy="3222104"/>
            <a:chOff x="251520" y="1372330"/>
            <a:chExt cx="6502923" cy="3222104"/>
          </a:xfrm>
        </p:grpSpPr>
        <p:grpSp>
          <p:nvGrpSpPr>
            <p:cNvPr id="8" name="Group 9"/>
            <p:cNvGrpSpPr/>
            <p:nvPr/>
          </p:nvGrpSpPr>
          <p:grpSpPr>
            <a:xfrm>
              <a:off x="251520" y="1372330"/>
              <a:ext cx="6502923" cy="3222104"/>
              <a:chOff x="575556" y="2600908"/>
              <a:chExt cx="6502923" cy="3222104"/>
            </a:xfrm>
          </p:grpSpPr>
          <p:grpSp>
            <p:nvGrpSpPr>
              <p:cNvPr id="10" name="Group 7"/>
              <p:cNvGrpSpPr/>
              <p:nvPr/>
            </p:nvGrpSpPr>
            <p:grpSpPr>
              <a:xfrm>
                <a:off x="575556" y="2600908"/>
                <a:ext cx="6408712" cy="3222104"/>
                <a:chOff x="575556" y="2492896"/>
                <a:chExt cx="6408712" cy="3222104"/>
              </a:xfrm>
            </p:grpSpPr>
            <p:pic>
              <p:nvPicPr>
                <p:cNvPr id="2051" name="Picture 3" descr="C:\Users\User1\Desktop\ScreenHunter\ICv6 Course\ICv6 GPSU_73.jpg"/>
                <p:cNvPicPr>
                  <a:picLocks noChangeAspect="1" noChangeArrowheads="1"/>
                </p:cNvPicPr>
                <p:nvPr/>
              </p:nvPicPr>
              <p:blipFill>
                <a:blip r:embed="rId4" cstate="print"/>
                <a:srcRect l="831" t="29525" r="20322"/>
                <a:stretch>
                  <a:fillRect/>
                </a:stretch>
              </p:blipFill>
              <p:spPr bwMode="auto">
                <a:xfrm>
                  <a:off x="575556" y="2492896"/>
                  <a:ext cx="6408712" cy="3222104"/>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TextBox 3"/>
                <p:cNvSpPr txBox="1">
                  <a:spLocks noChangeArrowheads="1"/>
                </p:cNvSpPr>
                <p:nvPr/>
              </p:nvSpPr>
              <p:spPr bwMode="auto">
                <a:xfrm>
                  <a:off x="6721200" y="4449600"/>
                  <a:ext cx="252000" cy="360000"/>
                </a:xfrm>
                <a:prstGeom prst="rect">
                  <a:avLst/>
                </a:prstGeom>
                <a:noFill/>
                <a:ln w="9525">
                  <a:noFill/>
                  <a:miter lim="800000"/>
                  <a:headEnd/>
                  <a:tailEnd/>
                </a:ln>
              </p:spPr>
              <p:txBody>
                <a:bodyPr wrap="square">
                  <a:spAutoFit/>
                </a:bodyPr>
                <a:lstStyle/>
                <a:p>
                  <a:pPr>
                    <a:defRPr/>
                  </a:pPr>
                  <a:r>
                    <a:rPr lang="en-CA" sz="2400" b="1" dirty="0" smtClean="0">
                      <a:latin typeface="Calibri" pitchFamily="34" charset="0"/>
                    </a:rPr>
                    <a:t>+</a:t>
                  </a:r>
                  <a:endParaRPr lang="en-CA" sz="2400" b="1" dirty="0">
                    <a:latin typeface="Calibri" pitchFamily="34" charset="0"/>
                  </a:endParaRPr>
                </a:p>
              </p:txBody>
            </p:sp>
          </p:grpSp>
          <p:sp>
            <p:nvSpPr>
              <p:cNvPr id="9" name="Oval 8"/>
              <p:cNvSpPr>
                <a:spLocks noChangeAspect="1"/>
              </p:cNvSpPr>
              <p:nvPr/>
            </p:nvSpPr>
            <p:spPr>
              <a:xfrm>
                <a:off x="6699600" y="4611600"/>
                <a:ext cx="378879" cy="37887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5" name="Rounded Rectangle 14"/>
            <p:cNvSpPr/>
            <p:nvPr/>
          </p:nvSpPr>
          <p:spPr>
            <a:xfrm>
              <a:off x="2735796" y="4219200"/>
              <a:ext cx="2412000" cy="18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2" name="TextBox 3"/>
          <p:cNvSpPr txBox="1">
            <a:spLocks noChangeArrowheads="1"/>
          </p:cNvSpPr>
          <p:nvPr/>
        </p:nvSpPr>
        <p:spPr bwMode="auto">
          <a:xfrm>
            <a:off x="3599892" y="1664840"/>
            <a:ext cx="1476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Highlight</a:t>
            </a:r>
            <a:r>
              <a:rPr lang="en-CA" dirty="0" smtClean="0">
                <a:latin typeface="Calibri" pitchFamily="34" charset="0"/>
              </a:rPr>
              <a:t> the last </a:t>
            </a:r>
            <a:r>
              <a:rPr lang="en-CA" b="1" dirty="0" smtClean="0">
                <a:latin typeface="Calibri" pitchFamily="34" charset="0"/>
              </a:rPr>
              <a:t>data row</a:t>
            </a:r>
            <a:r>
              <a:rPr lang="en-CA" dirty="0" smtClean="0">
                <a:latin typeface="Calibri" pitchFamily="34" charset="0"/>
              </a:rPr>
              <a:t>.</a:t>
            </a:r>
            <a:endParaRPr lang="en-CA" dirty="0">
              <a:latin typeface="Calibri" pitchFamily="34" charset="0"/>
            </a:endParaRPr>
          </a:p>
        </p:txBody>
      </p:sp>
      <p:sp>
        <p:nvSpPr>
          <p:cNvPr id="18" name="TextBox 3"/>
          <p:cNvSpPr txBox="1">
            <a:spLocks noChangeArrowheads="1"/>
          </p:cNvSpPr>
          <p:nvPr/>
        </p:nvSpPr>
        <p:spPr bwMode="auto">
          <a:xfrm>
            <a:off x="6876000" y="2088000"/>
            <a:ext cx="1908000" cy="1200329"/>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Place the </a:t>
            </a:r>
            <a:r>
              <a:rPr lang="en-CA" b="1" dirty="0" smtClean="0">
                <a:latin typeface="Calibri" pitchFamily="34" charset="0"/>
              </a:rPr>
              <a:t>cursor</a:t>
            </a:r>
            <a:r>
              <a:rPr lang="en-CA" dirty="0" smtClean="0">
                <a:latin typeface="Calibri" pitchFamily="34" charset="0"/>
              </a:rPr>
              <a:t> in the </a:t>
            </a:r>
            <a:r>
              <a:rPr lang="en-CA" b="1" dirty="0" smtClean="0">
                <a:latin typeface="Calibri" pitchFamily="34" charset="0"/>
              </a:rPr>
              <a:t>bottom right corner </a:t>
            </a:r>
            <a:r>
              <a:rPr lang="en-CA" dirty="0" smtClean="0">
                <a:latin typeface="Calibri" pitchFamily="34" charset="0"/>
              </a:rPr>
              <a:t>of the last column. </a:t>
            </a:r>
            <a:endParaRPr lang="en-CA" dirty="0">
              <a:latin typeface="Calibri" pitchFamily="34" charset="0"/>
            </a:endParaRPr>
          </a:p>
        </p:txBody>
      </p:sp>
      <p:sp>
        <p:nvSpPr>
          <p:cNvPr id="19" name="TextBox 3"/>
          <p:cNvSpPr txBox="1">
            <a:spLocks noChangeArrowheads="1"/>
          </p:cNvSpPr>
          <p:nvPr/>
        </p:nvSpPr>
        <p:spPr bwMode="auto">
          <a:xfrm>
            <a:off x="251520" y="5104912"/>
            <a:ext cx="1980000" cy="1200329"/>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Pull the </a:t>
            </a:r>
            <a:r>
              <a:rPr lang="en-CA" b="1" dirty="0" smtClean="0">
                <a:latin typeface="Calibri" pitchFamily="34" charset="0"/>
              </a:rPr>
              <a:t>cursor</a:t>
            </a:r>
            <a:r>
              <a:rPr lang="en-CA" dirty="0" smtClean="0">
                <a:latin typeface="Calibri" pitchFamily="34" charset="0"/>
              </a:rPr>
              <a:t> down until all filled data columns are </a:t>
            </a:r>
            <a:r>
              <a:rPr lang="en-CA" b="1" dirty="0" smtClean="0">
                <a:latin typeface="Calibri" pitchFamily="34" charset="0"/>
              </a:rPr>
              <a:t>highlighted</a:t>
            </a:r>
            <a:r>
              <a:rPr lang="en-CA" dirty="0" smtClean="0">
                <a:latin typeface="Calibri" pitchFamily="34" charset="0"/>
              </a:rPr>
              <a:t>. </a:t>
            </a:r>
            <a:endParaRPr lang="en-CA" dirty="0">
              <a:latin typeface="Calibri" pitchFamily="34" charset="0"/>
            </a:endParaRPr>
          </a:p>
        </p:txBody>
      </p:sp>
      <p:sp>
        <p:nvSpPr>
          <p:cNvPr id="20" name="TextBox 3"/>
          <p:cNvSpPr txBox="1">
            <a:spLocks noChangeArrowheads="1"/>
          </p:cNvSpPr>
          <p:nvPr/>
        </p:nvSpPr>
        <p:spPr bwMode="auto">
          <a:xfrm>
            <a:off x="1981200" y="1493240"/>
            <a:ext cx="1296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Step 2 MNDNR... </a:t>
            </a:r>
            <a:r>
              <a:rPr lang="en-CA" dirty="0" smtClean="0">
                <a:latin typeface="Calibri" pitchFamily="34" charset="0"/>
              </a:rPr>
              <a:t>.</a:t>
            </a:r>
            <a:endParaRPr lang="en-CA" dirty="0">
              <a:latin typeface="Calibri" pitchFamily="34" charset="0"/>
            </a:endParaRPr>
          </a:p>
        </p:txBody>
      </p:sp>
      <p:cxnSp>
        <p:nvCxnSpPr>
          <p:cNvPr id="13" name="Straight Arrow Connector 12"/>
          <p:cNvCxnSpPr>
            <a:stCxn id="20" idx="2"/>
            <a:endCxn id="15" idx="0"/>
          </p:cNvCxnSpPr>
          <p:nvPr/>
        </p:nvCxnSpPr>
        <p:spPr bwMode="auto">
          <a:xfrm rot="16200000" flipH="1">
            <a:off x="2499849" y="2268922"/>
            <a:ext cx="1571299" cy="131259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8" idx="1"/>
            <a:endCxn id="9" idx="7"/>
          </p:cNvCxnSpPr>
          <p:nvPr/>
        </p:nvCxnSpPr>
        <p:spPr bwMode="auto">
          <a:xfrm rot="10800000" flipV="1">
            <a:off x="6698958" y="2688165"/>
            <a:ext cx="177043" cy="2420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12" idx="2"/>
          </p:cNvCxnSpPr>
          <p:nvPr/>
        </p:nvCxnSpPr>
        <p:spPr bwMode="auto">
          <a:xfrm rot="5400000">
            <a:off x="4056966" y="2593766"/>
            <a:ext cx="561852"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9" idx="3"/>
          </p:cNvCxnSpPr>
          <p:nvPr/>
        </p:nvCxnSpPr>
        <p:spPr bwMode="auto">
          <a:xfrm>
            <a:off x="2231520" y="5705077"/>
            <a:ext cx="432268"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4" name="Picture 3" descr="C:\Users\User1\Desktop\ScreenHunter\ICv6 Course\ICv6 GPSU_34.JPG"/>
          <p:cNvPicPr>
            <a:picLocks noChangeAspect="1" noChangeArrowheads="1"/>
          </p:cNvPicPr>
          <p:nvPr/>
        </p:nvPicPr>
        <p:blipFill>
          <a:blip r:embed="rId5" cstate="print"/>
          <a:srcRect l="6164" t="10001" r="7533" b="14990"/>
          <a:stretch>
            <a:fillRect/>
          </a:stretch>
        </p:blipFill>
        <p:spPr bwMode="auto">
          <a:xfrm>
            <a:off x="822048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Open DNR Garmin</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118</a:t>
            </a:fld>
            <a:endParaRPr lang="en-CA" dirty="0"/>
          </a:p>
        </p:txBody>
      </p:sp>
      <p:cxnSp>
        <p:nvCxnSpPr>
          <p:cNvPr id="33" name="Straight Arrow Connector 32"/>
          <p:cNvCxnSpPr>
            <a:stCxn id="4098" idx="0"/>
            <a:endCxn id="16" idx="2"/>
          </p:cNvCxnSpPr>
          <p:nvPr/>
        </p:nvCxnSpPr>
        <p:spPr bwMode="auto">
          <a:xfrm rot="5400000" flipH="1" flipV="1">
            <a:off x="6485520" y="3839227"/>
            <a:ext cx="329798" cy="81914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1" name="Rounded Rectangle 40"/>
          <p:cNvSpPr/>
          <p:nvPr/>
        </p:nvSpPr>
        <p:spPr>
          <a:xfrm>
            <a:off x="8059212" y="1856400"/>
            <a:ext cx="741600" cy="158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nvGrpSpPr>
          <p:cNvPr id="5" name="Group 51"/>
          <p:cNvGrpSpPr/>
          <p:nvPr/>
        </p:nvGrpSpPr>
        <p:grpSpPr>
          <a:xfrm>
            <a:off x="252000" y="873586"/>
            <a:ext cx="8638812" cy="5459606"/>
            <a:chOff x="252000" y="873586"/>
            <a:chExt cx="8638812" cy="5459606"/>
          </a:xfrm>
        </p:grpSpPr>
        <p:grpSp>
          <p:nvGrpSpPr>
            <p:cNvPr id="6" name="Group 46"/>
            <p:cNvGrpSpPr/>
            <p:nvPr/>
          </p:nvGrpSpPr>
          <p:grpSpPr>
            <a:xfrm>
              <a:off x="252000" y="873586"/>
              <a:ext cx="8638812" cy="5459606"/>
              <a:chOff x="252000" y="873586"/>
              <a:chExt cx="8638812" cy="5459606"/>
            </a:xfrm>
          </p:grpSpPr>
          <p:grpSp>
            <p:nvGrpSpPr>
              <p:cNvPr id="7" name="Group 43"/>
              <p:cNvGrpSpPr/>
              <p:nvPr/>
            </p:nvGrpSpPr>
            <p:grpSpPr>
              <a:xfrm>
                <a:off x="252000" y="1656000"/>
                <a:ext cx="6115101" cy="1552365"/>
                <a:chOff x="252000" y="1656000"/>
                <a:chExt cx="6115101" cy="1552365"/>
              </a:xfrm>
            </p:grpSpPr>
            <p:pic>
              <p:nvPicPr>
                <p:cNvPr id="30" name="Picture 29" descr="C:\Users\User1\Desktop\ScreenHunter\ICv6 Course\ICv6 GPSU_43 (2).jpg"/>
                <p:cNvPicPr>
                  <a:picLocks noChangeAspect="1" noChangeArrowheads="1"/>
                </p:cNvPicPr>
                <p:nvPr/>
              </p:nvPicPr>
              <p:blipFill>
                <a:blip r:embed="rId2" cstate="print"/>
                <a:srcRect r="39812" b="72837"/>
                <a:stretch>
                  <a:fillRect/>
                </a:stretch>
              </p:blipFill>
              <p:spPr bwMode="auto">
                <a:xfrm>
                  <a:off x="252000" y="1656000"/>
                  <a:ext cx="6115101" cy="1552365"/>
                </a:xfrm>
                <a:prstGeom prst="rect">
                  <a:avLst/>
                </a:prstGeom>
                <a:noFill/>
                <a:ln w="9525">
                  <a:solidFill>
                    <a:schemeClr val="tx1"/>
                  </a:solidFill>
                </a:ln>
                <a:effectLst>
                  <a:outerShdw blurRad="50800" dist="38100" dir="2700000" algn="tl" rotWithShape="0">
                    <a:prstClr val="black">
                      <a:alpha val="40000"/>
                    </a:prstClr>
                  </a:outerShdw>
                </a:effectLst>
              </p:spPr>
            </p:pic>
            <p:sp>
              <p:nvSpPr>
                <p:cNvPr id="31" name="Rounded Rectangle 30"/>
                <p:cNvSpPr/>
                <p:nvPr/>
              </p:nvSpPr>
              <p:spPr>
                <a:xfrm>
                  <a:off x="2826000" y="2008800"/>
                  <a:ext cx="547200" cy="244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2" name="Rounded Rectangle 31"/>
                <p:cNvSpPr/>
                <p:nvPr/>
              </p:nvSpPr>
              <p:spPr>
                <a:xfrm>
                  <a:off x="1548000" y="2916000"/>
                  <a:ext cx="1187796" cy="244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CA" dirty="0" smtClean="0"/>
                    <a:t> </a:t>
                  </a:r>
                  <a:endParaRPr lang="en-CA" dirty="0"/>
                </a:p>
              </p:txBody>
            </p:sp>
            <p:cxnSp>
              <p:nvCxnSpPr>
                <p:cNvPr id="36" name="Straight Arrow Connector 35"/>
                <p:cNvCxnSpPr>
                  <a:stCxn id="31" idx="2"/>
                  <a:endCxn id="32" idx="0"/>
                </p:cNvCxnSpPr>
                <p:nvPr/>
              </p:nvCxnSpPr>
              <p:spPr bwMode="auto">
                <a:xfrm rot="5400000">
                  <a:off x="2289549" y="2105949"/>
                  <a:ext cx="662400" cy="95770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0" name="TextBox 3"/>
              <p:cNvSpPr txBox="1">
                <a:spLocks noChangeArrowheads="1"/>
              </p:cNvSpPr>
              <p:nvPr/>
            </p:nvSpPr>
            <p:spPr bwMode="auto">
              <a:xfrm>
                <a:off x="457200" y="873586"/>
                <a:ext cx="3060000" cy="64800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Open DNR Garmin</a:t>
                </a:r>
                <a:r>
                  <a:rPr lang="en-CA" dirty="0" smtClean="0">
                    <a:latin typeface="Calibri" pitchFamily="34" charset="0"/>
                  </a:rPr>
                  <a:t>, click </a:t>
                </a:r>
                <a:r>
                  <a:rPr lang="en-CA" b="1" dirty="0" smtClean="0">
                    <a:latin typeface="Calibri" pitchFamily="34" charset="0"/>
                  </a:rPr>
                  <a:t>Route</a:t>
                </a:r>
                <a:r>
                  <a:rPr lang="en-CA" dirty="0" smtClean="0">
                    <a:latin typeface="Calibri" pitchFamily="34" charset="0"/>
                  </a:rPr>
                  <a:t> then </a:t>
                </a:r>
                <a:r>
                  <a:rPr lang="en-CA" b="1" dirty="0" smtClean="0">
                    <a:latin typeface="Calibri" pitchFamily="34" charset="0"/>
                  </a:rPr>
                  <a:t>Route</a:t>
                </a:r>
                <a:r>
                  <a:rPr lang="en-CA" dirty="0" smtClean="0">
                    <a:latin typeface="Calibri" pitchFamily="34" charset="0"/>
                  </a:rPr>
                  <a:t> </a:t>
                </a:r>
                <a:r>
                  <a:rPr lang="en-CA" b="1" dirty="0" smtClean="0">
                    <a:latin typeface="Calibri" pitchFamily="34" charset="0"/>
                  </a:rPr>
                  <a:t>Properties</a:t>
                </a:r>
                <a:r>
                  <a:rPr lang="en-CA" dirty="0" smtClean="0">
                    <a:latin typeface="Calibri" pitchFamily="34" charset="0"/>
                  </a:rPr>
                  <a:t>.</a:t>
                </a:r>
                <a:endParaRPr lang="en-CA" b="1" dirty="0">
                  <a:latin typeface="Calibri" pitchFamily="34" charset="0"/>
                </a:endParaRPr>
              </a:p>
            </p:txBody>
          </p:sp>
          <p:grpSp>
            <p:nvGrpSpPr>
              <p:cNvPr id="8" name="Group 20"/>
              <p:cNvGrpSpPr>
                <a:grpSpLocks noChangeAspect="1"/>
              </p:cNvGrpSpPr>
              <p:nvPr/>
            </p:nvGrpSpPr>
            <p:grpSpPr>
              <a:xfrm>
                <a:off x="5544108" y="1368000"/>
                <a:ext cx="3346704" cy="4965192"/>
                <a:chOff x="5421313" y="1443805"/>
                <a:chExt cx="3098800" cy="4597400"/>
              </a:xfrm>
            </p:grpSpPr>
            <p:sp>
              <p:nvSpPr>
                <p:cNvPr id="16" name="Rounded Rectangle 15"/>
                <p:cNvSpPr/>
                <p:nvPr/>
              </p:nvSpPr>
              <p:spPr>
                <a:xfrm>
                  <a:off x="6473911" y="3807329"/>
                  <a:ext cx="702000" cy="151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pic>
              <p:nvPicPr>
                <p:cNvPr id="4101" name="Picture 5" descr="C:\Users\User1\Desktop\ScreenHunter\ICv6 Course\ICv6 GPSU_80.jpg"/>
                <p:cNvPicPr>
                  <a:picLocks noChangeAspect="1" noChangeArrowheads="1"/>
                </p:cNvPicPr>
                <p:nvPr/>
              </p:nvPicPr>
              <p:blipFill>
                <a:blip r:embed="rId3" cstate="print"/>
                <a:srcRect/>
                <a:stretch>
                  <a:fillRect/>
                </a:stretch>
              </p:blipFill>
              <p:spPr bwMode="auto">
                <a:xfrm>
                  <a:off x="5421313" y="1443805"/>
                  <a:ext cx="3098800" cy="4597400"/>
                </a:xfrm>
                <a:prstGeom prst="rect">
                  <a:avLst/>
                </a:prstGeom>
                <a:noFill/>
              </p:spPr>
            </p:pic>
          </p:grpSp>
          <p:grpSp>
            <p:nvGrpSpPr>
              <p:cNvPr id="9" name="Group 23"/>
              <p:cNvGrpSpPr>
                <a:grpSpLocks noChangeAspect="1"/>
              </p:cNvGrpSpPr>
              <p:nvPr/>
            </p:nvGrpSpPr>
            <p:grpSpPr>
              <a:xfrm>
                <a:off x="4319972" y="4413700"/>
                <a:ext cx="3841745" cy="1627505"/>
                <a:chOff x="1158950" y="3320988"/>
                <a:chExt cx="3492500" cy="1479550"/>
              </a:xfrm>
            </p:grpSpPr>
            <p:pic>
              <p:nvPicPr>
                <p:cNvPr id="4098" name="Picture 2" descr="C:\Users\User1\Desktop\ScreenHunter\ICv6 Course\ICv6 GPSU_79.jpg"/>
                <p:cNvPicPr>
                  <a:picLocks noChangeAspect="1" noChangeArrowheads="1"/>
                </p:cNvPicPr>
                <p:nvPr/>
              </p:nvPicPr>
              <p:blipFill>
                <a:blip r:embed="rId4" cstate="print"/>
                <a:srcRect/>
                <a:stretch>
                  <a:fillRect/>
                </a:stretch>
              </p:blipFill>
              <p:spPr bwMode="auto">
                <a:xfrm>
                  <a:off x="1158950" y="3320988"/>
                  <a:ext cx="3492500" cy="1479550"/>
                </a:xfrm>
                <a:prstGeom prst="rect">
                  <a:avLst/>
                </a:prstGeom>
                <a:noFill/>
              </p:spPr>
            </p:pic>
            <p:sp>
              <p:nvSpPr>
                <p:cNvPr id="19" name="Rounded Rectangle 18"/>
                <p:cNvSpPr/>
                <p:nvPr/>
              </p:nvSpPr>
              <p:spPr>
                <a:xfrm>
                  <a:off x="1278000" y="4478400"/>
                  <a:ext cx="756000" cy="151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3" name="TextBox 3"/>
              <p:cNvSpPr txBox="1">
                <a:spLocks noChangeArrowheads="1"/>
              </p:cNvSpPr>
              <p:nvPr/>
            </p:nvSpPr>
            <p:spPr bwMode="auto">
              <a:xfrm>
                <a:off x="2146955" y="4403384"/>
                <a:ext cx="2196000" cy="92333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Double click </a:t>
                </a:r>
                <a:r>
                  <a:rPr lang="en-CA" b="1" dirty="0" err="1" smtClean="0">
                    <a:latin typeface="Calibri" pitchFamily="34" charset="0"/>
                  </a:rPr>
                  <a:t>rident</a:t>
                </a:r>
                <a:r>
                  <a:rPr lang="en-CA" b="1" dirty="0" smtClean="0">
                    <a:latin typeface="Calibri" pitchFamily="34" charset="0"/>
                  </a:rPr>
                  <a:t> Alias, </a:t>
                </a:r>
                <a:r>
                  <a:rPr lang="en-CA" dirty="0" smtClean="0">
                    <a:latin typeface="Calibri" pitchFamily="34" charset="0"/>
                  </a:rPr>
                  <a:t>enter the </a:t>
                </a:r>
                <a:r>
                  <a:rPr lang="en-CA" b="1" dirty="0" smtClean="0">
                    <a:latin typeface="Calibri" pitchFamily="34" charset="0"/>
                  </a:rPr>
                  <a:t>route name</a:t>
                </a:r>
                <a:r>
                  <a:rPr lang="en-CA" dirty="0" smtClean="0">
                    <a:latin typeface="Calibri" pitchFamily="34" charset="0"/>
                  </a:rPr>
                  <a:t> then click </a:t>
                </a:r>
                <a:r>
                  <a:rPr lang="en-CA" b="1" dirty="0" smtClean="0">
                    <a:latin typeface="Calibri" pitchFamily="34" charset="0"/>
                  </a:rPr>
                  <a:t>OK</a:t>
                </a:r>
                <a:r>
                  <a:rPr lang="en-CA" dirty="0" smtClean="0">
                    <a:latin typeface="Calibri" pitchFamily="34" charset="0"/>
                  </a:rPr>
                  <a:t>.</a:t>
                </a:r>
                <a:endParaRPr lang="en-CA" b="1" dirty="0">
                  <a:latin typeface="Calibri" pitchFamily="34" charset="0"/>
                </a:endParaRPr>
              </a:p>
            </p:txBody>
          </p:sp>
          <p:sp>
            <p:nvSpPr>
              <p:cNvPr id="29" name="TextBox 3"/>
              <p:cNvSpPr txBox="1">
                <a:spLocks noChangeArrowheads="1"/>
              </p:cNvSpPr>
              <p:nvPr/>
            </p:nvSpPr>
            <p:spPr bwMode="auto">
              <a:xfrm>
                <a:off x="2473200" y="3444204"/>
                <a:ext cx="2088000" cy="646331"/>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It is not essential to rename </a:t>
                </a:r>
                <a:r>
                  <a:rPr lang="en-CA" b="1" dirty="0" err="1" smtClean="0">
                    <a:latin typeface="Calibri" pitchFamily="34" charset="0"/>
                  </a:rPr>
                  <a:t>rident</a:t>
                </a:r>
                <a:r>
                  <a:rPr lang="en-CA" b="1" dirty="0" smtClean="0">
                    <a:latin typeface="Calibri" pitchFamily="34" charset="0"/>
                  </a:rPr>
                  <a:t> Alias</a:t>
                </a:r>
                <a:r>
                  <a:rPr lang="en-CA" dirty="0" smtClean="0">
                    <a:latin typeface="Calibri" pitchFamily="34" charset="0"/>
                  </a:rPr>
                  <a:t>. </a:t>
                </a:r>
                <a:endParaRPr lang="en-CA" b="1" dirty="0">
                  <a:latin typeface="Calibri" pitchFamily="34" charset="0"/>
                </a:endParaRPr>
              </a:p>
            </p:txBody>
          </p:sp>
          <p:cxnSp>
            <p:nvCxnSpPr>
              <p:cNvPr id="11" name="Straight Arrow Connector 10"/>
              <p:cNvCxnSpPr>
                <a:stCxn id="10" idx="2"/>
                <a:endCxn id="31" idx="0"/>
              </p:cNvCxnSpPr>
              <p:nvPr/>
            </p:nvCxnSpPr>
            <p:spPr bwMode="auto">
              <a:xfrm rot="16200000" flipH="1">
                <a:off x="2299793" y="1208993"/>
                <a:ext cx="487214" cy="1112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5" name="Rounded Rectangle 24"/>
            <p:cNvSpPr/>
            <p:nvPr/>
          </p:nvSpPr>
          <p:spPr>
            <a:xfrm>
              <a:off x="5770800" y="6087600"/>
              <a:ext cx="586800" cy="18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6" name="TextBox 3"/>
            <p:cNvSpPr txBox="1">
              <a:spLocks noChangeArrowheads="1"/>
            </p:cNvSpPr>
            <p:nvPr/>
          </p:nvSpPr>
          <p:spPr bwMode="auto">
            <a:xfrm>
              <a:off x="2556000" y="5940000"/>
              <a:ext cx="2376000" cy="36000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Click OK </a:t>
              </a:r>
              <a:r>
                <a:rPr lang="en-CA" dirty="0" smtClean="0">
                  <a:latin typeface="Calibri" pitchFamily="34" charset="0"/>
                </a:rPr>
                <a:t>when finished.</a:t>
              </a:r>
              <a:endParaRPr lang="en-CA" b="1" dirty="0">
                <a:latin typeface="Calibri" pitchFamily="34" charset="0"/>
              </a:endParaRPr>
            </a:p>
          </p:txBody>
        </p:sp>
        <p:cxnSp>
          <p:nvCxnSpPr>
            <p:cNvPr id="27" name="Straight Arrow Connector 26"/>
            <p:cNvCxnSpPr>
              <a:stCxn id="26" idx="3"/>
              <a:endCxn id="25" idx="1"/>
            </p:cNvCxnSpPr>
            <p:nvPr/>
          </p:nvCxnSpPr>
          <p:spPr bwMode="auto">
            <a:xfrm>
              <a:off x="4932000" y="6120000"/>
              <a:ext cx="838800" cy="57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6" name="Rounded Rectangle 45"/>
            <p:cNvSpPr/>
            <p:nvPr/>
          </p:nvSpPr>
          <p:spPr>
            <a:xfrm>
              <a:off x="7358400" y="4802400"/>
              <a:ext cx="655200" cy="27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48" name="Straight Arrow Connector 47"/>
            <p:cNvCxnSpPr>
              <a:stCxn id="19" idx="3"/>
              <a:endCxn id="46" idx="1"/>
            </p:cNvCxnSpPr>
            <p:nvPr/>
          </p:nvCxnSpPr>
          <p:spPr bwMode="auto">
            <a:xfrm flipV="1">
              <a:off x="5282526" y="4937400"/>
              <a:ext cx="2075874" cy="8326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42" name="Straight Arrow Connector 41"/>
          <p:cNvCxnSpPr>
            <a:stCxn id="23" idx="2"/>
            <a:endCxn id="19" idx="1"/>
          </p:cNvCxnSpPr>
          <p:nvPr/>
        </p:nvCxnSpPr>
        <p:spPr bwMode="auto">
          <a:xfrm rot="16200000" flipH="1">
            <a:off x="3626292" y="4945377"/>
            <a:ext cx="443299" cy="12059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4" name="Picture 3" descr="C:\Users\User1\Desktop\ScreenHunter\ICv6 Course\ICv6 GPSU_34.JPG"/>
          <p:cNvPicPr>
            <a:picLocks noChangeAspect="1" noChangeArrowheads="1"/>
          </p:cNvPicPr>
          <p:nvPr/>
        </p:nvPicPr>
        <p:blipFill>
          <a:blip r:embed="rId5" cstate="print"/>
          <a:srcRect l="6164" t="10001" r="7533" b="14990"/>
          <a:stretch>
            <a:fillRect/>
          </a:stretch>
        </p:blipFill>
        <p:spPr bwMode="auto">
          <a:xfrm>
            <a:off x="8218812"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Enter Route Data</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119</a:t>
            </a:fld>
            <a:endParaRPr lang="en-CA" dirty="0"/>
          </a:p>
        </p:txBody>
      </p:sp>
      <p:sp>
        <p:nvSpPr>
          <p:cNvPr id="44" name="Rounded Rectangle 43"/>
          <p:cNvSpPr/>
          <p:nvPr/>
        </p:nvSpPr>
        <p:spPr>
          <a:xfrm>
            <a:off x="3647437" y="2765313"/>
            <a:ext cx="540060" cy="180020"/>
          </a:xfrm>
          <a:prstGeom prst="roundRect">
            <a:avLst>
              <a:gd name="adj" fmla="val 12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nvGrpSpPr>
          <p:cNvPr id="5" name="Group 66"/>
          <p:cNvGrpSpPr/>
          <p:nvPr/>
        </p:nvGrpSpPr>
        <p:grpSpPr>
          <a:xfrm>
            <a:off x="252000" y="1296000"/>
            <a:ext cx="8619996" cy="4365625"/>
            <a:chOff x="180000" y="1260000"/>
            <a:chExt cx="8619996" cy="4365625"/>
          </a:xfrm>
        </p:grpSpPr>
        <p:sp>
          <p:nvSpPr>
            <p:cNvPr id="22" name="TextBox 3"/>
            <p:cNvSpPr txBox="1">
              <a:spLocks noChangeArrowheads="1"/>
            </p:cNvSpPr>
            <p:nvPr/>
          </p:nvSpPr>
          <p:spPr bwMode="auto">
            <a:xfrm>
              <a:off x="180000" y="1404000"/>
              <a:ext cx="2340000" cy="1505333"/>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The number of rows needed is at least the number of rows copied from </a:t>
              </a:r>
              <a:r>
                <a:rPr lang="en-CA" b="1" dirty="0" smtClean="0">
                  <a:latin typeface="Calibri" pitchFamily="34" charset="0"/>
                </a:rPr>
                <a:t>Step2Export MNDNR.... </a:t>
              </a:r>
              <a:endParaRPr lang="en-CA" b="1" dirty="0">
                <a:latin typeface="Calibri" pitchFamily="34" charset="0"/>
              </a:endParaRPr>
            </a:p>
          </p:txBody>
        </p:sp>
        <p:grpSp>
          <p:nvGrpSpPr>
            <p:cNvPr id="6" name="Group 65"/>
            <p:cNvGrpSpPr/>
            <p:nvPr/>
          </p:nvGrpSpPr>
          <p:grpSpPr>
            <a:xfrm>
              <a:off x="288000" y="1260000"/>
              <a:ext cx="8511996" cy="4365625"/>
              <a:chOff x="324000" y="1260000"/>
              <a:chExt cx="8511996" cy="4365625"/>
            </a:xfrm>
          </p:grpSpPr>
          <p:grpSp>
            <p:nvGrpSpPr>
              <p:cNvPr id="7" name="Group 28"/>
              <p:cNvGrpSpPr/>
              <p:nvPr/>
            </p:nvGrpSpPr>
            <p:grpSpPr>
              <a:xfrm>
                <a:off x="324000" y="1260000"/>
                <a:ext cx="8511996" cy="4365625"/>
                <a:chOff x="324000" y="1260000"/>
                <a:chExt cx="8511996" cy="4365625"/>
              </a:xfrm>
            </p:grpSpPr>
            <p:grpSp>
              <p:nvGrpSpPr>
                <p:cNvPr id="8" name="Group 24"/>
                <p:cNvGrpSpPr/>
                <p:nvPr/>
              </p:nvGrpSpPr>
              <p:grpSpPr>
                <a:xfrm>
                  <a:off x="324000" y="1260000"/>
                  <a:ext cx="8511996" cy="4365625"/>
                  <a:chOff x="396000" y="908713"/>
                  <a:chExt cx="8511996" cy="4365625"/>
                </a:xfrm>
              </p:grpSpPr>
              <p:grpSp>
                <p:nvGrpSpPr>
                  <p:cNvPr id="9" name="Group 34"/>
                  <p:cNvGrpSpPr>
                    <a:grpSpLocks noChangeAspect="1"/>
                  </p:cNvGrpSpPr>
                  <p:nvPr/>
                </p:nvGrpSpPr>
                <p:grpSpPr>
                  <a:xfrm>
                    <a:off x="2780244" y="908713"/>
                    <a:ext cx="6127752" cy="4365625"/>
                    <a:chOff x="2780246" y="908720"/>
                    <a:chExt cx="4902200" cy="3492500"/>
                  </a:xfrm>
                </p:grpSpPr>
                <p:pic>
                  <p:nvPicPr>
                    <p:cNvPr id="3079" name="Picture 7" descr="C:\Users\User1\Desktop\ScreenHunter\ICv6 Course\ICv6 GPSU_76.jpg"/>
                    <p:cNvPicPr>
                      <a:picLocks noChangeAspect="1" noChangeArrowheads="1"/>
                    </p:cNvPicPr>
                    <p:nvPr/>
                  </p:nvPicPr>
                  <p:blipFill>
                    <a:blip r:embed="rId2" cstate="print"/>
                    <a:srcRect/>
                    <a:stretch>
                      <a:fillRect/>
                    </a:stretch>
                  </p:blipFill>
                  <p:spPr bwMode="auto">
                    <a:xfrm>
                      <a:off x="2780246" y="908720"/>
                      <a:ext cx="4902200" cy="3492500"/>
                    </a:xfrm>
                    <a:prstGeom prst="rect">
                      <a:avLst/>
                    </a:prstGeom>
                    <a:noFill/>
                  </p:spPr>
                </p:pic>
                <p:pic>
                  <p:nvPicPr>
                    <p:cNvPr id="3081" name="Picture 9" descr="C:\Users\User1\Desktop\ScreenHunter\ICv6 Course\ICv6 GPSU_78.jpg"/>
                    <p:cNvPicPr>
                      <a:picLocks noChangeAspect="1" noChangeArrowheads="1"/>
                    </p:cNvPicPr>
                    <p:nvPr/>
                  </p:nvPicPr>
                  <p:blipFill>
                    <a:blip r:embed="rId3" cstate="print"/>
                    <a:srcRect l="14140" t="30928" r="25648" b="31273"/>
                    <a:stretch>
                      <a:fillRect/>
                    </a:stretch>
                  </p:blipFill>
                  <p:spPr bwMode="auto">
                    <a:xfrm>
                      <a:off x="3474000" y="2394000"/>
                      <a:ext cx="432048" cy="144016"/>
                    </a:xfrm>
                    <a:prstGeom prst="rect">
                      <a:avLst/>
                    </a:prstGeom>
                    <a:noFill/>
                  </p:spPr>
                </p:pic>
              </p:grpSp>
              <p:cxnSp>
                <p:nvCxnSpPr>
                  <p:cNvPr id="18" name="Straight Arrow Connector 17"/>
                  <p:cNvCxnSpPr>
                    <a:stCxn id="17" idx="3"/>
                    <a:endCxn id="42" idx="1"/>
                  </p:cNvCxnSpPr>
                  <p:nvPr/>
                </p:nvCxnSpPr>
                <p:spPr bwMode="auto">
                  <a:xfrm flipV="1">
                    <a:off x="2556000" y="3445409"/>
                    <a:ext cx="403200" cy="42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0" name="TextBox 3"/>
                  <p:cNvSpPr txBox="1">
                    <a:spLocks noChangeArrowheads="1"/>
                  </p:cNvSpPr>
                  <p:nvPr/>
                </p:nvSpPr>
                <p:spPr bwMode="auto">
                  <a:xfrm>
                    <a:off x="5274000" y="1232713"/>
                    <a:ext cx="1944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Route </a:t>
                    </a:r>
                    <a:r>
                      <a:rPr lang="en-CA" dirty="0" smtClean="0">
                        <a:latin typeface="Calibri" pitchFamily="34" charset="0"/>
                      </a:rPr>
                      <a:t>then </a:t>
                    </a:r>
                    <a:r>
                      <a:rPr lang="en-CA" b="1" dirty="0" smtClean="0">
                        <a:latin typeface="Calibri" pitchFamily="34" charset="0"/>
                      </a:rPr>
                      <a:t>&lt;&lt;&lt;Data Table&gt;&gt;&gt;</a:t>
                    </a:r>
                    <a:r>
                      <a:rPr lang="en-CA" dirty="0" smtClean="0">
                        <a:latin typeface="Calibri" pitchFamily="34" charset="0"/>
                      </a:rPr>
                      <a:t>.</a:t>
                    </a:r>
                    <a:endParaRPr lang="en-CA" b="1" dirty="0">
                      <a:latin typeface="Calibri" pitchFamily="34" charset="0"/>
                    </a:endParaRPr>
                  </a:p>
                </p:txBody>
              </p:sp>
              <p:grpSp>
                <p:nvGrpSpPr>
                  <p:cNvPr id="10" name="Group 32"/>
                  <p:cNvGrpSpPr/>
                  <p:nvPr/>
                </p:nvGrpSpPr>
                <p:grpSpPr>
                  <a:xfrm>
                    <a:off x="396000" y="2988000"/>
                    <a:ext cx="2160000" cy="923330"/>
                    <a:chOff x="161925" y="1947746"/>
                    <a:chExt cx="2160000" cy="923330"/>
                  </a:xfrm>
                </p:grpSpPr>
                <p:sp>
                  <p:nvSpPr>
                    <p:cNvPr id="17" name="TextBox 3"/>
                    <p:cNvSpPr txBox="1">
                      <a:spLocks noChangeArrowheads="1"/>
                    </p:cNvSpPr>
                    <p:nvPr/>
                  </p:nvSpPr>
                  <p:spPr bwMode="auto">
                    <a:xfrm>
                      <a:off x="161925" y="1947746"/>
                      <a:ext cx="2160000" cy="92333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a:t>
                      </a:r>
                      <a:r>
                        <a:rPr lang="en-CA" dirty="0" smtClean="0">
                          <a:latin typeface="Calibri" pitchFamily="34" charset="0"/>
                        </a:rPr>
                        <a:t>until at least the required number of rows are selected. </a:t>
                      </a:r>
                      <a:endParaRPr lang="en-CA" dirty="0">
                        <a:latin typeface="Calibri" pitchFamily="34" charset="0"/>
                      </a:endParaRPr>
                    </a:p>
                  </p:txBody>
                </p:sp>
                <p:pic>
                  <p:nvPicPr>
                    <p:cNvPr id="3080" name="Picture 8" descr="C:\Users\User1\Desktop\ScreenHunter\ICv6 Course\ICv6 GPSU_77.jpg"/>
                    <p:cNvPicPr>
                      <a:picLocks noChangeAspect="1" noChangeArrowheads="1"/>
                    </p:cNvPicPr>
                    <p:nvPr/>
                  </p:nvPicPr>
                  <p:blipFill>
                    <a:blip r:embed="rId4" cstate="print"/>
                    <a:srcRect l="22984" t="22733" r="27712" b="21497"/>
                    <a:stretch>
                      <a:fillRect/>
                    </a:stretch>
                  </p:blipFill>
                  <p:spPr bwMode="auto">
                    <a:xfrm>
                      <a:off x="738000" y="2016000"/>
                      <a:ext cx="216024" cy="216024"/>
                    </a:xfrm>
                    <a:prstGeom prst="rect">
                      <a:avLst/>
                    </a:prstGeom>
                    <a:noFill/>
                    <a:ln w="9525">
                      <a:solidFill>
                        <a:schemeClr val="tx1"/>
                      </a:solidFill>
                    </a:ln>
                    <a:effectLst>
                      <a:outerShdw blurRad="50800" dist="38100" dir="2700000" algn="tl" rotWithShape="0">
                        <a:prstClr val="black">
                          <a:alpha val="40000"/>
                        </a:prstClr>
                      </a:outerShdw>
                    </a:effectLst>
                  </p:spPr>
                </p:pic>
              </p:grpSp>
              <p:sp>
                <p:nvSpPr>
                  <p:cNvPr id="36" name="TextBox 3"/>
                  <p:cNvSpPr txBox="1">
                    <a:spLocks noChangeArrowheads="1"/>
                  </p:cNvSpPr>
                  <p:nvPr/>
                </p:nvSpPr>
                <p:spPr bwMode="auto">
                  <a:xfrm>
                    <a:off x="3168000" y="4077072"/>
                    <a:ext cx="1512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Highlight</a:t>
                    </a:r>
                    <a:r>
                      <a:rPr lang="en-CA" dirty="0" smtClean="0">
                        <a:latin typeface="Calibri" pitchFamily="34" charset="0"/>
                      </a:rPr>
                      <a:t> </a:t>
                    </a:r>
                    <a:r>
                      <a:rPr lang="en-CA" b="1" dirty="0" smtClean="0">
                        <a:latin typeface="Calibri" pitchFamily="34" charset="0"/>
                      </a:rPr>
                      <a:t>type</a:t>
                    </a:r>
                    <a:r>
                      <a:rPr lang="en-CA" dirty="0" smtClean="0">
                        <a:latin typeface="Calibri" pitchFamily="34" charset="0"/>
                      </a:rPr>
                      <a:t> cell in line 1.</a:t>
                    </a:r>
                    <a:endParaRPr lang="en-CA" dirty="0">
                      <a:latin typeface="Calibri" pitchFamily="34" charset="0"/>
                    </a:endParaRPr>
                  </a:p>
                </p:txBody>
              </p:sp>
              <p:sp>
                <p:nvSpPr>
                  <p:cNvPr id="37" name="Rounded Rectangle 36"/>
                  <p:cNvSpPr/>
                  <p:nvPr/>
                </p:nvSpPr>
                <p:spPr>
                  <a:xfrm>
                    <a:off x="7128000" y="1962000"/>
                    <a:ext cx="1674000" cy="270000"/>
                  </a:xfrm>
                  <a:prstGeom prst="roundRect">
                    <a:avLst>
                      <a:gd name="adj" fmla="val 12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8" name="Rounded Rectangle 37"/>
                  <p:cNvSpPr/>
                  <p:nvPr/>
                </p:nvSpPr>
                <p:spPr>
                  <a:xfrm>
                    <a:off x="5914800" y="2340000"/>
                    <a:ext cx="684000" cy="216000"/>
                  </a:xfrm>
                  <a:prstGeom prst="roundRect">
                    <a:avLst>
                      <a:gd name="adj" fmla="val 12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2" name="Rounded Rectangle 41"/>
                  <p:cNvSpPr/>
                  <p:nvPr/>
                </p:nvSpPr>
                <p:spPr>
                  <a:xfrm>
                    <a:off x="2959200" y="3308400"/>
                    <a:ext cx="312419" cy="274018"/>
                  </a:xfrm>
                  <a:prstGeom prst="roundRect">
                    <a:avLst>
                      <a:gd name="adj" fmla="val 12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46" name="Straight Arrow Connector 45"/>
                  <p:cNvCxnSpPr>
                    <a:stCxn id="36" idx="0"/>
                    <a:endCxn id="3081" idx="2"/>
                  </p:cNvCxnSpPr>
                  <p:nvPr/>
                </p:nvCxnSpPr>
                <p:spPr bwMode="auto">
                  <a:xfrm rot="16200000" flipV="1">
                    <a:off x="3354865" y="3507936"/>
                    <a:ext cx="1131739" cy="65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38" idx="3"/>
                    <a:endCxn id="37" idx="1"/>
                  </p:cNvCxnSpPr>
                  <p:nvPr/>
                </p:nvCxnSpPr>
                <p:spPr bwMode="auto">
                  <a:xfrm flipV="1">
                    <a:off x="6598800" y="2097000"/>
                    <a:ext cx="529200" cy="351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24" name="Straight Arrow Connector 23"/>
                <p:cNvCxnSpPr>
                  <a:stCxn id="30" idx="2"/>
                  <a:endCxn id="38" idx="0"/>
                </p:cNvCxnSpPr>
                <p:nvPr/>
              </p:nvCxnSpPr>
              <p:spPr bwMode="auto">
                <a:xfrm rot="16200000" flipH="1">
                  <a:off x="5949757" y="2456243"/>
                  <a:ext cx="459287" cy="108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32" name="Rounded Rectangle 31"/>
              <p:cNvSpPr/>
              <p:nvPr/>
            </p:nvSpPr>
            <p:spPr>
              <a:xfrm>
                <a:off x="6908400" y="5338800"/>
                <a:ext cx="1083980" cy="226800"/>
              </a:xfrm>
              <a:prstGeom prst="roundRect">
                <a:avLst>
                  <a:gd name="adj" fmla="val 12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59" name="TextBox 3"/>
              <p:cNvSpPr txBox="1">
                <a:spLocks noChangeArrowheads="1"/>
              </p:cNvSpPr>
              <p:nvPr/>
            </p:nvSpPr>
            <p:spPr bwMode="auto">
              <a:xfrm>
                <a:off x="6480000" y="4428359"/>
                <a:ext cx="1944000" cy="648000"/>
              </a:xfrm>
              <a:prstGeom prst="rect">
                <a:avLst/>
              </a:prstGeom>
              <a:solidFill>
                <a:srgbClr val="FAFA96"/>
              </a:solidFill>
              <a:ln w="9525">
                <a:noFill/>
                <a:miter lim="800000"/>
                <a:headEnd/>
                <a:tailEnd/>
              </a:ln>
            </p:spPr>
            <p:txBody>
              <a:bodyPr>
                <a:spAutoFit/>
              </a:bodyPr>
              <a:lstStyle/>
              <a:p>
                <a:pPr>
                  <a:defRPr/>
                </a:pPr>
                <a:r>
                  <a:rPr lang="en-CA" dirty="0" smtClean="0">
                    <a:latin typeface="Calibri" pitchFamily="34" charset="0"/>
                  </a:rPr>
                  <a:t>Shows the number of lines selected.</a:t>
                </a:r>
                <a:endParaRPr lang="en-CA" dirty="0">
                  <a:latin typeface="Calibri" pitchFamily="34" charset="0"/>
                </a:endParaRPr>
              </a:p>
            </p:txBody>
          </p:sp>
          <p:cxnSp>
            <p:nvCxnSpPr>
              <p:cNvPr id="60" name="Straight Arrow Connector 59"/>
              <p:cNvCxnSpPr>
                <a:stCxn id="59" idx="2"/>
                <a:endCxn id="32" idx="0"/>
              </p:cNvCxnSpPr>
              <p:nvPr/>
            </p:nvCxnSpPr>
            <p:spPr bwMode="auto">
              <a:xfrm rot="5400000">
                <a:off x="7319975" y="5206774"/>
                <a:ext cx="262441" cy="16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pic>
        <p:nvPicPr>
          <p:cNvPr id="31" name="Picture 3" descr="C:\Users\User1\Desktop\ScreenHunter\ICv6 Course\ICv6 GPSU_34.JPG"/>
          <p:cNvPicPr>
            <a:picLocks noChangeAspect="1" noChangeArrowheads="1"/>
          </p:cNvPicPr>
          <p:nvPr/>
        </p:nvPicPr>
        <p:blipFill>
          <a:blip r:embed="rId5" cstate="print"/>
          <a:srcRect l="6164" t="10001" r="7533" b="14990"/>
          <a:stretch>
            <a:fillRect/>
          </a:stretch>
        </p:blipFill>
        <p:spPr bwMode="auto">
          <a:xfrm>
            <a:off x="25152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274638"/>
            <a:ext cx="8229600" cy="525462"/>
          </a:xfrm>
        </p:spPr>
        <p:txBody>
          <a:bodyPr/>
          <a:lstStyle/>
          <a:p>
            <a:r>
              <a:rPr lang="en-CA" b="1" dirty="0" smtClean="0"/>
              <a:t>View Mission Statistics</a:t>
            </a:r>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24A8D4C0-5107-43E2-9003-F91EFB341C9B}" type="slidenum">
              <a:rPr lang="en-CA" smtClean="0"/>
              <a:pPr>
                <a:defRPr/>
              </a:pPr>
              <a:t>12</a:t>
            </a:fld>
            <a:endParaRPr lang="en-CA" dirty="0"/>
          </a:p>
        </p:txBody>
      </p:sp>
      <p:grpSp>
        <p:nvGrpSpPr>
          <p:cNvPr id="16389" name="Group 27"/>
          <p:cNvGrpSpPr>
            <a:grpSpLocks/>
          </p:cNvGrpSpPr>
          <p:nvPr/>
        </p:nvGrpSpPr>
        <p:grpSpPr bwMode="auto">
          <a:xfrm>
            <a:off x="212725" y="836613"/>
            <a:ext cx="8664575" cy="5464175"/>
            <a:chOff x="212153" y="836613"/>
            <a:chExt cx="8665818" cy="5463387"/>
          </a:xfrm>
        </p:grpSpPr>
        <p:grpSp>
          <p:nvGrpSpPr>
            <p:cNvPr id="16390" name="Group 11"/>
            <p:cNvGrpSpPr>
              <a:grpSpLocks/>
            </p:cNvGrpSpPr>
            <p:nvPr/>
          </p:nvGrpSpPr>
          <p:grpSpPr bwMode="auto">
            <a:xfrm>
              <a:off x="215999" y="2528900"/>
              <a:ext cx="8661972" cy="2331159"/>
              <a:chOff x="212153" y="1988840"/>
              <a:chExt cx="8661972" cy="2331159"/>
            </a:xfrm>
          </p:grpSpPr>
          <p:pic>
            <p:nvPicPr>
              <p:cNvPr id="92162" name="Picture 2"/>
              <p:cNvPicPr>
                <a:picLocks noChangeAspect="1" noChangeArrowheads="1"/>
              </p:cNvPicPr>
              <p:nvPr/>
            </p:nvPicPr>
            <p:blipFill>
              <a:blip r:embed="rId3" cstate="print"/>
              <a:srcRect/>
              <a:stretch>
                <a:fillRect/>
              </a:stretch>
            </p:blipFill>
            <p:spPr bwMode="auto">
              <a:xfrm>
                <a:off x="211483" y="1988584"/>
                <a:ext cx="8662642" cy="2323765"/>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6" name="Rounded Rectangle 5"/>
              <p:cNvSpPr/>
              <p:nvPr/>
            </p:nvSpPr>
            <p:spPr>
              <a:xfrm>
                <a:off x="3625097" y="3131419"/>
                <a:ext cx="2537189" cy="1188866"/>
              </a:xfrm>
              <a:prstGeom prst="roundRect">
                <a:avLst>
                  <a:gd name="adj" fmla="val 715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7" name="Rounded Rectangle 6"/>
              <p:cNvSpPr/>
              <p:nvPr/>
            </p:nvSpPr>
            <p:spPr>
              <a:xfrm>
                <a:off x="214658" y="2339370"/>
                <a:ext cx="8642002" cy="72062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8" name="TextBox 3"/>
            <p:cNvSpPr txBox="1">
              <a:spLocks noChangeArrowheads="1"/>
            </p:cNvSpPr>
            <p:nvPr/>
          </p:nvSpPr>
          <p:spPr bwMode="auto">
            <a:xfrm>
              <a:off x="1296572" y="5120657"/>
              <a:ext cx="2195827" cy="923792"/>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the check boxes to select the statistics to be displayed.</a:t>
              </a:r>
            </a:p>
          </p:txBody>
        </p:sp>
        <p:sp>
          <p:nvSpPr>
            <p:cNvPr id="16392" name="TextBox 3"/>
            <p:cNvSpPr txBox="1">
              <a:spLocks noChangeArrowheads="1"/>
            </p:cNvSpPr>
            <p:nvPr/>
          </p:nvSpPr>
          <p:spPr bwMode="auto">
            <a:xfrm>
              <a:off x="212153" y="836613"/>
              <a:ext cx="8661972" cy="369332"/>
            </a:xfrm>
            <a:prstGeom prst="rect">
              <a:avLst/>
            </a:prstGeom>
            <a:noFill/>
            <a:ln w="9525">
              <a:noFill/>
              <a:miter lim="800000"/>
              <a:headEnd/>
              <a:tailEnd/>
            </a:ln>
          </p:spPr>
          <p:txBody>
            <a:bodyPr>
              <a:spAutoFit/>
            </a:bodyPr>
            <a:lstStyle/>
            <a:p>
              <a:pPr algn="ctr"/>
              <a:r>
                <a:rPr lang="en-CA" b="1">
                  <a:latin typeface="Calibri" pitchFamily="34" charset="0"/>
                </a:rPr>
                <a:t>View Mission Statistics </a:t>
              </a:r>
              <a:r>
                <a:rPr lang="en-CA">
                  <a:latin typeface="Calibri" pitchFamily="34" charset="0"/>
                </a:rPr>
                <a:t>displays regularly updated </a:t>
              </a:r>
              <a:r>
                <a:rPr lang="en-CA" b="1">
                  <a:latin typeface="Calibri" pitchFamily="34" charset="0"/>
                </a:rPr>
                <a:t>Mission Statistics</a:t>
              </a:r>
            </a:p>
          </p:txBody>
        </p:sp>
        <p:cxnSp>
          <p:nvCxnSpPr>
            <p:cNvPr id="10" name="Straight Arrow Connector 9"/>
            <p:cNvCxnSpPr>
              <a:stCxn id="8" idx="0"/>
              <a:endCxn id="6" idx="1"/>
            </p:cNvCxnSpPr>
            <p:nvPr/>
          </p:nvCxnSpPr>
          <p:spPr bwMode="auto">
            <a:xfrm rot="5400000" flipH="1" flipV="1">
              <a:off x="2584341" y="4076055"/>
              <a:ext cx="853952" cy="12352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394" name="TextBox 3"/>
            <p:cNvSpPr txBox="1">
              <a:spLocks noChangeArrowheads="1"/>
            </p:cNvSpPr>
            <p:nvPr/>
          </p:nvSpPr>
          <p:spPr bwMode="auto">
            <a:xfrm>
              <a:off x="5940000" y="5112000"/>
              <a:ext cx="2376000" cy="1188000"/>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The little “clock” on each item momentarily turns green when the item is updated.</a:t>
              </a:r>
            </a:p>
          </p:txBody>
        </p:sp>
        <p:cxnSp>
          <p:nvCxnSpPr>
            <p:cNvPr id="13" name="Straight Arrow Connector 12"/>
            <p:cNvCxnSpPr/>
            <p:nvPr/>
          </p:nvCxnSpPr>
          <p:spPr bwMode="auto">
            <a:xfrm rot="16200000" flipV="1">
              <a:off x="6156879" y="4085741"/>
              <a:ext cx="1898376" cy="10796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3"/>
            <p:cNvSpPr txBox="1">
              <a:spLocks noChangeArrowheads="1"/>
            </p:cNvSpPr>
            <p:nvPr/>
          </p:nvSpPr>
          <p:spPr bwMode="auto">
            <a:xfrm>
              <a:off x="220092" y="1520726"/>
              <a:ext cx="3096069" cy="64602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a:t>
              </a:r>
              <a:r>
                <a:rPr lang="en-CA" b="1" dirty="0">
                  <a:latin typeface="Calibri" pitchFamily="34" charset="0"/>
                </a:rPr>
                <a:t>Operations</a:t>
              </a:r>
              <a:r>
                <a:rPr lang="en-CA" dirty="0">
                  <a:latin typeface="Calibri" pitchFamily="34" charset="0"/>
                </a:rPr>
                <a:t>, then </a:t>
              </a:r>
              <a:r>
                <a:rPr lang="en-CA" b="1" dirty="0">
                  <a:latin typeface="Calibri" pitchFamily="34" charset="0"/>
                </a:rPr>
                <a:t> Mission Statistics</a:t>
              </a:r>
              <a:r>
                <a:rPr lang="en-CA" dirty="0">
                  <a:latin typeface="Calibri" pitchFamily="34" charset="0"/>
                </a:rPr>
                <a:t>  to open the display.</a:t>
              </a:r>
              <a:endParaRPr lang="en-CA" b="1" dirty="0">
                <a:latin typeface="Calibri" pitchFamily="34" charset="0"/>
              </a:endParaRPr>
            </a:p>
          </p:txBody>
        </p:sp>
      </p:gr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Inputting the Data</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120</a:t>
            </a:fld>
            <a:endParaRPr lang="en-CA" dirty="0"/>
          </a:p>
        </p:txBody>
      </p:sp>
      <p:grpSp>
        <p:nvGrpSpPr>
          <p:cNvPr id="5" name="Group 41"/>
          <p:cNvGrpSpPr/>
          <p:nvPr/>
        </p:nvGrpSpPr>
        <p:grpSpPr>
          <a:xfrm>
            <a:off x="252000" y="936000"/>
            <a:ext cx="8657564" cy="5355664"/>
            <a:chOff x="252000" y="908720"/>
            <a:chExt cx="8657564" cy="5355664"/>
          </a:xfrm>
        </p:grpSpPr>
        <p:grpSp>
          <p:nvGrpSpPr>
            <p:cNvPr id="6" name="Group 40"/>
            <p:cNvGrpSpPr/>
            <p:nvPr/>
          </p:nvGrpSpPr>
          <p:grpSpPr>
            <a:xfrm>
              <a:off x="252000" y="908720"/>
              <a:ext cx="8657564" cy="5355664"/>
              <a:chOff x="252000" y="908720"/>
              <a:chExt cx="8657564" cy="5355664"/>
            </a:xfrm>
          </p:grpSpPr>
          <p:pic>
            <p:nvPicPr>
              <p:cNvPr id="38" name="Picture 2" descr="C:\Users\User1\Desktop\ScreenHunter\ICv6 Course\ICv6 GPSU_92.jpg"/>
              <p:cNvPicPr>
                <a:picLocks noChangeAspect="1" noChangeArrowheads="1"/>
              </p:cNvPicPr>
              <p:nvPr/>
            </p:nvPicPr>
            <p:blipFill>
              <a:blip r:embed="rId2" cstate="print"/>
              <a:srcRect l="10315" b="24401"/>
              <a:stretch>
                <a:fillRect/>
              </a:stretch>
            </p:blipFill>
            <p:spPr bwMode="auto">
              <a:xfrm>
                <a:off x="1620000" y="2808000"/>
                <a:ext cx="7289564" cy="3456384"/>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3" name="TextBox 3"/>
              <p:cNvSpPr txBox="1">
                <a:spLocks noChangeArrowheads="1"/>
              </p:cNvSpPr>
              <p:nvPr/>
            </p:nvSpPr>
            <p:spPr bwMode="auto">
              <a:xfrm>
                <a:off x="6120000" y="1548000"/>
                <a:ext cx="2304000" cy="92333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Highligh</a:t>
                </a:r>
                <a:r>
                  <a:rPr lang="en-CA" dirty="0" smtClean="0">
                    <a:latin typeface="Calibri" pitchFamily="34" charset="0"/>
                  </a:rPr>
                  <a:t>t the </a:t>
                </a:r>
                <a:r>
                  <a:rPr lang="en-CA" b="1" dirty="0" smtClean="0">
                    <a:latin typeface="Calibri" pitchFamily="34" charset="0"/>
                  </a:rPr>
                  <a:t>Step2ExportMNDNR... </a:t>
                </a:r>
                <a:r>
                  <a:rPr lang="en-CA" dirty="0" smtClean="0">
                    <a:latin typeface="Calibri" pitchFamily="34" charset="0"/>
                  </a:rPr>
                  <a:t>Data and </a:t>
                </a:r>
                <a:r>
                  <a:rPr lang="en-CA" b="1" dirty="0" smtClean="0">
                    <a:latin typeface="Calibri" pitchFamily="34" charset="0"/>
                  </a:rPr>
                  <a:t>click Copy</a:t>
                </a:r>
                <a:r>
                  <a:rPr lang="en-CA" dirty="0" smtClean="0">
                    <a:latin typeface="Calibri" pitchFamily="34" charset="0"/>
                  </a:rPr>
                  <a:t>.</a:t>
                </a:r>
                <a:endParaRPr lang="en-CA" dirty="0">
                  <a:latin typeface="Calibri" pitchFamily="34" charset="0"/>
                </a:endParaRPr>
              </a:p>
            </p:txBody>
          </p:sp>
          <p:cxnSp>
            <p:nvCxnSpPr>
              <p:cNvPr id="18" name="Straight Arrow Connector 17"/>
              <p:cNvCxnSpPr>
                <a:stCxn id="13" idx="1"/>
                <a:endCxn id="19" idx="3"/>
              </p:cNvCxnSpPr>
              <p:nvPr/>
            </p:nvCxnSpPr>
            <p:spPr bwMode="auto">
              <a:xfrm rot="10800000" flipV="1">
                <a:off x="5724000" y="2009664"/>
                <a:ext cx="396000" cy="1353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7" name="Group 38"/>
              <p:cNvGrpSpPr/>
              <p:nvPr/>
            </p:nvGrpSpPr>
            <p:grpSpPr>
              <a:xfrm>
                <a:off x="252000" y="908720"/>
                <a:ext cx="5472000" cy="1944208"/>
                <a:chOff x="252000" y="908720"/>
                <a:chExt cx="5472000" cy="1944208"/>
              </a:xfrm>
            </p:grpSpPr>
            <p:grpSp>
              <p:nvGrpSpPr>
                <p:cNvPr id="8" name="Group 8"/>
                <p:cNvGrpSpPr/>
                <p:nvPr/>
              </p:nvGrpSpPr>
              <p:grpSpPr>
                <a:xfrm>
                  <a:off x="252000" y="908720"/>
                  <a:ext cx="5436604" cy="1944208"/>
                  <a:chOff x="251012" y="1187836"/>
                  <a:chExt cx="5436604" cy="1944208"/>
                </a:xfrm>
              </p:grpSpPr>
              <p:pic>
                <p:nvPicPr>
                  <p:cNvPr id="10" name="Picture 2"/>
                  <p:cNvPicPr>
                    <a:picLocks noChangeAspect="1" noChangeArrowheads="1"/>
                  </p:cNvPicPr>
                  <p:nvPr/>
                </p:nvPicPr>
                <p:blipFill>
                  <a:blip r:embed="rId3" cstate="print"/>
                  <a:srcRect t="85574" r="76217" b="2876"/>
                  <a:stretch>
                    <a:fillRect/>
                  </a:stretch>
                </p:blipFill>
                <p:spPr bwMode="auto">
                  <a:xfrm>
                    <a:off x="251012" y="2339964"/>
                    <a:ext cx="5436604" cy="79208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1" name="Picture 3"/>
                  <p:cNvPicPr>
                    <a:picLocks noChangeAspect="1" noChangeArrowheads="1"/>
                  </p:cNvPicPr>
                  <p:nvPr/>
                </p:nvPicPr>
                <p:blipFill>
                  <a:blip r:embed="rId4" cstate="print"/>
                  <a:srcRect t="21125" r="76220" b="65225"/>
                  <a:stretch>
                    <a:fillRect/>
                  </a:stretch>
                </p:blipFill>
                <p:spPr bwMode="auto">
                  <a:xfrm>
                    <a:off x="251520" y="1187836"/>
                    <a:ext cx="5436096" cy="93610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sp>
              <p:nvSpPr>
                <p:cNvPr id="19" name="Rounded Rectangle 18"/>
                <p:cNvSpPr/>
                <p:nvPr/>
              </p:nvSpPr>
              <p:spPr>
                <a:xfrm>
                  <a:off x="486000" y="1450800"/>
                  <a:ext cx="5238000" cy="1144800"/>
                </a:xfrm>
                <a:prstGeom prst="roundRect">
                  <a:avLst>
                    <a:gd name="adj" fmla="val 461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grpSp>
          <p:nvGrpSpPr>
            <p:cNvPr id="9" name="Group 39"/>
            <p:cNvGrpSpPr/>
            <p:nvPr/>
          </p:nvGrpSpPr>
          <p:grpSpPr>
            <a:xfrm>
              <a:off x="1007604" y="2960948"/>
              <a:ext cx="3751596" cy="2369877"/>
              <a:chOff x="1007604" y="2960948"/>
              <a:chExt cx="3751596" cy="2369877"/>
            </a:xfrm>
          </p:grpSpPr>
          <p:sp>
            <p:nvSpPr>
              <p:cNvPr id="14" name="TextBox 3"/>
              <p:cNvSpPr txBox="1">
                <a:spLocks noChangeArrowheads="1"/>
              </p:cNvSpPr>
              <p:nvPr/>
            </p:nvSpPr>
            <p:spPr bwMode="auto">
              <a:xfrm>
                <a:off x="1404000" y="2960948"/>
                <a:ext cx="2160000" cy="369332"/>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Click Edit </a:t>
                </a:r>
                <a:r>
                  <a:rPr lang="en-CA" dirty="0" smtClean="0">
                    <a:latin typeface="Calibri" pitchFamily="34" charset="0"/>
                  </a:rPr>
                  <a:t>then</a:t>
                </a:r>
                <a:r>
                  <a:rPr lang="en-CA" b="1" dirty="0" smtClean="0">
                    <a:latin typeface="Calibri" pitchFamily="34" charset="0"/>
                  </a:rPr>
                  <a:t> Paste</a:t>
                </a:r>
                <a:r>
                  <a:rPr lang="en-CA" dirty="0" smtClean="0">
                    <a:latin typeface="Calibri" pitchFamily="34" charset="0"/>
                  </a:rPr>
                  <a:t>.</a:t>
                </a:r>
                <a:endParaRPr lang="en-CA" dirty="0">
                  <a:latin typeface="Calibri" pitchFamily="34" charset="0"/>
                </a:endParaRPr>
              </a:p>
            </p:txBody>
          </p:sp>
          <p:cxnSp>
            <p:nvCxnSpPr>
              <p:cNvPr id="17" name="Straight Arrow Connector 16"/>
              <p:cNvCxnSpPr>
                <a:stCxn id="12" idx="1"/>
                <a:endCxn id="21" idx="3"/>
              </p:cNvCxnSpPr>
              <p:nvPr/>
            </p:nvCxnSpPr>
            <p:spPr bwMode="auto">
              <a:xfrm rot="10800000" flipV="1">
                <a:off x="2249704" y="3186000"/>
                <a:ext cx="2149496" cy="432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4399200" y="3074400"/>
                <a:ext cx="352800" cy="223200"/>
              </a:xfrm>
              <a:prstGeom prst="roundRect">
                <a:avLst>
                  <a:gd name="adj" fmla="val 1041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1" name="Rounded Rectangle 20"/>
              <p:cNvSpPr/>
              <p:nvPr/>
            </p:nvSpPr>
            <p:spPr>
              <a:xfrm>
                <a:off x="1907704" y="3542400"/>
                <a:ext cx="342000" cy="151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5" name="Straight Arrow Connector 24"/>
              <p:cNvCxnSpPr>
                <a:stCxn id="14" idx="3"/>
                <a:endCxn id="12" idx="1"/>
              </p:cNvCxnSpPr>
              <p:nvPr/>
            </p:nvCxnSpPr>
            <p:spPr bwMode="auto">
              <a:xfrm>
                <a:off x="3564000" y="3145614"/>
                <a:ext cx="835200" cy="4038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TextBox 3"/>
              <p:cNvSpPr txBox="1">
                <a:spLocks noChangeArrowheads="1"/>
              </p:cNvSpPr>
              <p:nvPr/>
            </p:nvSpPr>
            <p:spPr bwMode="auto">
              <a:xfrm>
                <a:off x="1007604" y="4407495"/>
                <a:ext cx="2700000" cy="92333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The </a:t>
                </a:r>
                <a:r>
                  <a:rPr lang="en-CA" b="1" dirty="0" smtClean="0">
                    <a:latin typeface="Calibri" pitchFamily="34" charset="0"/>
                  </a:rPr>
                  <a:t>Step2ExportMNDNR... </a:t>
                </a:r>
                <a:r>
                  <a:rPr lang="en-CA" dirty="0" smtClean="0">
                    <a:latin typeface="Calibri" pitchFamily="34" charset="0"/>
                  </a:rPr>
                  <a:t>Data is loaded into the </a:t>
                </a:r>
                <a:r>
                  <a:rPr lang="en-CA" b="1" dirty="0" smtClean="0">
                    <a:latin typeface="Calibri" pitchFamily="34" charset="0"/>
                  </a:rPr>
                  <a:t>&lt;&lt;&lt;Data Table&gt;&gt;&gt;</a:t>
                </a:r>
                <a:r>
                  <a:rPr lang="en-CA" dirty="0" smtClean="0">
                    <a:latin typeface="Calibri" pitchFamily="34" charset="0"/>
                  </a:rPr>
                  <a:t>.</a:t>
                </a:r>
                <a:endParaRPr lang="en-CA" dirty="0">
                  <a:latin typeface="Calibri" pitchFamily="34" charset="0"/>
                </a:endParaRPr>
              </a:p>
            </p:txBody>
          </p:sp>
          <p:cxnSp>
            <p:nvCxnSpPr>
              <p:cNvPr id="33" name="Straight Arrow Connector 32"/>
              <p:cNvCxnSpPr>
                <a:stCxn id="31" idx="3"/>
              </p:cNvCxnSpPr>
              <p:nvPr/>
            </p:nvCxnSpPr>
            <p:spPr bwMode="auto">
              <a:xfrm>
                <a:off x="3707604" y="4869160"/>
                <a:ext cx="1051596"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pic>
        <p:nvPicPr>
          <p:cNvPr id="23" name="Picture 3" descr="C:\Users\User1\Desktop\ScreenHunter\ICv6 Course\ICv6 GPSU_34.JPG"/>
          <p:cNvPicPr>
            <a:picLocks noChangeAspect="1" noChangeArrowheads="1"/>
          </p:cNvPicPr>
          <p:nvPr/>
        </p:nvPicPr>
        <p:blipFill>
          <a:blip r:embed="rId5" cstate="print"/>
          <a:srcRect l="6164" t="10001" r="7533" b="14990"/>
          <a:stretch>
            <a:fillRect/>
          </a:stretch>
        </p:blipFill>
        <p:spPr bwMode="auto">
          <a:xfrm>
            <a:off x="8237564"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Uploading Data to the GPS</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121</a:t>
            </a:fld>
            <a:endParaRPr lang="en-CA" dirty="0"/>
          </a:p>
        </p:txBody>
      </p:sp>
      <p:grpSp>
        <p:nvGrpSpPr>
          <p:cNvPr id="5" name="Group 20"/>
          <p:cNvGrpSpPr/>
          <p:nvPr/>
        </p:nvGrpSpPr>
        <p:grpSpPr>
          <a:xfrm>
            <a:off x="252000" y="756000"/>
            <a:ext cx="8640544" cy="5565373"/>
            <a:chOff x="252000" y="756000"/>
            <a:chExt cx="8640544" cy="5565373"/>
          </a:xfrm>
        </p:grpSpPr>
        <p:grpSp>
          <p:nvGrpSpPr>
            <p:cNvPr id="7" name="Group 16"/>
            <p:cNvGrpSpPr/>
            <p:nvPr/>
          </p:nvGrpSpPr>
          <p:grpSpPr>
            <a:xfrm>
              <a:off x="252000" y="756000"/>
              <a:ext cx="4824536" cy="3429084"/>
              <a:chOff x="252000" y="756000"/>
              <a:chExt cx="4824536" cy="3429084"/>
            </a:xfrm>
          </p:grpSpPr>
          <p:pic>
            <p:nvPicPr>
              <p:cNvPr id="5122" name="Picture 2" descr="C:\Users\User1\Desktop\ScreenHunter\ICv6 Course\ICv6 GPSU_93.jpg"/>
              <p:cNvPicPr>
                <a:picLocks noChangeAspect="1" noChangeArrowheads="1"/>
              </p:cNvPicPr>
              <p:nvPr/>
            </p:nvPicPr>
            <p:blipFill>
              <a:blip r:embed="rId2" cstate="print"/>
              <a:srcRect l="9956" t="6191" r="30687" b="23723"/>
              <a:stretch>
                <a:fillRect/>
              </a:stretch>
            </p:blipFill>
            <p:spPr bwMode="auto">
              <a:xfrm>
                <a:off x="252000" y="980728"/>
                <a:ext cx="4824536" cy="3204356"/>
              </a:xfrm>
              <a:prstGeom prst="rect">
                <a:avLst/>
              </a:prstGeom>
              <a:noFill/>
              <a:ln w="9525">
                <a:solidFill>
                  <a:schemeClr val="tx1"/>
                </a:solidFill>
              </a:ln>
              <a:effectLst>
                <a:outerShdw blurRad="50800" dist="38100" dir="2700000" algn="tl" rotWithShape="0">
                  <a:prstClr val="black">
                    <a:alpha val="40000"/>
                  </a:prstClr>
                </a:outerShdw>
              </a:effectLst>
            </p:spPr>
          </p:pic>
          <p:sp>
            <p:nvSpPr>
              <p:cNvPr id="8" name="TextBox 3"/>
              <p:cNvSpPr txBox="1">
                <a:spLocks noChangeArrowheads="1"/>
              </p:cNvSpPr>
              <p:nvPr/>
            </p:nvSpPr>
            <p:spPr bwMode="auto">
              <a:xfrm>
                <a:off x="3384000" y="756000"/>
                <a:ext cx="1368000" cy="64800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Click Route </a:t>
                </a:r>
                <a:r>
                  <a:rPr lang="en-CA" dirty="0" smtClean="0">
                    <a:latin typeface="Calibri" pitchFamily="34" charset="0"/>
                  </a:rPr>
                  <a:t>then </a:t>
                </a:r>
                <a:r>
                  <a:rPr lang="en-CA" b="1" dirty="0" smtClean="0">
                    <a:latin typeface="Calibri" pitchFamily="34" charset="0"/>
                  </a:rPr>
                  <a:t>Upload</a:t>
                </a:r>
                <a:r>
                  <a:rPr lang="en-CA" dirty="0" smtClean="0">
                    <a:latin typeface="Calibri" pitchFamily="34" charset="0"/>
                  </a:rPr>
                  <a:t> </a:t>
                </a:r>
                <a:endParaRPr lang="en-CA" dirty="0">
                  <a:latin typeface="Calibri" pitchFamily="34" charset="0"/>
                </a:endParaRPr>
              </a:p>
            </p:txBody>
          </p:sp>
          <p:sp>
            <p:nvSpPr>
              <p:cNvPr id="11" name="Rounded Rectangle 10"/>
              <p:cNvSpPr/>
              <p:nvPr/>
            </p:nvSpPr>
            <p:spPr>
              <a:xfrm>
                <a:off x="1242000" y="1425600"/>
                <a:ext cx="432000" cy="180851"/>
              </a:xfrm>
              <a:prstGeom prst="roundRect">
                <a:avLst>
                  <a:gd name="adj" fmla="val 1217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16" name="Straight Arrow Connector 15"/>
              <p:cNvCxnSpPr>
                <a:stCxn id="8" idx="1"/>
                <a:endCxn id="18" idx="3"/>
              </p:cNvCxnSpPr>
              <p:nvPr/>
            </p:nvCxnSpPr>
            <p:spPr bwMode="auto">
              <a:xfrm rot="10800000">
                <a:off x="2725200" y="1080000"/>
                <a:ext cx="658800" cy="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2275200" y="971999"/>
                <a:ext cx="450000" cy="216000"/>
              </a:xfrm>
              <a:prstGeom prst="roundRect">
                <a:avLst>
                  <a:gd name="adj" fmla="val 1217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0" name="Straight Arrow Connector 19"/>
              <p:cNvCxnSpPr>
                <a:stCxn id="18" idx="1"/>
                <a:endCxn id="11" idx="3"/>
              </p:cNvCxnSpPr>
              <p:nvPr/>
            </p:nvCxnSpPr>
            <p:spPr bwMode="auto">
              <a:xfrm rot="10800000" flipV="1">
                <a:off x="1674000" y="1079998"/>
                <a:ext cx="601200" cy="43602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Group 18"/>
            <p:cNvGrpSpPr/>
            <p:nvPr/>
          </p:nvGrpSpPr>
          <p:grpSpPr>
            <a:xfrm>
              <a:off x="647564" y="2808000"/>
              <a:ext cx="8244980" cy="3513373"/>
              <a:chOff x="647564" y="2808000"/>
              <a:chExt cx="8244980" cy="3513373"/>
            </a:xfrm>
          </p:grpSpPr>
          <p:pic>
            <p:nvPicPr>
              <p:cNvPr id="6" name="Picture 2" descr="C:\Users\User1\Desktop\ScreenHunter\ICv6 Course\ICv6 GPSU_94.jpg"/>
              <p:cNvPicPr>
                <a:picLocks noChangeAspect="1" noChangeArrowheads="1"/>
              </p:cNvPicPr>
              <p:nvPr/>
            </p:nvPicPr>
            <p:blipFill>
              <a:blip r:embed="rId3" cstate="print"/>
              <a:srcRect l="9531" r="30226" b="23155"/>
              <a:stretch>
                <a:fillRect/>
              </a:stretch>
            </p:blipFill>
            <p:spPr bwMode="auto">
              <a:xfrm>
                <a:off x="3996000" y="2808000"/>
                <a:ext cx="4896544" cy="3513373"/>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4" name="TextBox 3"/>
              <p:cNvSpPr txBox="1">
                <a:spLocks noChangeArrowheads="1"/>
              </p:cNvSpPr>
              <p:nvPr/>
            </p:nvSpPr>
            <p:spPr bwMode="auto">
              <a:xfrm>
                <a:off x="647564" y="4617132"/>
                <a:ext cx="280800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Transfer Complete </a:t>
                </a:r>
                <a:r>
                  <a:rPr lang="en-CA" dirty="0" smtClean="0">
                    <a:latin typeface="Calibri" pitchFamily="34" charset="0"/>
                  </a:rPr>
                  <a:t>indicates the upload was successful.</a:t>
                </a:r>
                <a:endParaRPr lang="en-CA" dirty="0">
                  <a:latin typeface="Calibri" pitchFamily="34" charset="0"/>
                </a:endParaRPr>
              </a:p>
            </p:txBody>
          </p:sp>
          <p:cxnSp>
            <p:nvCxnSpPr>
              <p:cNvPr id="25" name="Straight Arrow Connector 24"/>
              <p:cNvCxnSpPr/>
              <p:nvPr/>
            </p:nvCxnSpPr>
            <p:spPr bwMode="auto">
              <a:xfrm>
                <a:off x="3455564" y="4968000"/>
                <a:ext cx="1296456" cy="32316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pic>
        <p:nvPicPr>
          <p:cNvPr id="22" name="Picture 3" descr="C:\Users\User1\Desktop\ScreenHunter\ICv6 Course\ICv6 GPSU_34.JPG"/>
          <p:cNvPicPr>
            <a:picLocks noChangeAspect="1" noChangeArrowheads="1"/>
          </p:cNvPicPr>
          <p:nvPr/>
        </p:nvPicPr>
        <p:blipFill>
          <a:blip r:embed="rId4" cstate="print"/>
          <a:srcRect l="6164" t="10001" r="7533" b="14990"/>
          <a:stretch>
            <a:fillRect/>
          </a:stretch>
        </p:blipFill>
        <p:spPr bwMode="auto">
          <a:xfrm>
            <a:off x="8220544"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The GPS Display</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122</a:t>
            </a:fld>
            <a:endParaRPr lang="en-CA" dirty="0"/>
          </a:p>
        </p:txBody>
      </p:sp>
      <p:grpSp>
        <p:nvGrpSpPr>
          <p:cNvPr id="5" name="Group 18"/>
          <p:cNvGrpSpPr/>
          <p:nvPr/>
        </p:nvGrpSpPr>
        <p:grpSpPr>
          <a:xfrm>
            <a:off x="863588" y="800708"/>
            <a:ext cx="6891672" cy="5518072"/>
            <a:chOff x="863588" y="800708"/>
            <a:chExt cx="6891672" cy="5518072"/>
          </a:xfrm>
        </p:grpSpPr>
        <p:pic>
          <p:nvPicPr>
            <p:cNvPr id="1026" name="Picture 2" descr="C:\Users\User1\Pictures\2011-02-18 001\IMG_0040.JPG"/>
            <p:cNvPicPr>
              <a:picLocks noChangeAspect="1" noChangeArrowheads="1"/>
            </p:cNvPicPr>
            <p:nvPr/>
          </p:nvPicPr>
          <p:blipFill>
            <a:blip r:embed="rId2" cstate="print"/>
            <a:srcRect/>
            <a:stretch>
              <a:fillRect/>
            </a:stretch>
          </p:blipFill>
          <p:spPr bwMode="auto">
            <a:xfrm>
              <a:off x="3455876" y="800708"/>
              <a:ext cx="4299384" cy="5518072"/>
            </a:xfrm>
            <a:prstGeom prst="rect">
              <a:avLst/>
            </a:prstGeom>
            <a:noFill/>
          </p:spPr>
        </p:pic>
        <p:sp>
          <p:nvSpPr>
            <p:cNvPr id="15" name="TextBox 3"/>
            <p:cNvSpPr txBox="1">
              <a:spLocks noChangeArrowheads="1"/>
            </p:cNvSpPr>
            <p:nvPr/>
          </p:nvSpPr>
          <p:spPr bwMode="auto">
            <a:xfrm>
              <a:off x="863588" y="2996952"/>
              <a:ext cx="2376000" cy="923330"/>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The downloaded </a:t>
              </a:r>
              <a:r>
                <a:rPr lang="en-CA" b="1" dirty="0" smtClean="0">
                  <a:latin typeface="Calibri" pitchFamily="34" charset="0"/>
                </a:rPr>
                <a:t>Route</a:t>
              </a:r>
              <a:r>
                <a:rPr lang="en-CA" dirty="0" smtClean="0">
                  <a:latin typeface="Calibri" pitchFamily="34" charset="0"/>
                </a:rPr>
                <a:t> is displayed as a series of </a:t>
              </a:r>
              <a:r>
                <a:rPr lang="en-CA" b="1" dirty="0" smtClean="0">
                  <a:latin typeface="Calibri" pitchFamily="34" charset="0"/>
                </a:rPr>
                <a:t>Waypoints</a:t>
              </a:r>
              <a:r>
                <a:rPr lang="en-CA" dirty="0" smtClean="0">
                  <a:latin typeface="Calibri" pitchFamily="34" charset="0"/>
                </a:rPr>
                <a:t>.</a:t>
              </a:r>
              <a:endParaRPr lang="en-CA" dirty="0">
                <a:latin typeface="Calibri" pitchFamily="34" charset="0"/>
              </a:endParaRPr>
            </a:p>
          </p:txBody>
        </p:sp>
        <p:cxnSp>
          <p:nvCxnSpPr>
            <p:cNvPr id="16" name="Straight Arrow Connector 15"/>
            <p:cNvCxnSpPr>
              <a:stCxn id="15" idx="3"/>
            </p:cNvCxnSpPr>
            <p:nvPr/>
          </p:nvCxnSpPr>
          <p:spPr bwMode="auto">
            <a:xfrm>
              <a:off x="3239588" y="3458617"/>
              <a:ext cx="2485779" cy="3239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9" name="Picture 3" descr="C:\Users\User1\Desktop\ScreenHunter\ICv6 Course\ICv6 GPSU_34.JPG"/>
          <p:cNvPicPr>
            <a:picLocks noChangeAspect="1" noChangeArrowheads="1"/>
          </p:cNvPicPr>
          <p:nvPr/>
        </p:nvPicPr>
        <p:blipFill>
          <a:blip r:embed="rId3" cstate="print"/>
          <a:srcRect l="6164" t="10001" r="7533" b="14990"/>
          <a:stretch>
            <a:fillRect/>
          </a:stretch>
        </p:blipFill>
        <p:spPr bwMode="auto">
          <a:xfrm>
            <a:off x="25152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Uncluttering the GPS Display</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123</a:t>
            </a:fld>
            <a:endParaRPr lang="en-CA" dirty="0"/>
          </a:p>
        </p:txBody>
      </p:sp>
      <p:sp>
        <p:nvSpPr>
          <p:cNvPr id="18" name="TextBox 3"/>
          <p:cNvSpPr txBox="1">
            <a:spLocks noChangeArrowheads="1"/>
          </p:cNvSpPr>
          <p:nvPr/>
        </p:nvSpPr>
        <p:spPr bwMode="auto">
          <a:xfrm>
            <a:off x="287524" y="800708"/>
            <a:ext cx="7020780" cy="369332"/>
          </a:xfrm>
          <a:prstGeom prst="rect">
            <a:avLst/>
          </a:prstGeom>
          <a:noFill/>
          <a:ln w="9525">
            <a:noFill/>
            <a:miter lim="800000"/>
            <a:headEnd/>
            <a:tailEnd/>
          </a:ln>
        </p:spPr>
        <p:txBody>
          <a:bodyPr wrap="square">
            <a:spAutoFit/>
          </a:bodyPr>
          <a:lstStyle/>
          <a:p>
            <a:pPr>
              <a:defRPr/>
            </a:pPr>
            <a:r>
              <a:rPr lang="en-CA" dirty="0" smtClean="0">
                <a:latin typeface="Calibri" pitchFamily="34" charset="0"/>
              </a:rPr>
              <a:t>To reduce the number of waypoints on the GPS remove unneeded points. </a:t>
            </a:r>
            <a:endParaRPr lang="en-CA" dirty="0">
              <a:latin typeface="Calibri" pitchFamily="34" charset="0"/>
            </a:endParaRPr>
          </a:p>
        </p:txBody>
      </p:sp>
      <p:grpSp>
        <p:nvGrpSpPr>
          <p:cNvPr id="6" name="Group 35"/>
          <p:cNvGrpSpPr/>
          <p:nvPr/>
        </p:nvGrpSpPr>
        <p:grpSpPr>
          <a:xfrm>
            <a:off x="179410" y="1332000"/>
            <a:ext cx="8737610" cy="4978794"/>
            <a:chOff x="179410" y="1332000"/>
            <a:chExt cx="8737610" cy="4978794"/>
          </a:xfrm>
        </p:grpSpPr>
        <p:grpSp>
          <p:nvGrpSpPr>
            <p:cNvPr id="7" name="Group 29"/>
            <p:cNvGrpSpPr/>
            <p:nvPr/>
          </p:nvGrpSpPr>
          <p:grpSpPr>
            <a:xfrm>
              <a:off x="179410" y="1332000"/>
              <a:ext cx="7297840" cy="3511550"/>
              <a:chOff x="179410" y="1332000"/>
              <a:chExt cx="7297840" cy="3511550"/>
            </a:xfrm>
          </p:grpSpPr>
          <p:grpSp>
            <p:nvGrpSpPr>
              <p:cNvPr id="8" name="Group 14"/>
              <p:cNvGrpSpPr/>
              <p:nvPr/>
            </p:nvGrpSpPr>
            <p:grpSpPr>
              <a:xfrm>
                <a:off x="179410" y="2592000"/>
                <a:ext cx="2088000" cy="923330"/>
                <a:chOff x="216116" y="1924515"/>
                <a:chExt cx="2160000" cy="923330"/>
              </a:xfrm>
            </p:grpSpPr>
            <p:sp>
              <p:nvSpPr>
                <p:cNvPr id="13" name="TextBox 3"/>
                <p:cNvSpPr txBox="1">
                  <a:spLocks noChangeArrowheads="1"/>
                </p:cNvSpPr>
                <p:nvPr/>
              </p:nvSpPr>
              <p:spPr bwMode="auto">
                <a:xfrm>
                  <a:off x="216116" y="1924515"/>
                  <a:ext cx="2160000" cy="923330"/>
                </a:xfrm>
                <a:prstGeom prst="rect">
                  <a:avLst/>
                </a:prstGeom>
                <a:solidFill>
                  <a:schemeClr val="tx2">
                    <a:lumMod val="20000"/>
                    <a:lumOff val="80000"/>
                  </a:schemeClr>
                </a:solidFill>
                <a:ln w="9525">
                  <a:solidFill>
                    <a:schemeClr val="tx1"/>
                  </a:solidFill>
                  <a:miter lim="800000"/>
                  <a:headEnd/>
                  <a:tailEnd/>
                </a:ln>
              </p:spPr>
              <p:txBody>
                <a:bodyPr>
                  <a:spAutoFit/>
                </a:bodyPr>
                <a:lstStyle/>
                <a:p>
                  <a:pPr>
                    <a:defRPr/>
                  </a:pPr>
                  <a:r>
                    <a:rPr lang="en-CA" b="1" dirty="0" smtClean="0">
                      <a:latin typeface="Calibri" pitchFamily="34" charset="0"/>
                    </a:rPr>
                    <a:t>Click </a:t>
                  </a:r>
                  <a:r>
                    <a:rPr lang="en-CA" dirty="0" smtClean="0">
                      <a:latin typeface="Calibri" pitchFamily="34" charset="0"/>
                    </a:rPr>
                    <a:t>on the first cell in a row then click     to delete the row. </a:t>
                  </a:r>
                  <a:endParaRPr lang="en-CA" dirty="0">
                    <a:latin typeface="Calibri" pitchFamily="34" charset="0"/>
                  </a:endParaRPr>
                </a:p>
              </p:txBody>
            </p:sp>
            <p:pic>
              <p:nvPicPr>
                <p:cNvPr id="14" name="Picture 2" descr="C:\Users\User1\Desktop\ScreenHunter\ICv6 Course\ICv6 GPSU_95.jpg"/>
                <p:cNvPicPr>
                  <a:picLocks noChangeAspect="1" noChangeArrowheads="1"/>
                </p:cNvPicPr>
                <p:nvPr/>
              </p:nvPicPr>
              <p:blipFill>
                <a:blip r:embed="rId2" cstate="print"/>
                <a:srcRect l="3285" t="61939" r="91898" b="31351"/>
                <a:stretch>
                  <a:fillRect/>
                </a:stretch>
              </p:blipFill>
              <p:spPr bwMode="auto">
                <a:xfrm>
                  <a:off x="2078497" y="2260180"/>
                  <a:ext cx="251686" cy="251663"/>
                </a:xfrm>
                <a:prstGeom prst="rect">
                  <a:avLst/>
                </a:prstGeom>
                <a:noFill/>
                <a:ln w="9525">
                  <a:solidFill>
                    <a:schemeClr val="tx1"/>
                  </a:solidFill>
                </a:ln>
              </p:spPr>
            </p:pic>
          </p:grpSp>
          <p:grpSp>
            <p:nvGrpSpPr>
              <p:cNvPr id="11" name="Group 20"/>
              <p:cNvGrpSpPr/>
              <p:nvPr/>
            </p:nvGrpSpPr>
            <p:grpSpPr>
              <a:xfrm>
                <a:off x="2556000" y="1332000"/>
                <a:ext cx="4921250" cy="3511550"/>
                <a:chOff x="2376000" y="1304380"/>
                <a:chExt cx="4921250" cy="3511550"/>
              </a:xfrm>
            </p:grpSpPr>
            <p:pic>
              <p:nvPicPr>
                <p:cNvPr id="5123" name="Picture 3" descr="C:\Users\User1\Desktop\ScreenHunter\ICv6 Course\ICv6 GPSU_96.jpg"/>
                <p:cNvPicPr>
                  <a:picLocks noChangeAspect="1" noChangeArrowheads="1"/>
                </p:cNvPicPr>
                <p:nvPr/>
              </p:nvPicPr>
              <p:blipFill>
                <a:blip r:embed="rId3" cstate="print"/>
                <a:srcRect/>
                <a:stretch>
                  <a:fillRect/>
                </a:stretch>
              </p:blipFill>
              <p:spPr bwMode="auto">
                <a:xfrm>
                  <a:off x="2376000" y="1304380"/>
                  <a:ext cx="4921250" cy="351155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0" name="Rounded Rectangle 9"/>
                <p:cNvSpPr/>
                <p:nvPr/>
              </p:nvSpPr>
              <p:spPr>
                <a:xfrm>
                  <a:off x="2530800" y="3463200"/>
                  <a:ext cx="270000" cy="27000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0" name="Rounded Rectangle 19"/>
                <p:cNvSpPr/>
                <p:nvPr/>
              </p:nvSpPr>
              <p:spPr>
                <a:xfrm>
                  <a:off x="2844000" y="2941200"/>
                  <a:ext cx="303970" cy="18720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22" name="Straight Arrow Connector 21"/>
              <p:cNvCxnSpPr>
                <a:stCxn id="13" idx="3"/>
                <a:endCxn id="20" idx="1"/>
              </p:cNvCxnSpPr>
              <p:nvPr/>
            </p:nvCxnSpPr>
            <p:spPr bwMode="auto">
              <a:xfrm>
                <a:off x="2267410" y="3053665"/>
                <a:ext cx="756590" cy="875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20" idx="2"/>
                <a:endCxn id="10" idx="0"/>
              </p:cNvCxnSpPr>
              <p:nvPr/>
            </p:nvCxnSpPr>
            <p:spPr bwMode="auto">
              <a:xfrm rot="5400000">
                <a:off x="2843493" y="3158328"/>
                <a:ext cx="334800" cy="33018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34"/>
            <p:cNvGrpSpPr/>
            <p:nvPr/>
          </p:nvGrpSpPr>
          <p:grpSpPr>
            <a:xfrm>
              <a:off x="2556000" y="1764000"/>
              <a:ext cx="6361020" cy="4546794"/>
              <a:chOff x="2556000" y="1764000"/>
              <a:chExt cx="6361020" cy="4546794"/>
            </a:xfrm>
          </p:grpSpPr>
          <p:pic>
            <p:nvPicPr>
              <p:cNvPr id="5" name="Picture 3" descr="C:\Users\User1\Pictures\2011-02-18 011\IMG_0063.JPG"/>
              <p:cNvPicPr>
                <a:picLocks noChangeAspect="1" noChangeArrowheads="1"/>
              </p:cNvPicPr>
              <p:nvPr/>
            </p:nvPicPr>
            <p:blipFill>
              <a:blip r:embed="rId4" cstate="print"/>
              <a:srcRect t="3635"/>
              <a:stretch>
                <a:fillRect/>
              </a:stretch>
            </p:blipFill>
            <p:spPr bwMode="auto">
              <a:xfrm>
                <a:off x="5328000" y="1764000"/>
                <a:ext cx="3589020" cy="4546794"/>
              </a:xfrm>
              <a:prstGeom prst="rect">
                <a:avLst/>
              </a:prstGeom>
              <a:noFill/>
              <a:ln w="9525">
                <a:solidFill>
                  <a:schemeClr val="tx1"/>
                </a:solidFill>
              </a:ln>
              <a:effectLst>
                <a:outerShdw blurRad="50800" dist="38100" dir="2700000" algn="tl" rotWithShape="0">
                  <a:prstClr val="black">
                    <a:alpha val="40000"/>
                  </a:prstClr>
                </a:outerShdw>
              </a:effectLst>
            </p:spPr>
          </p:pic>
          <p:sp>
            <p:nvSpPr>
              <p:cNvPr id="31" name="TextBox 3"/>
              <p:cNvSpPr txBox="1">
                <a:spLocks noChangeArrowheads="1"/>
              </p:cNvSpPr>
              <p:nvPr/>
            </p:nvSpPr>
            <p:spPr bwMode="auto">
              <a:xfrm>
                <a:off x="2556000" y="5036145"/>
                <a:ext cx="2556000" cy="648000"/>
              </a:xfrm>
              <a:prstGeom prst="rect">
                <a:avLst/>
              </a:prstGeom>
              <a:solidFill>
                <a:srgbClr val="FAFA96"/>
              </a:solidFill>
              <a:ln w="9525">
                <a:noFill/>
                <a:miter lim="800000"/>
                <a:headEnd/>
                <a:tailEnd/>
              </a:ln>
            </p:spPr>
            <p:txBody>
              <a:bodyPr>
                <a:spAutoFit/>
              </a:bodyPr>
              <a:lstStyle/>
              <a:p>
                <a:pPr>
                  <a:defRPr/>
                </a:pPr>
                <a:r>
                  <a:rPr lang="en-CA" dirty="0" smtClean="0">
                    <a:latin typeface="Calibri" pitchFamily="34" charset="0"/>
                  </a:rPr>
                  <a:t>The remaining </a:t>
                </a:r>
                <a:r>
                  <a:rPr lang="en-CA" b="1" dirty="0" smtClean="0">
                    <a:latin typeface="Calibri" pitchFamily="34" charset="0"/>
                  </a:rPr>
                  <a:t>waypoints </a:t>
                </a:r>
                <a:r>
                  <a:rPr lang="en-CA" dirty="0" smtClean="0">
                    <a:latin typeface="Calibri" pitchFamily="34" charset="0"/>
                  </a:rPr>
                  <a:t>are displayed on the GPS</a:t>
                </a:r>
                <a:endParaRPr lang="en-CA" dirty="0">
                  <a:latin typeface="Calibri" pitchFamily="34" charset="0"/>
                </a:endParaRPr>
              </a:p>
            </p:txBody>
          </p:sp>
          <p:cxnSp>
            <p:nvCxnSpPr>
              <p:cNvPr id="9" name="Straight Arrow Connector 8"/>
              <p:cNvCxnSpPr>
                <a:stCxn id="31" idx="3"/>
              </p:cNvCxnSpPr>
              <p:nvPr/>
            </p:nvCxnSpPr>
            <p:spPr bwMode="auto">
              <a:xfrm flipV="1">
                <a:off x="5112000" y="4653136"/>
                <a:ext cx="1475524" cy="7070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53" name="TextBox 3"/>
          <p:cNvSpPr txBox="1">
            <a:spLocks noChangeArrowheads="1"/>
          </p:cNvSpPr>
          <p:nvPr/>
        </p:nvSpPr>
        <p:spPr bwMode="auto">
          <a:xfrm>
            <a:off x="252000" y="4833466"/>
            <a:ext cx="2088000" cy="1477328"/>
          </a:xfrm>
          <a:prstGeom prst="rect">
            <a:avLst/>
          </a:prstGeom>
          <a:solidFill>
            <a:srgbClr val="FEBEC9"/>
          </a:solidFill>
          <a:ln w="9525">
            <a:noFill/>
            <a:miter lim="800000"/>
            <a:headEnd/>
            <a:tailEnd/>
          </a:ln>
        </p:spPr>
        <p:txBody>
          <a:bodyPr wrap="square">
            <a:spAutoFit/>
          </a:bodyPr>
          <a:lstStyle/>
          <a:p>
            <a:pPr>
              <a:defRPr/>
            </a:pPr>
            <a:r>
              <a:rPr lang="en-CA" dirty="0" smtClean="0">
                <a:latin typeface="Calibri" pitchFamily="34" charset="0"/>
              </a:rPr>
              <a:t>The location of back roads on the GPS is approximate to conserve GPS memory space.</a:t>
            </a:r>
            <a:endParaRPr lang="en-CA" dirty="0">
              <a:latin typeface="Calibri" pitchFamily="34" charset="0"/>
            </a:endParaRPr>
          </a:p>
        </p:txBody>
      </p:sp>
      <p:pic>
        <p:nvPicPr>
          <p:cNvPr id="23" name="Picture 3" descr="C:\Users\User1\Desktop\ScreenHunter\ICv6 Course\ICv6 GPSU_34.JPG"/>
          <p:cNvPicPr>
            <a:picLocks noChangeAspect="1" noChangeArrowheads="1"/>
          </p:cNvPicPr>
          <p:nvPr/>
        </p:nvPicPr>
        <p:blipFill>
          <a:blip r:embed="rId5" cstate="print"/>
          <a:srcRect l="6164" t="10001" r="7533" b="14990"/>
          <a:stretch>
            <a:fillRect/>
          </a:stretch>
        </p:blipFill>
        <p:spPr bwMode="auto">
          <a:xfrm>
            <a:off x="824502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Lat-Long/UTM Calculator</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a:xfrm>
            <a:off x="6553200" y="6238900"/>
            <a:ext cx="2133600" cy="365125"/>
          </a:xfrm>
        </p:spPr>
        <p:txBody>
          <a:bodyPr/>
          <a:lstStyle/>
          <a:p>
            <a:pPr>
              <a:defRPr/>
            </a:pPr>
            <a:fld id="{661CB2E9-86B8-4B28-8270-796D2A34B1EF}" type="slidenum">
              <a:rPr lang="en-CA" smtClean="0"/>
              <a:pPr>
                <a:defRPr/>
              </a:pPr>
              <a:t>124</a:t>
            </a:fld>
            <a:endParaRPr lang="en-CA" dirty="0"/>
          </a:p>
        </p:txBody>
      </p:sp>
      <p:sp>
        <p:nvSpPr>
          <p:cNvPr id="10" name="TextBox 3"/>
          <p:cNvSpPr txBox="1">
            <a:spLocks noChangeArrowheads="1"/>
          </p:cNvSpPr>
          <p:nvPr/>
        </p:nvSpPr>
        <p:spPr bwMode="auto">
          <a:xfrm>
            <a:off x="1440000" y="648000"/>
            <a:ext cx="6264000" cy="396000"/>
          </a:xfrm>
          <a:prstGeom prst="rect">
            <a:avLst/>
          </a:prstGeom>
          <a:noFill/>
          <a:ln w="9525">
            <a:noFill/>
            <a:miter lim="800000"/>
            <a:headEnd/>
            <a:tailEnd/>
          </a:ln>
        </p:spPr>
        <p:txBody>
          <a:bodyPr>
            <a:spAutoFit/>
          </a:bodyPr>
          <a:lstStyle/>
          <a:p>
            <a:pPr>
              <a:defRPr/>
            </a:pPr>
            <a:r>
              <a:rPr lang="en-CA" dirty="0" smtClean="0">
                <a:latin typeface="Calibri" pitchFamily="34" charset="0"/>
              </a:rPr>
              <a:t>Converts between  </a:t>
            </a:r>
            <a:r>
              <a:rPr lang="en-CA" b="1" dirty="0" smtClean="0">
                <a:latin typeface="Calibri" pitchFamily="34" charset="0"/>
              </a:rPr>
              <a:t>Latitude/Longitude</a:t>
            </a:r>
            <a:r>
              <a:rPr lang="en-CA" dirty="0" smtClean="0">
                <a:latin typeface="Calibri" pitchFamily="34" charset="0"/>
              </a:rPr>
              <a:t> and </a:t>
            </a:r>
            <a:r>
              <a:rPr lang="en-CA" b="1" dirty="0" smtClean="0">
                <a:latin typeface="Calibri" pitchFamily="34" charset="0"/>
              </a:rPr>
              <a:t>UTM Grid Reference</a:t>
            </a:r>
            <a:r>
              <a:rPr lang="en-CA" dirty="0" smtClean="0">
                <a:latin typeface="Calibri" pitchFamily="34" charset="0"/>
              </a:rPr>
              <a:t>.  </a:t>
            </a:r>
            <a:endParaRPr lang="en-CA" dirty="0">
              <a:latin typeface="Calibri" pitchFamily="34" charset="0"/>
            </a:endParaRPr>
          </a:p>
        </p:txBody>
      </p:sp>
      <p:grpSp>
        <p:nvGrpSpPr>
          <p:cNvPr id="6" name="Group 131"/>
          <p:cNvGrpSpPr/>
          <p:nvPr/>
        </p:nvGrpSpPr>
        <p:grpSpPr>
          <a:xfrm>
            <a:off x="288000" y="1103805"/>
            <a:ext cx="8567144" cy="5252545"/>
            <a:chOff x="288000" y="1103805"/>
            <a:chExt cx="8567144" cy="5252545"/>
          </a:xfrm>
        </p:grpSpPr>
        <p:grpSp>
          <p:nvGrpSpPr>
            <p:cNvPr id="7" name="Group 125"/>
            <p:cNvGrpSpPr/>
            <p:nvPr/>
          </p:nvGrpSpPr>
          <p:grpSpPr>
            <a:xfrm>
              <a:off x="288000" y="1103805"/>
              <a:ext cx="8567144" cy="5252545"/>
              <a:chOff x="505200" y="1044000"/>
              <a:chExt cx="8567144" cy="5252545"/>
            </a:xfrm>
          </p:grpSpPr>
          <p:grpSp>
            <p:nvGrpSpPr>
              <p:cNvPr id="9" name="Group 123"/>
              <p:cNvGrpSpPr/>
              <p:nvPr/>
            </p:nvGrpSpPr>
            <p:grpSpPr>
              <a:xfrm>
                <a:off x="3167553" y="1044000"/>
                <a:ext cx="4285544" cy="3921335"/>
                <a:chOff x="3167553" y="1044000"/>
                <a:chExt cx="4285544" cy="3921335"/>
              </a:xfrm>
            </p:grpSpPr>
            <p:grpSp>
              <p:nvGrpSpPr>
                <p:cNvPr id="16" name="Group 66"/>
                <p:cNvGrpSpPr>
                  <a:grpSpLocks noChangeAspect="1"/>
                </p:cNvGrpSpPr>
                <p:nvPr/>
              </p:nvGrpSpPr>
              <p:grpSpPr>
                <a:xfrm>
                  <a:off x="3167553" y="1044000"/>
                  <a:ext cx="4285544" cy="2457008"/>
                  <a:chOff x="3167558" y="1254468"/>
                  <a:chExt cx="3931691" cy="2254136"/>
                </a:xfrm>
              </p:grpSpPr>
              <p:pic>
                <p:nvPicPr>
                  <p:cNvPr id="68" name="Picture 2"/>
                  <p:cNvPicPr>
                    <a:picLocks noChangeAspect="1" noChangeArrowheads="1"/>
                  </p:cNvPicPr>
                  <p:nvPr/>
                </p:nvPicPr>
                <p:blipFill>
                  <a:blip r:embed="rId2" cstate="print"/>
                  <a:srcRect l="60796" t="8196" r="17154" b="49665"/>
                  <a:stretch>
                    <a:fillRect/>
                  </a:stretch>
                </p:blipFill>
                <p:spPr bwMode="auto">
                  <a:xfrm>
                    <a:off x="3167558" y="1254468"/>
                    <a:ext cx="3931691" cy="225413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69" name="Oval 68"/>
                  <p:cNvSpPr>
                    <a:spLocks noChangeAspect="1"/>
                  </p:cNvSpPr>
                  <p:nvPr/>
                </p:nvSpPr>
                <p:spPr>
                  <a:xfrm>
                    <a:off x="5284800" y="3042000"/>
                    <a:ext cx="347595" cy="34759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8" name="Group 69"/>
                <p:cNvGrpSpPr/>
                <p:nvPr/>
              </p:nvGrpSpPr>
              <p:grpSpPr>
                <a:xfrm>
                  <a:off x="3167553" y="3631781"/>
                  <a:ext cx="4285544" cy="1333554"/>
                  <a:chOff x="3167553" y="4761147"/>
                  <a:chExt cx="4285544" cy="1333554"/>
                </a:xfrm>
              </p:grpSpPr>
              <p:pic>
                <p:nvPicPr>
                  <p:cNvPr id="31" name="Picture 2"/>
                  <p:cNvPicPr>
                    <a:picLocks noChangeAspect="1" noChangeArrowheads="1"/>
                  </p:cNvPicPr>
                  <p:nvPr/>
                </p:nvPicPr>
                <p:blipFill>
                  <a:blip r:embed="rId2" cstate="print"/>
                  <a:srcRect l="60796" t="71948" r="17154" b="5181"/>
                  <a:stretch>
                    <a:fillRect/>
                  </a:stretch>
                </p:blipFill>
                <p:spPr bwMode="auto">
                  <a:xfrm>
                    <a:off x="3167553" y="4761147"/>
                    <a:ext cx="4285544" cy="133355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7" name="Rounded Rectangle 16"/>
                  <p:cNvSpPr/>
                  <p:nvPr/>
                </p:nvSpPr>
                <p:spPr>
                  <a:xfrm>
                    <a:off x="3996000" y="5634000"/>
                    <a:ext cx="493200" cy="324000"/>
                  </a:xfrm>
                  <a:prstGeom prst="roundRect">
                    <a:avLst>
                      <a:gd name="adj" fmla="val 1167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8" name="Rounded Rectangle 7"/>
                  <p:cNvSpPr/>
                  <p:nvPr/>
                </p:nvSpPr>
                <p:spPr>
                  <a:xfrm>
                    <a:off x="3959932" y="5256000"/>
                    <a:ext cx="2178000" cy="342000"/>
                  </a:xfrm>
                  <a:prstGeom prst="roundRect">
                    <a:avLst>
                      <a:gd name="adj" fmla="val 11670"/>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5" name="Rounded Rectangle 14"/>
                  <p:cNvSpPr/>
                  <p:nvPr/>
                </p:nvSpPr>
                <p:spPr>
                  <a:xfrm>
                    <a:off x="6156000" y="4874400"/>
                    <a:ext cx="522000" cy="342000"/>
                  </a:xfrm>
                  <a:prstGeom prst="roundRect">
                    <a:avLst>
                      <a:gd name="adj" fmla="val 11670"/>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8" name="Rounded Rectangle 37"/>
                  <p:cNvSpPr/>
                  <p:nvPr/>
                </p:nvSpPr>
                <p:spPr>
                  <a:xfrm>
                    <a:off x="4526475" y="5634000"/>
                    <a:ext cx="288000" cy="324000"/>
                  </a:xfrm>
                  <a:prstGeom prst="roundRect">
                    <a:avLst>
                      <a:gd name="adj" fmla="val 1167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9" name="Rounded Rectangle 48"/>
                  <p:cNvSpPr/>
                  <p:nvPr/>
                </p:nvSpPr>
                <p:spPr>
                  <a:xfrm>
                    <a:off x="3952800" y="4874400"/>
                    <a:ext cx="2178000" cy="342000"/>
                  </a:xfrm>
                  <a:prstGeom prst="roundRect">
                    <a:avLst>
                      <a:gd name="adj" fmla="val 11670"/>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55" name="Rounded Rectangle 54"/>
                  <p:cNvSpPr/>
                  <p:nvPr/>
                </p:nvSpPr>
                <p:spPr>
                  <a:xfrm>
                    <a:off x="5112000" y="5644800"/>
                    <a:ext cx="597600" cy="280800"/>
                  </a:xfrm>
                  <a:prstGeom prst="roundRect">
                    <a:avLst>
                      <a:gd name="adj" fmla="val 1167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66" name="Rounded Rectangle 65"/>
                  <p:cNvSpPr/>
                  <p:nvPr/>
                </p:nvSpPr>
                <p:spPr>
                  <a:xfrm>
                    <a:off x="6696235" y="4874400"/>
                    <a:ext cx="650331" cy="342000"/>
                  </a:xfrm>
                  <a:prstGeom prst="roundRect">
                    <a:avLst>
                      <a:gd name="adj" fmla="val 11670"/>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4" name="Rounded Rectangle 13"/>
                <p:cNvSpPr/>
                <p:nvPr/>
              </p:nvSpPr>
              <p:spPr>
                <a:xfrm>
                  <a:off x="6166799" y="4135634"/>
                  <a:ext cx="1179768" cy="324000"/>
                </a:xfrm>
                <a:prstGeom prst="roundRect">
                  <a:avLst>
                    <a:gd name="adj" fmla="val 6892"/>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15" name="Rounded Rectangle 114"/>
                <p:cNvSpPr/>
                <p:nvPr/>
              </p:nvSpPr>
              <p:spPr>
                <a:xfrm>
                  <a:off x="6793200" y="4496400"/>
                  <a:ext cx="543600" cy="324000"/>
                </a:xfrm>
                <a:prstGeom prst="roundRect">
                  <a:avLst>
                    <a:gd name="adj" fmla="val 1167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19" name="Group 124"/>
              <p:cNvGrpSpPr/>
              <p:nvPr/>
            </p:nvGrpSpPr>
            <p:grpSpPr>
              <a:xfrm>
                <a:off x="505200" y="1224000"/>
                <a:ext cx="8567144" cy="5072545"/>
                <a:chOff x="505200" y="1224000"/>
                <a:chExt cx="8567144" cy="5072545"/>
              </a:xfrm>
            </p:grpSpPr>
            <p:sp>
              <p:nvSpPr>
                <p:cNvPr id="11" name="TextBox 3"/>
                <p:cNvSpPr txBox="1">
                  <a:spLocks noChangeArrowheads="1"/>
                </p:cNvSpPr>
                <p:nvPr/>
              </p:nvSpPr>
              <p:spPr bwMode="auto">
                <a:xfrm>
                  <a:off x="7668344" y="3780000"/>
                  <a:ext cx="1404000" cy="118800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Select the </a:t>
                  </a:r>
                  <a:r>
                    <a:rPr lang="en-CA" b="1" dirty="0" smtClean="0">
                      <a:latin typeface="Calibri" pitchFamily="34" charset="0"/>
                    </a:rPr>
                    <a:t>Datum</a:t>
                  </a:r>
                  <a:r>
                    <a:rPr lang="en-CA" dirty="0" smtClean="0">
                      <a:latin typeface="Calibri" pitchFamily="34" charset="0"/>
                    </a:rPr>
                    <a:t> from the drop-down list. </a:t>
                  </a:r>
                  <a:endParaRPr lang="en-CA" dirty="0">
                    <a:latin typeface="Calibri" pitchFamily="34" charset="0"/>
                  </a:endParaRPr>
                </a:p>
              </p:txBody>
            </p:sp>
            <p:sp>
              <p:nvSpPr>
                <p:cNvPr id="5" name="TextBox 3"/>
                <p:cNvSpPr txBox="1">
                  <a:spLocks noChangeArrowheads="1"/>
                </p:cNvSpPr>
                <p:nvPr/>
              </p:nvSpPr>
              <p:spPr bwMode="auto">
                <a:xfrm>
                  <a:off x="505200" y="5337214"/>
                  <a:ext cx="1908000" cy="92333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Variation between </a:t>
                  </a:r>
                  <a:r>
                    <a:rPr lang="en-CA" b="1" dirty="0" smtClean="0">
                      <a:latin typeface="Calibri" pitchFamily="34" charset="0"/>
                    </a:rPr>
                    <a:t>True North</a:t>
                  </a:r>
                  <a:r>
                    <a:rPr lang="en-CA" dirty="0" smtClean="0">
                      <a:latin typeface="Calibri" pitchFamily="34" charset="0"/>
                    </a:rPr>
                    <a:t> and </a:t>
                  </a:r>
                  <a:r>
                    <a:rPr lang="en-CA" b="1" dirty="0" smtClean="0">
                      <a:latin typeface="Calibri" pitchFamily="34" charset="0"/>
                    </a:rPr>
                    <a:t>Magnetic North.</a:t>
                  </a:r>
                  <a:endParaRPr lang="en-CA" b="1" dirty="0">
                    <a:latin typeface="Calibri" pitchFamily="34" charset="0"/>
                  </a:endParaRPr>
                </a:p>
              </p:txBody>
            </p:sp>
            <p:sp>
              <p:nvSpPr>
                <p:cNvPr id="12" name="TextBox 3"/>
                <p:cNvSpPr txBox="1">
                  <a:spLocks noChangeArrowheads="1"/>
                </p:cNvSpPr>
                <p:nvPr/>
              </p:nvSpPr>
              <p:spPr bwMode="auto">
                <a:xfrm>
                  <a:off x="505200" y="1224000"/>
                  <a:ext cx="1980000" cy="523220"/>
                </a:xfrm>
                <a:prstGeom prst="rect">
                  <a:avLst/>
                </a:prstGeom>
                <a:solidFill>
                  <a:schemeClr val="accent1">
                    <a:lumMod val="20000"/>
                    <a:lumOff val="80000"/>
                    <a:alpha val="80000"/>
                  </a:schemeClr>
                </a:solidFill>
                <a:ln w="9525">
                  <a:noFill/>
                  <a:miter lim="800000"/>
                  <a:headEnd/>
                  <a:tailEnd/>
                </a:ln>
              </p:spPr>
              <p:txBody>
                <a:bodyPr>
                  <a:spAutoFit/>
                </a:bodyPr>
                <a:lstStyle/>
                <a:p>
                  <a:pPr>
                    <a:defRPr/>
                  </a:pPr>
                  <a:r>
                    <a:rPr lang="en-CA" sz="1400" b="1" dirty="0" smtClean="0">
                      <a:latin typeface="Calibri" pitchFamily="34" charset="0"/>
                    </a:rPr>
                    <a:t>Click File – Today </a:t>
                  </a:r>
                  <a:r>
                    <a:rPr lang="en-CA" sz="1400" dirty="0" smtClean="0">
                      <a:latin typeface="Calibri" pitchFamily="34" charset="0"/>
                    </a:rPr>
                    <a:t>to set the </a:t>
                  </a:r>
                  <a:r>
                    <a:rPr lang="en-CA" sz="1400" b="1" dirty="0" smtClean="0">
                      <a:latin typeface="Calibri" pitchFamily="34" charset="0"/>
                    </a:rPr>
                    <a:t>Date (Decimal)</a:t>
                  </a:r>
                  <a:r>
                    <a:rPr lang="en-CA" sz="1400" dirty="0" smtClean="0">
                      <a:latin typeface="Calibri" pitchFamily="34" charset="0"/>
                    </a:rPr>
                    <a:t> field.</a:t>
                  </a:r>
                  <a:endParaRPr lang="en-CA" sz="1400" b="1" dirty="0">
                    <a:latin typeface="Calibri" pitchFamily="34" charset="0"/>
                  </a:endParaRPr>
                </a:p>
              </p:txBody>
            </p:sp>
            <p:sp>
              <p:nvSpPr>
                <p:cNvPr id="13" name="TextBox 3"/>
                <p:cNvSpPr txBox="1">
                  <a:spLocks noChangeArrowheads="1"/>
                </p:cNvSpPr>
                <p:nvPr/>
              </p:nvSpPr>
              <p:spPr bwMode="auto">
                <a:xfrm>
                  <a:off x="505200" y="3417223"/>
                  <a:ext cx="2196000" cy="172800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Enter the </a:t>
                  </a:r>
                  <a:r>
                    <a:rPr lang="en-CA" b="1" dirty="0" smtClean="0">
                      <a:latin typeface="Calibri" pitchFamily="34" charset="0"/>
                    </a:rPr>
                    <a:t>UTM Grid Reference</a:t>
                  </a:r>
                  <a:r>
                    <a:rPr lang="en-CA" dirty="0" smtClean="0">
                      <a:latin typeface="Calibri" pitchFamily="34" charset="0"/>
                    </a:rPr>
                    <a:t>.</a:t>
                  </a:r>
                </a:p>
                <a:p>
                  <a:pPr>
                    <a:defRPr/>
                  </a:pPr>
                  <a:r>
                    <a:rPr lang="en-CA" dirty="0" smtClean="0">
                      <a:latin typeface="Calibri" pitchFamily="34" charset="0"/>
                    </a:rPr>
                    <a:t>                 -or-</a:t>
                  </a:r>
                  <a:endParaRPr lang="en-CA" b="1" dirty="0" smtClean="0">
                    <a:latin typeface="Calibri" pitchFamily="34" charset="0"/>
                  </a:endParaRPr>
                </a:p>
                <a:p>
                  <a:pPr>
                    <a:defRPr/>
                  </a:pPr>
                  <a:r>
                    <a:rPr lang="en-CA" b="1" dirty="0" smtClean="0">
                      <a:latin typeface="Calibri" pitchFamily="34" charset="0"/>
                    </a:rPr>
                    <a:t>Longitude</a:t>
                  </a:r>
                  <a:r>
                    <a:rPr lang="en-CA" dirty="0" smtClean="0">
                      <a:latin typeface="Calibri" pitchFamily="34" charset="0"/>
                    </a:rPr>
                    <a:t> then </a:t>
                  </a:r>
                  <a:r>
                    <a:rPr lang="en-CA" b="1" dirty="0" smtClean="0">
                      <a:latin typeface="Calibri" pitchFamily="34" charset="0"/>
                    </a:rPr>
                    <a:t>Latitude </a:t>
                  </a:r>
                  <a:r>
                    <a:rPr lang="en-CA" dirty="0" smtClean="0">
                      <a:latin typeface="Calibri" pitchFamily="34" charset="0"/>
                    </a:rPr>
                    <a:t>in degrees and decimal minutes.</a:t>
                  </a:r>
                </a:p>
                <a:p>
                  <a:pPr>
                    <a:defRPr/>
                  </a:pPr>
                  <a:endParaRPr lang="en-CA" dirty="0" smtClean="0">
                    <a:latin typeface="Calibri" pitchFamily="34" charset="0"/>
                  </a:endParaRPr>
                </a:p>
                <a:p>
                  <a:pPr>
                    <a:defRPr/>
                  </a:pPr>
                  <a:endParaRPr lang="en-CA" dirty="0">
                    <a:latin typeface="Calibri" pitchFamily="34" charset="0"/>
                  </a:endParaRPr>
                </a:p>
              </p:txBody>
            </p:sp>
            <p:sp>
              <p:nvSpPr>
                <p:cNvPr id="43" name="TextBox 3"/>
                <p:cNvSpPr txBox="1">
                  <a:spLocks noChangeArrowheads="1"/>
                </p:cNvSpPr>
                <p:nvPr/>
              </p:nvSpPr>
              <p:spPr bwMode="auto">
                <a:xfrm>
                  <a:off x="1636875" y="2358764"/>
                  <a:ext cx="1296000" cy="64800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Location on the map</a:t>
                  </a:r>
                  <a:endParaRPr lang="en-CA" b="1" dirty="0">
                    <a:latin typeface="Calibri" pitchFamily="34" charset="0"/>
                  </a:endParaRPr>
                </a:p>
              </p:txBody>
            </p:sp>
            <p:sp>
              <p:nvSpPr>
                <p:cNvPr id="80" name="TextBox 3"/>
                <p:cNvSpPr txBox="1">
                  <a:spLocks noChangeArrowheads="1"/>
                </p:cNvSpPr>
                <p:nvPr/>
              </p:nvSpPr>
              <p:spPr bwMode="auto">
                <a:xfrm>
                  <a:off x="7668345" y="2983781"/>
                  <a:ext cx="1116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the </a:t>
                  </a:r>
                  <a:r>
                    <a:rPr lang="en-CA" b="1" dirty="0" smtClean="0">
                      <a:latin typeface="Calibri" pitchFamily="34" charset="0"/>
                    </a:rPr>
                    <a:t>Year</a:t>
                  </a:r>
                  <a:r>
                    <a:rPr lang="en-CA" dirty="0" smtClean="0">
                      <a:latin typeface="Calibri" pitchFamily="34" charset="0"/>
                    </a:rPr>
                    <a:t>.</a:t>
                  </a:r>
                  <a:endParaRPr lang="en-CA" b="1" dirty="0">
                    <a:latin typeface="Calibri" pitchFamily="34" charset="0"/>
                  </a:endParaRPr>
                </a:p>
              </p:txBody>
            </p:sp>
            <p:sp>
              <p:nvSpPr>
                <p:cNvPr id="94" name="TextBox 3"/>
                <p:cNvSpPr txBox="1">
                  <a:spLocks noChangeArrowheads="1"/>
                </p:cNvSpPr>
                <p:nvPr/>
              </p:nvSpPr>
              <p:spPr bwMode="auto">
                <a:xfrm>
                  <a:off x="3312000" y="5396544"/>
                  <a:ext cx="1908000" cy="86400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Variation between </a:t>
                  </a:r>
                  <a:r>
                    <a:rPr lang="en-CA" b="1" dirty="0" smtClean="0">
                      <a:latin typeface="Calibri" pitchFamily="34" charset="0"/>
                    </a:rPr>
                    <a:t>True North</a:t>
                  </a:r>
                  <a:r>
                    <a:rPr lang="en-CA" dirty="0" smtClean="0">
                      <a:latin typeface="Calibri" pitchFamily="34" charset="0"/>
                    </a:rPr>
                    <a:t> and </a:t>
                  </a:r>
                  <a:r>
                    <a:rPr lang="en-CA" b="1" dirty="0" smtClean="0">
                      <a:latin typeface="Calibri" pitchFamily="34" charset="0"/>
                    </a:rPr>
                    <a:t>Grid North.</a:t>
                  </a:r>
                  <a:endParaRPr lang="en-CA" b="1" dirty="0">
                    <a:latin typeface="Calibri" pitchFamily="34" charset="0"/>
                  </a:endParaRPr>
                </a:p>
              </p:txBody>
            </p:sp>
            <p:sp>
              <p:nvSpPr>
                <p:cNvPr id="103" name="TextBox 3"/>
                <p:cNvSpPr txBox="1">
                  <a:spLocks noChangeArrowheads="1"/>
                </p:cNvSpPr>
                <p:nvPr/>
              </p:nvSpPr>
              <p:spPr bwMode="auto">
                <a:xfrm>
                  <a:off x="5364000" y="5396545"/>
                  <a:ext cx="1836000" cy="900000"/>
                </a:xfrm>
                <a:prstGeom prst="rect">
                  <a:avLst/>
                </a:prstGeom>
                <a:solidFill>
                  <a:srgbClr val="FAFA96">
                    <a:alpha val="80000"/>
                  </a:srgbClr>
                </a:solidFill>
                <a:ln w="9525">
                  <a:noFill/>
                  <a:miter lim="800000"/>
                  <a:headEnd/>
                  <a:tailEnd/>
                </a:ln>
              </p:spPr>
              <p:txBody>
                <a:bodyPr>
                  <a:spAutoFit/>
                </a:bodyPr>
                <a:lstStyle/>
                <a:p>
                  <a:pPr>
                    <a:defRPr/>
                  </a:pPr>
                  <a:r>
                    <a:rPr lang="en-CA" b="1" dirty="0" smtClean="0">
                      <a:latin typeface="Calibri" pitchFamily="34" charset="0"/>
                    </a:rPr>
                    <a:t>Longitude</a:t>
                  </a:r>
                  <a:r>
                    <a:rPr lang="en-CA" dirty="0" smtClean="0">
                      <a:latin typeface="Calibri" pitchFamily="34" charset="0"/>
                    </a:rPr>
                    <a:t> and </a:t>
                  </a:r>
                  <a:r>
                    <a:rPr lang="en-CA" b="1" dirty="0" smtClean="0">
                      <a:latin typeface="Calibri" pitchFamily="34" charset="0"/>
                    </a:rPr>
                    <a:t>Latitude </a:t>
                  </a:r>
                  <a:r>
                    <a:rPr lang="en-CA" dirty="0" smtClean="0">
                      <a:latin typeface="Calibri" pitchFamily="34" charset="0"/>
                    </a:rPr>
                    <a:t>in </a:t>
                  </a:r>
                  <a:r>
                    <a:rPr lang="en-CA" b="1" dirty="0" smtClean="0">
                      <a:latin typeface="Calibri" pitchFamily="34" charset="0"/>
                    </a:rPr>
                    <a:t>Decimal Degrees</a:t>
                  </a:r>
                  <a:r>
                    <a:rPr lang="en-CA" dirty="0" smtClean="0">
                      <a:latin typeface="Calibri" pitchFamily="34" charset="0"/>
                    </a:rPr>
                    <a:t>.</a:t>
                  </a:r>
                  <a:endParaRPr lang="en-CA" dirty="0">
                    <a:latin typeface="Calibri" pitchFamily="34" charset="0"/>
                  </a:endParaRPr>
                </a:p>
              </p:txBody>
            </p:sp>
            <p:sp>
              <p:nvSpPr>
                <p:cNvPr id="106" name="TextBox 3"/>
                <p:cNvSpPr txBox="1">
                  <a:spLocks noChangeArrowheads="1"/>
                </p:cNvSpPr>
                <p:nvPr/>
              </p:nvSpPr>
              <p:spPr bwMode="auto">
                <a:xfrm>
                  <a:off x="7344000" y="5420216"/>
                  <a:ext cx="1512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Done when finished</a:t>
                  </a:r>
                  <a:endParaRPr lang="en-CA" b="1" dirty="0">
                    <a:latin typeface="Calibri" pitchFamily="34" charset="0"/>
                  </a:endParaRPr>
                </a:p>
              </p:txBody>
            </p:sp>
            <p:cxnSp>
              <p:nvCxnSpPr>
                <p:cNvPr id="117" name="Straight Arrow Connector 116"/>
                <p:cNvCxnSpPr/>
                <p:nvPr/>
              </p:nvCxnSpPr>
              <p:spPr bwMode="auto">
                <a:xfrm>
                  <a:off x="2466000" y="1526400"/>
                  <a:ext cx="970676"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43" idx="3"/>
                  <a:endCxn id="69" idx="2"/>
                </p:cNvCxnSpPr>
                <p:nvPr/>
              </p:nvCxnSpPr>
              <p:spPr bwMode="auto">
                <a:xfrm>
                  <a:off x="2932875" y="2682764"/>
                  <a:ext cx="2542472" cy="49908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3" idx="3"/>
                  <a:endCxn id="49" idx="1"/>
                </p:cNvCxnSpPr>
                <p:nvPr/>
              </p:nvCxnSpPr>
              <p:spPr bwMode="auto">
                <a:xfrm flipV="1">
                  <a:off x="2701200" y="3916034"/>
                  <a:ext cx="1251600" cy="36518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3" idx="3"/>
                  <a:endCxn id="8" idx="1"/>
                </p:cNvCxnSpPr>
                <p:nvPr/>
              </p:nvCxnSpPr>
              <p:spPr bwMode="auto">
                <a:xfrm>
                  <a:off x="2701200" y="4281223"/>
                  <a:ext cx="1258732" cy="1641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a:stCxn id="80" idx="1"/>
                  <a:endCxn id="66" idx="3"/>
                </p:cNvCxnSpPr>
                <p:nvPr/>
              </p:nvCxnSpPr>
              <p:spPr bwMode="auto">
                <a:xfrm rot="10800000" flipV="1">
                  <a:off x="7346567" y="3307780"/>
                  <a:ext cx="321779" cy="60825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1" idx="1"/>
                  <a:endCxn id="14" idx="3"/>
                </p:cNvCxnSpPr>
                <p:nvPr/>
              </p:nvCxnSpPr>
              <p:spPr bwMode="auto">
                <a:xfrm rot="10800000">
                  <a:off x="7346568" y="4297634"/>
                  <a:ext cx="321777" cy="7636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a:stCxn id="106" idx="0"/>
                  <a:endCxn id="115" idx="2"/>
                </p:cNvCxnSpPr>
                <p:nvPr/>
              </p:nvCxnSpPr>
              <p:spPr bwMode="auto">
                <a:xfrm rot="16200000" flipV="1">
                  <a:off x="7282592" y="4602808"/>
                  <a:ext cx="599816" cy="1035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a:stCxn id="103" idx="0"/>
                  <a:endCxn id="55" idx="2"/>
                </p:cNvCxnSpPr>
                <p:nvPr/>
              </p:nvCxnSpPr>
              <p:spPr bwMode="auto">
                <a:xfrm rot="16200000" flipV="1">
                  <a:off x="5546245" y="4660790"/>
                  <a:ext cx="600311" cy="871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a:stCxn id="94" idx="0"/>
                  <a:endCxn id="38" idx="2"/>
                </p:cNvCxnSpPr>
                <p:nvPr/>
              </p:nvCxnSpPr>
              <p:spPr bwMode="auto">
                <a:xfrm rot="5400000" flipH="1" flipV="1">
                  <a:off x="4184282" y="4910352"/>
                  <a:ext cx="567910" cy="40447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5" idx="3"/>
                  <a:endCxn id="17" idx="2"/>
                </p:cNvCxnSpPr>
                <p:nvPr/>
              </p:nvCxnSpPr>
              <p:spPr bwMode="auto">
                <a:xfrm flipV="1">
                  <a:off x="2413200" y="4828634"/>
                  <a:ext cx="1829400" cy="97024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21" name="TextBox 3"/>
            <p:cNvSpPr txBox="1">
              <a:spLocks noChangeArrowheads="1"/>
            </p:cNvSpPr>
            <p:nvPr/>
          </p:nvSpPr>
          <p:spPr bwMode="auto">
            <a:xfrm>
              <a:off x="6199800" y="2276872"/>
              <a:ext cx="1224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the </a:t>
              </a:r>
              <a:r>
                <a:rPr lang="en-CA" b="1" dirty="0" smtClean="0">
                  <a:latin typeface="Calibri" pitchFamily="34" charset="0"/>
                </a:rPr>
                <a:t>UTM Zone</a:t>
              </a:r>
              <a:r>
                <a:rPr lang="en-CA" dirty="0" smtClean="0">
                  <a:latin typeface="Calibri" pitchFamily="34" charset="0"/>
                </a:rPr>
                <a:t>.</a:t>
              </a:r>
              <a:endParaRPr lang="en-CA" b="1" dirty="0">
                <a:latin typeface="Calibri" pitchFamily="34" charset="0"/>
              </a:endParaRPr>
            </a:p>
          </p:txBody>
        </p:sp>
        <p:cxnSp>
          <p:nvCxnSpPr>
            <p:cNvPr id="26" name="Straight Arrow Connector 25"/>
            <p:cNvCxnSpPr>
              <a:stCxn id="21" idx="2"/>
              <a:endCxn id="15" idx="0"/>
            </p:cNvCxnSpPr>
            <p:nvPr/>
          </p:nvCxnSpPr>
          <p:spPr bwMode="auto">
            <a:xfrm rot="5400000">
              <a:off x="6065817" y="3058855"/>
              <a:ext cx="879967" cy="612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125</a:t>
            </a:fld>
            <a:endParaRPr lang="en-CA"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CA" dirty="0" smtClean="0"/>
              <a:t>Using GPS Utility with</a:t>
            </a:r>
            <a:br>
              <a:rPr lang="en-CA" dirty="0" smtClean="0"/>
            </a:br>
            <a:r>
              <a:rPr lang="en-CA" dirty="0" smtClean="0"/>
              <a:t>IC Pro</a:t>
            </a:r>
            <a:endParaRPr lang="en-CA" dirty="0"/>
          </a:p>
        </p:txBody>
      </p:sp>
      <p:sp>
        <p:nvSpPr>
          <p:cNvPr id="6" name="Subtitle 5"/>
          <p:cNvSpPr>
            <a:spLocks noGrp="1"/>
          </p:cNvSpPr>
          <p:nvPr>
            <p:ph type="subTitle" idx="1"/>
          </p:nvPr>
        </p:nvSpPr>
        <p:spPr/>
        <p:txBody>
          <a:bodyPr/>
          <a:lstStyle/>
          <a:p>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126</a:t>
            </a:fld>
            <a:endParaRPr lang="en-CA" dirty="0"/>
          </a:p>
        </p:txBody>
      </p:sp>
      <p:pic>
        <p:nvPicPr>
          <p:cNvPr id="8" name="Picture 5" descr="C:\Users\User1\Desktop\ScreenHunter\ICv6 Course\ICv6 GPSU_4.JPG"/>
          <p:cNvPicPr>
            <a:picLocks noChangeAspect="1" noChangeArrowheads="1"/>
          </p:cNvPicPr>
          <p:nvPr/>
        </p:nvPicPr>
        <p:blipFill>
          <a:blip r:embed="rId2" cstate="print"/>
          <a:srcRect/>
          <a:stretch>
            <a:fillRect/>
          </a:stretch>
        </p:blipFill>
        <p:spPr bwMode="auto">
          <a:xfrm>
            <a:off x="3563888" y="3886200"/>
            <a:ext cx="2026725" cy="2424494"/>
          </a:xfrm>
          <a:prstGeom prst="rect">
            <a:avLst/>
          </a:prstGeom>
          <a:noFill/>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GPS and GPS Utility</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127</a:t>
            </a:fld>
            <a:endParaRPr lang="en-CA" dirty="0"/>
          </a:p>
        </p:txBody>
      </p:sp>
      <p:sp>
        <p:nvSpPr>
          <p:cNvPr id="5" name="TextBox 3"/>
          <p:cNvSpPr txBox="1">
            <a:spLocks noChangeArrowheads="1"/>
          </p:cNvSpPr>
          <p:nvPr/>
        </p:nvSpPr>
        <p:spPr bwMode="auto">
          <a:xfrm>
            <a:off x="252000" y="1700808"/>
            <a:ext cx="8640480" cy="1200329"/>
          </a:xfrm>
          <a:prstGeom prst="rect">
            <a:avLst/>
          </a:prstGeom>
          <a:noFill/>
          <a:ln w="9525">
            <a:noFill/>
            <a:miter lim="800000"/>
            <a:headEnd/>
            <a:tailEnd/>
          </a:ln>
        </p:spPr>
        <p:txBody>
          <a:bodyPr wrap="square">
            <a:spAutoFit/>
          </a:bodyPr>
          <a:lstStyle/>
          <a:p>
            <a:pPr>
              <a:defRPr/>
            </a:pPr>
            <a:r>
              <a:rPr lang="en-CA" dirty="0" smtClean="0">
                <a:latin typeface="Calibri" pitchFamily="34" charset="0"/>
              </a:rPr>
              <a:t>GPS Utility works with most GPS receivers including Garmin to download and upload GPS receiver data.</a:t>
            </a:r>
          </a:p>
          <a:p>
            <a:pPr>
              <a:defRPr/>
            </a:pPr>
            <a:endParaRPr lang="en-CA" dirty="0" smtClean="0">
              <a:latin typeface="Calibri" pitchFamily="34" charset="0"/>
            </a:endParaRPr>
          </a:p>
          <a:p>
            <a:pPr>
              <a:defRPr/>
            </a:pPr>
            <a:endParaRPr lang="en-CA" dirty="0">
              <a:latin typeface="Calibri" pitchFamily="34"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Opening GPS Utility</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128</a:t>
            </a:fld>
            <a:endParaRPr lang="en-CA" dirty="0"/>
          </a:p>
        </p:txBody>
      </p:sp>
      <p:pic>
        <p:nvPicPr>
          <p:cNvPr id="9" name="Picture 2" descr="C:\Users\User1\Desktop\ScreenHunter\ICv6 Course\ICv6 GPSU_8.JPG"/>
          <p:cNvPicPr>
            <a:picLocks noChangeAspect="1" noChangeArrowheads="1"/>
          </p:cNvPicPr>
          <p:nvPr/>
        </p:nvPicPr>
        <p:blipFill>
          <a:blip r:embed="rId2" cstate="print"/>
          <a:srcRect/>
          <a:stretch>
            <a:fillRect/>
          </a:stretch>
        </p:blipFill>
        <p:spPr bwMode="auto">
          <a:xfrm>
            <a:off x="1187623" y="1549400"/>
            <a:ext cx="7658100" cy="480695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10" name="Picture 2" descr="C:\Users\User1\Desktop\ScreenHunter\ICv6 Course\ICv6 GPSU_7.JPG"/>
          <p:cNvPicPr>
            <a:picLocks noChangeAspect="1" noChangeArrowheads="1"/>
          </p:cNvPicPr>
          <p:nvPr/>
        </p:nvPicPr>
        <p:blipFill>
          <a:blip r:embed="rId3" cstate="print"/>
          <a:srcRect/>
          <a:stretch>
            <a:fillRect/>
          </a:stretch>
        </p:blipFill>
        <p:spPr bwMode="auto">
          <a:xfrm>
            <a:off x="5219700" y="3032956"/>
            <a:ext cx="3467100" cy="3467100"/>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13" name="Straight Arrow Connector 12"/>
          <p:cNvCxnSpPr>
            <a:stCxn id="16" idx="3"/>
            <a:endCxn id="14" idx="1"/>
          </p:cNvCxnSpPr>
          <p:nvPr/>
        </p:nvCxnSpPr>
        <p:spPr bwMode="auto">
          <a:xfrm>
            <a:off x="4427744" y="5477661"/>
            <a:ext cx="918256" cy="6422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5346000" y="5904000"/>
            <a:ext cx="918188" cy="431800"/>
          </a:xfrm>
          <a:prstGeom prst="roundRect">
            <a:avLst>
              <a:gd name="adj" fmla="val 799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6" name="TextBox 3"/>
          <p:cNvSpPr txBox="1">
            <a:spLocks noChangeArrowheads="1"/>
          </p:cNvSpPr>
          <p:nvPr/>
        </p:nvSpPr>
        <p:spPr bwMode="auto">
          <a:xfrm>
            <a:off x="2267744" y="5292995"/>
            <a:ext cx="2160000" cy="369332"/>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 </a:t>
            </a:r>
            <a:r>
              <a:rPr lang="en-CA" b="1" u="sng" dirty="0" smtClean="0">
                <a:latin typeface="Calibri" pitchFamily="34" charset="0"/>
              </a:rPr>
              <a:t>Y</a:t>
            </a:r>
            <a:r>
              <a:rPr lang="en-CA" b="1" dirty="0" smtClean="0">
                <a:latin typeface="Calibri" pitchFamily="34" charset="0"/>
              </a:rPr>
              <a:t>es </a:t>
            </a:r>
            <a:r>
              <a:rPr lang="en-CA" dirty="0" smtClean="0">
                <a:latin typeface="Calibri" pitchFamily="34" charset="0"/>
              </a:rPr>
              <a:t>to continue.</a:t>
            </a:r>
            <a:endParaRPr lang="en-CA" dirty="0">
              <a:latin typeface="Calibri" pitchFamily="34" charset="0"/>
            </a:endParaRPr>
          </a:p>
        </p:txBody>
      </p:sp>
      <p:grpSp>
        <p:nvGrpSpPr>
          <p:cNvPr id="5" name="Group 26"/>
          <p:cNvGrpSpPr/>
          <p:nvPr/>
        </p:nvGrpSpPr>
        <p:grpSpPr>
          <a:xfrm>
            <a:off x="251520" y="718308"/>
            <a:ext cx="3599280" cy="812800"/>
            <a:chOff x="251520" y="718308"/>
            <a:chExt cx="3599280" cy="812800"/>
          </a:xfrm>
        </p:grpSpPr>
        <p:pic>
          <p:nvPicPr>
            <p:cNvPr id="3077" name="Picture 5" descr="C:\Users\User1\Desktop\ScreenHunter\ICv6 Course\ICv6 GPSU_4.JPG"/>
            <p:cNvPicPr>
              <a:picLocks noChangeAspect="1" noChangeArrowheads="1"/>
            </p:cNvPicPr>
            <p:nvPr/>
          </p:nvPicPr>
          <p:blipFill>
            <a:blip r:embed="rId4" cstate="print"/>
            <a:srcRect/>
            <a:stretch>
              <a:fillRect/>
            </a:stretch>
          </p:blipFill>
          <p:spPr bwMode="auto">
            <a:xfrm>
              <a:off x="251520" y="718308"/>
              <a:ext cx="679450" cy="812800"/>
            </a:xfrm>
            <a:prstGeom prst="rect">
              <a:avLst/>
            </a:prstGeom>
            <a:noFill/>
          </p:spPr>
        </p:pic>
        <p:sp>
          <p:nvSpPr>
            <p:cNvPr id="12" name="TextBox 3"/>
            <p:cNvSpPr txBox="1">
              <a:spLocks noChangeArrowheads="1"/>
            </p:cNvSpPr>
            <p:nvPr/>
          </p:nvSpPr>
          <p:spPr bwMode="auto">
            <a:xfrm>
              <a:off x="1330800" y="800708"/>
              <a:ext cx="2520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a:t>
              </a:r>
              <a:r>
                <a:rPr lang="en-CA" dirty="0" smtClean="0">
                  <a:latin typeface="Calibri" pitchFamily="34" charset="0"/>
                </a:rPr>
                <a:t> </a:t>
              </a:r>
              <a:r>
                <a:rPr lang="en-CA" b="1" dirty="0" smtClean="0">
                  <a:latin typeface="Calibri" pitchFamily="34" charset="0"/>
                </a:rPr>
                <a:t>the GPS Utility </a:t>
              </a:r>
              <a:r>
                <a:rPr lang="en-CA" dirty="0" smtClean="0">
                  <a:latin typeface="Calibri" pitchFamily="34" charset="0"/>
                </a:rPr>
                <a:t>icon to open the program.</a:t>
              </a:r>
              <a:endParaRPr lang="en-CA" dirty="0">
                <a:latin typeface="Calibri" pitchFamily="34" charset="0"/>
              </a:endParaRPr>
            </a:p>
          </p:txBody>
        </p:sp>
        <p:cxnSp>
          <p:nvCxnSpPr>
            <p:cNvPr id="17" name="Straight Arrow Connector 16"/>
            <p:cNvCxnSpPr>
              <a:stCxn id="12" idx="1"/>
              <a:endCxn id="3077" idx="3"/>
            </p:cNvCxnSpPr>
            <p:nvPr/>
          </p:nvCxnSpPr>
          <p:spPr bwMode="auto">
            <a:xfrm rot="10800000">
              <a:off x="930970" y="1124708"/>
              <a:ext cx="39983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Download Data from the GPS Receiver</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129</a:t>
            </a:fld>
            <a:endParaRPr lang="en-CA" dirty="0"/>
          </a:p>
        </p:txBody>
      </p:sp>
      <p:sp>
        <p:nvSpPr>
          <p:cNvPr id="10" name="TextBox 3"/>
          <p:cNvSpPr txBox="1">
            <a:spLocks noChangeArrowheads="1"/>
          </p:cNvSpPr>
          <p:nvPr/>
        </p:nvSpPr>
        <p:spPr bwMode="auto">
          <a:xfrm>
            <a:off x="6120172" y="-3339752"/>
            <a:ext cx="2428875"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 GPS – Download All ...</a:t>
            </a:r>
            <a:endParaRPr lang="en-CA" b="1" dirty="0">
              <a:latin typeface="Calibri" pitchFamily="34" charset="0"/>
            </a:endParaRPr>
          </a:p>
        </p:txBody>
      </p:sp>
      <p:cxnSp>
        <p:nvCxnSpPr>
          <p:cNvPr id="18" name="Straight Arrow Connector 17"/>
          <p:cNvCxnSpPr>
            <a:stCxn id="13" idx="2"/>
            <a:endCxn id="16" idx="0"/>
          </p:cNvCxnSpPr>
          <p:nvPr/>
        </p:nvCxnSpPr>
        <p:spPr bwMode="auto">
          <a:xfrm rot="16200000" flipH="1">
            <a:off x="848514" y="2058726"/>
            <a:ext cx="2727244" cy="237130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3"/>
          <p:cNvSpPr txBox="1">
            <a:spLocks noChangeArrowheads="1"/>
          </p:cNvSpPr>
          <p:nvPr/>
        </p:nvSpPr>
        <p:spPr bwMode="auto">
          <a:xfrm>
            <a:off x="5239470" y="4668336"/>
            <a:ext cx="2428875"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Check</a:t>
            </a:r>
            <a:r>
              <a:rPr lang="en-CA" dirty="0" smtClean="0">
                <a:latin typeface="Calibri" pitchFamily="34" charset="0"/>
              </a:rPr>
              <a:t> the items to be downloaded from the GPS then </a:t>
            </a:r>
            <a:r>
              <a:rPr lang="en-CA" b="1" dirty="0" smtClean="0">
                <a:latin typeface="Calibri" pitchFamily="34" charset="0"/>
              </a:rPr>
              <a:t>click</a:t>
            </a:r>
            <a:r>
              <a:rPr lang="en-CA" dirty="0" smtClean="0">
                <a:latin typeface="Calibri" pitchFamily="34" charset="0"/>
              </a:rPr>
              <a:t> </a:t>
            </a:r>
            <a:r>
              <a:rPr lang="en-CA" b="1" dirty="0" smtClean="0">
                <a:latin typeface="Calibri" pitchFamily="34" charset="0"/>
              </a:rPr>
              <a:t>OK</a:t>
            </a:r>
            <a:r>
              <a:rPr lang="en-CA" dirty="0" smtClean="0">
                <a:latin typeface="Calibri" pitchFamily="34" charset="0"/>
              </a:rPr>
              <a:t>.</a:t>
            </a:r>
            <a:endParaRPr lang="en-CA" dirty="0">
              <a:latin typeface="Calibri" pitchFamily="34" charset="0"/>
            </a:endParaRPr>
          </a:p>
        </p:txBody>
      </p:sp>
      <p:cxnSp>
        <p:nvCxnSpPr>
          <p:cNvPr id="17" name="Straight Arrow Connector 16"/>
          <p:cNvCxnSpPr>
            <a:stCxn id="14" idx="1"/>
            <a:endCxn id="16" idx="3"/>
          </p:cNvCxnSpPr>
          <p:nvPr/>
        </p:nvCxnSpPr>
        <p:spPr bwMode="auto">
          <a:xfrm rot="10800000" flipV="1">
            <a:off x="4009758" y="5130000"/>
            <a:ext cx="1229712" cy="359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5" name="Group 28"/>
          <p:cNvGrpSpPr/>
          <p:nvPr/>
        </p:nvGrpSpPr>
        <p:grpSpPr>
          <a:xfrm>
            <a:off x="288000" y="828000"/>
            <a:ext cx="8604202" cy="5513826"/>
            <a:chOff x="288000" y="828000"/>
            <a:chExt cx="8604202" cy="5513826"/>
          </a:xfrm>
        </p:grpSpPr>
        <p:grpSp>
          <p:nvGrpSpPr>
            <p:cNvPr id="6" name="Group 37"/>
            <p:cNvGrpSpPr/>
            <p:nvPr/>
          </p:nvGrpSpPr>
          <p:grpSpPr>
            <a:xfrm>
              <a:off x="288000" y="828000"/>
              <a:ext cx="8604202" cy="5513826"/>
              <a:chOff x="288000" y="828000"/>
              <a:chExt cx="8604202" cy="5513826"/>
            </a:xfrm>
          </p:grpSpPr>
          <p:grpSp>
            <p:nvGrpSpPr>
              <p:cNvPr id="7" name="Group 39"/>
              <p:cNvGrpSpPr/>
              <p:nvPr/>
            </p:nvGrpSpPr>
            <p:grpSpPr>
              <a:xfrm>
                <a:off x="288000" y="972000"/>
                <a:ext cx="8604202" cy="5369826"/>
                <a:chOff x="288582" y="936000"/>
                <a:chExt cx="8604202" cy="5369826"/>
              </a:xfrm>
            </p:grpSpPr>
            <p:sp>
              <p:nvSpPr>
                <p:cNvPr id="15" name="TextBox 3"/>
                <p:cNvSpPr txBox="1">
                  <a:spLocks noChangeArrowheads="1"/>
                </p:cNvSpPr>
                <p:nvPr/>
              </p:nvSpPr>
              <p:spPr bwMode="auto">
                <a:xfrm>
                  <a:off x="3312000" y="936000"/>
                  <a:ext cx="1692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 GPS </a:t>
                  </a:r>
                  <a:r>
                    <a:rPr lang="en-CA" dirty="0" smtClean="0">
                      <a:latin typeface="Calibri" pitchFamily="34" charset="0"/>
                    </a:rPr>
                    <a:t>then </a:t>
                  </a:r>
                  <a:r>
                    <a:rPr lang="en-CA" b="1" dirty="0" smtClean="0">
                      <a:latin typeface="Calibri" pitchFamily="34" charset="0"/>
                    </a:rPr>
                    <a:t>Download All ...</a:t>
                  </a:r>
                  <a:endParaRPr lang="en-CA" b="1" dirty="0">
                    <a:latin typeface="Calibri" pitchFamily="34" charset="0"/>
                  </a:endParaRPr>
                </a:p>
              </p:txBody>
            </p:sp>
            <p:grpSp>
              <p:nvGrpSpPr>
                <p:cNvPr id="9" name="Group 23"/>
                <p:cNvGrpSpPr/>
                <p:nvPr/>
              </p:nvGrpSpPr>
              <p:grpSpPr>
                <a:xfrm>
                  <a:off x="288582" y="1232756"/>
                  <a:ext cx="2807804" cy="2996952"/>
                  <a:chOff x="215516" y="972000"/>
                  <a:chExt cx="2807804" cy="2996952"/>
                </a:xfrm>
              </p:grpSpPr>
              <p:pic>
                <p:nvPicPr>
                  <p:cNvPr id="8" name="Picture 2"/>
                  <p:cNvPicPr>
                    <a:picLocks noChangeAspect="1" noChangeArrowheads="1"/>
                  </p:cNvPicPr>
                  <p:nvPr/>
                </p:nvPicPr>
                <p:blipFill>
                  <a:blip r:embed="rId2" cstate="print"/>
                  <a:srcRect t="2625" r="87717" b="53675"/>
                  <a:stretch>
                    <a:fillRect/>
                  </a:stretch>
                </p:blipFill>
                <p:spPr bwMode="auto">
                  <a:xfrm>
                    <a:off x="215516" y="972000"/>
                    <a:ext cx="2807804" cy="2996952"/>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2" name="Rounded Rectangle 11"/>
                  <p:cNvSpPr/>
                  <p:nvPr/>
                </p:nvSpPr>
                <p:spPr>
                  <a:xfrm>
                    <a:off x="500400" y="1170000"/>
                    <a:ext cx="370800" cy="234000"/>
                  </a:xfrm>
                  <a:prstGeom prst="roundRect">
                    <a:avLst>
                      <a:gd name="adj" fmla="val 898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Rounded Rectangle 12"/>
                  <p:cNvSpPr/>
                  <p:nvPr/>
                </p:nvSpPr>
                <p:spPr>
                  <a:xfrm>
                    <a:off x="522000" y="1440000"/>
                    <a:ext cx="864000" cy="144000"/>
                  </a:xfrm>
                  <a:prstGeom prst="roundRect">
                    <a:avLst>
                      <a:gd name="adj" fmla="val 1307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20" name="Group 36"/>
                <p:cNvGrpSpPr/>
                <p:nvPr/>
              </p:nvGrpSpPr>
              <p:grpSpPr>
                <a:xfrm>
                  <a:off x="1836000" y="2088000"/>
                  <a:ext cx="7056784" cy="4217826"/>
                  <a:chOff x="1836000" y="2088000"/>
                  <a:chExt cx="7056784" cy="4217826"/>
                </a:xfrm>
              </p:grpSpPr>
              <p:pic>
                <p:nvPicPr>
                  <p:cNvPr id="7172" name="Picture 4" descr="C:\Users\User1\Desktop\ScreenHunter\ICv6 Course\ICv6 GPSU_9.JPG"/>
                  <p:cNvPicPr>
                    <a:picLocks noChangeAspect="1" noChangeArrowheads="1"/>
                  </p:cNvPicPr>
                  <p:nvPr/>
                </p:nvPicPr>
                <p:blipFill>
                  <a:blip r:embed="rId3" cstate="print"/>
                  <a:srcRect r="1393" b="9506"/>
                  <a:stretch>
                    <a:fillRect/>
                  </a:stretch>
                </p:blipFill>
                <p:spPr bwMode="auto">
                  <a:xfrm>
                    <a:off x="1836000" y="2088000"/>
                    <a:ext cx="7056784" cy="4217826"/>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6" name="Rounded Rectangle 15"/>
                  <p:cNvSpPr/>
                  <p:nvPr/>
                </p:nvSpPr>
                <p:spPr>
                  <a:xfrm>
                    <a:off x="2786400" y="4572000"/>
                    <a:ext cx="1223940" cy="1116000"/>
                  </a:xfrm>
                  <a:prstGeom prst="roundRect">
                    <a:avLst>
                      <a:gd name="adj" fmla="val 499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11" name="Straight Arrow Connector 10"/>
                <p:cNvCxnSpPr>
                  <a:stCxn id="15" idx="1"/>
                  <a:endCxn id="12" idx="3"/>
                </p:cNvCxnSpPr>
                <p:nvPr/>
              </p:nvCxnSpPr>
              <p:spPr bwMode="auto">
                <a:xfrm rot="10800000" flipV="1">
                  <a:off x="944266" y="1260000"/>
                  <a:ext cx="2367734" cy="2877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9" name="TextBox 3"/>
              <p:cNvSpPr txBox="1">
                <a:spLocks noChangeArrowheads="1"/>
              </p:cNvSpPr>
              <p:nvPr/>
            </p:nvSpPr>
            <p:spPr bwMode="auto">
              <a:xfrm>
                <a:off x="5184000" y="828000"/>
                <a:ext cx="3708000" cy="936000"/>
              </a:xfrm>
              <a:prstGeom prst="rect">
                <a:avLst/>
              </a:prstGeom>
              <a:solidFill>
                <a:srgbClr val="FAFA96">
                  <a:alpha val="80000"/>
                </a:srgbClr>
              </a:solidFill>
              <a:ln w="9525">
                <a:noFill/>
                <a:miter lim="800000"/>
                <a:headEnd/>
                <a:tailEnd/>
              </a:ln>
            </p:spPr>
            <p:txBody>
              <a:bodyPr wrap="square">
                <a:spAutoFit/>
              </a:bodyPr>
              <a:lstStyle/>
              <a:p>
                <a:pPr>
                  <a:defRPr/>
                </a:pPr>
                <a:r>
                  <a:rPr lang="en-CA" dirty="0" smtClean="0">
                    <a:latin typeface="Calibri" pitchFamily="34" charset="0"/>
                  </a:rPr>
                  <a:t>Use a USB connection between the computer and GPS. Check the GPS Utility Help file for other connections.</a:t>
                </a:r>
                <a:endParaRPr lang="en-CA" dirty="0">
                  <a:latin typeface="Calibri" pitchFamily="34" charset="0"/>
                </a:endParaRPr>
              </a:p>
            </p:txBody>
          </p:sp>
          <p:sp>
            <p:nvSpPr>
              <p:cNvPr id="31" name="TextBox 3"/>
              <p:cNvSpPr txBox="1">
                <a:spLocks noChangeArrowheads="1"/>
              </p:cNvSpPr>
              <p:nvPr/>
            </p:nvSpPr>
            <p:spPr bwMode="auto">
              <a:xfrm>
                <a:off x="5184000" y="4344336"/>
                <a:ext cx="1908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Check</a:t>
                </a:r>
                <a:r>
                  <a:rPr lang="en-CA" dirty="0" smtClean="0">
                    <a:latin typeface="Calibri" pitchFamily="34" charset="0"/>
                  </a:rPr>
                  <a:t> the items to be downloaded then </a:t>
                </a:r>
                <a:r>
                  <a:rPr lang="en-CA" b="1" dirty="0" smtClean="0">
                    <a:latin typeface="Calibri" pitchFamily="34" charset="0"/>
                  </a:rPr>
                  <a:t>click OK</a:t>
                </a:r>
                <a:r>
                  <a:rPr lang="en-CA" dirty="0" smtClean="0">
                    <a:latin typeface="Calibri" pitchFamily="34" charset="0"/>
                  </a:rPr>
                  <a:t>.</a:t>
                </a:r>
                <a:endParaRPr lang="en-CA" b="1" dirty="0">
                  <a:latin typeface="Calibri" pitchFamily="34" charset="0"/>
                </a:endParaRPr>
              </a:p>
            </p:txBody>
          </p:sp>
          <p:cxnSp>
            <p:nvCxnSpPr>
              <p:cNvPr id="32" name="Straight Arrow Connector 31"/>
              <p:cNvCxnSpPr>
                <a:stCxn id="31" idx="1"/>
                <a:endCxn id="16" idx="3"/>
              </p:cNvCxnSpPr>
              <p:nvPr/>
            </p:nvCxnSpPr>
            <p:spPr bwMode="auto">
              <a:xfrm rot="10800000" flipV="1">
                <a:off x="4009758" y="4806000"/>
                <a:ext cx="1174242" cy="3599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3" name="Rounded Rectangle 22"/>
            <p:cNvSpPr/>
            <p:nvPr/>
          </p:nvSpPr>
          <p:spPr>
            <a:xfrm>
              <a:off x="2220000" y="5877272"/>
              <a:ext cx="767824" cy="288032"/>
            </a:xfrm>
            <a:prstGeom prst="roundRect">
              <a:avLst>
                <a:gd name="adj" fmla="val 898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4" name="Straight Arrow Connector 23"/>
            <p:cNvCxnSpPr>
              <a:endCxn id="23" idx="0"/>
            </p:cNvCxnSpPr>
            <p:nvPr/>
          </p:nvCxnSpPr>
          <p:spPr bwMode="auto">
            <a:xfrm rot="10800000" flipV="1">
              <a:off x="2603912" y="5697252"/>
              <a:ext cx="203212" cy="1800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26" name="Picture 5" descr="C:\Users\User1\Desktop\ScreenHunter\ICv6 Course\ICv6 GPSU_4.JPG"/>
          <p:cNvPicPr>
            <a:picLocks noChangeAspect="1" noChangeArrowheads="1"/>
          </p:cNvPicPr>
          <p:nvPr/>
        </p:nvPicPr>
        <p:blipFill>
          <a:blip r:embed="rId4" cstate="print"/>
          <a:srcRect/>
          <a:stretch>
            <a:fillRect/>
          </a:stretch>
        </p:blipFill>
        <p:spPr bwMode="auto">
          <a:xfrm>
            <a:off x="216005" y="540000"/>
            <a:ext cx="557149" cy="666496"/>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9"/>
          <p:cNvSpPr>
            <a:spLocks noGrp="1"/>
          </p:cNvSpPr>
          <p:nvPr>
            <p:ph type="title"/>
          </p:nvPr>
        </p:nvSpPr>
        <p:spPr>
          <a:xfrm>
            <a:off x="457200" y="274638"/>
            <a:ext cx="8229600" cy="525462"/>
          </a:xfrm>
        </p:spPr>
        <p:txBody>
          <a:bodyPr/>
          <a:lstStyle/>
          <a:p>
            <a:r>
              <a:rPr lang="en-CA" b="1" dirty="0" smtClean="0"/>
              <a:t>Planning - 1</a:t>
            </a:r>
            <a:endParaRPr lang="en-CA" dirty="0" smtClean="0"/>
          </a:p>
        </p:txBody>
      </p:sp>
      <p:sp>
        <p:nvSpPr>
          <p:cNvPr id="2" name="Date Placeholder 1"/>
          <p:cNvSpPr>
            <a:spLocks noGrp="1"/>
          </p:cNvSpPr>
          <p:nvPr>
            <p:ph type="dt" sz="quarter" idx="10"/>
          </p:nvPr>
        </p:nvSpPr>
        <p:spPr>
          <a:xfrm>
            <a:off x="0" y="6356350"/>
            <a:ext cx="2133600" cy="365125"/>
          </a:xfrm>
        </p:spPr>
        <p:txBody>
          <a:bodyPr/>
          <a:lstStyle/>
          <a:p>
            <a:pPr>
              <a:defRPr/>
            </a:pPr>
            <a:fld id="{DB9426C9-D03E-4FAA-8D3B-D465378FD9F6}" type="datetime1">
              <a:rPr lang="en-CA"/>
              <a:pPr>
                <a:defRPr/>
              </a:pPr>
              <a:t>22/03/2011</a:t>
            </a:fld>
            <a:endParaRPr lang="en-CA" dirty="0"/>
          </a:p>
        </p:txBody>
      </p:sp>
      <p:sp>
        <p:nvSpPr>
          <p:cNvPr id="3" name="Slide Number Placeholder 2"/>
          <p:cNvSpPr>
            <a:spLocks noGrp="1"/>
          </p:cNvSpPr>
          <p:nvPr>
            <p:ph type="sldNum" sz="quarter" idx="12"/>
          </p:nvPr>
        </p:nvSpPr>
        <p:spPr>
          <a:xfrm>
            <a:off x="7010400" y="6356350"/>
            <a:ext cx="2133600" cy="365125"/>
          </a:xfrm>
        </p:spPr>
        <p:txBody>
          <a:bodyPr/>
          <a:lstStyle/>
          <a:p>
            <a:pPr>
              <a:defRPr/>
            </a:pPr>
            <a:fld id="{7923061E-6E4D-4BA0-B16F-9CA61F5FD0EF}" type="slidenum">
              <a:rPr lang="en-CA" smtClean="0"/>
              <a:pPr>
                <a:defRPr/>
              </a:pPr>
              <a:t>13</a:t>
            </a:fld>
            <a:endParaRPr lang="en-CA" dirty="0"/>
          </a:p>
        </p:txBody>
      </p:sp>
      <p:grpSp>
        <p:nvGrpSpPr>
          <p:cNvPr id="17413" name="Group 25"/>
          <p:cNvGrpSpPr>
            <a:grpSpLocks/>
          </p:cNvGrpSpPr>
          <p:nvPr/>
        </p:nvGrpSpPr>
        <p:grpSpPr bwMode="auto">
          <a:xfrm>
            <a:off x="231775" y="836613"/>
            <a:ext cx="8642350" cy="5519737"/>
            <a:chOff x="231769" y="836613"/>
            <a:chExt cx="8642356" cy="5519737"/>
          </a:xfrm>
        </p:grpSpPr>
        <p:sp>
          <p:nvSpPr>
            <p:cNvPr id="17414" name="TextBox 3"/>
            <p:cNvSpPr txBox="1">
              <a:spLocks noChangeArrowheads="1"/>
            </p:cNvSpPr>
            <p:nvPr/>
          </p:nvSpPr>
          <p:spPr bwMode="auto">
            <a:xfrm>
              <a:off x="1403648" y="836613"/>
              <a:ext cx="5868000" cy="646112"/>
            </a:xfrm>
            <a:prstGeom prst="rect">
              <a:avLst/>
            </a:prstGeom>
            <a:noFill/>
            <a:ln w="9525">
              <a:noFill/>
              <a:miter lim="800000"/>
              <a:headEnd/>
              <a:tailEnd/>
            </a:ln>
          </p:spPr>
          <p:txBody>
            <a:bodyPr>
              <a:spAutoFit/>
            </a:bodyPr>
            <a:lstStyle/>
            <a:p>
              <a:r>
                <a:rPr lang="en-CA">
                  <a:latin typeface="Calibri" pitchFamily="34" charset="0"/>
                </a:rPr>
                <a:t>The Planning Sections collects and evaluates information and creates operations plans for the task.</a:t>
              </a:r>
            </a:p>
          </p:txBody>
        </p:sp>
        <p:pic>
          <p:nvPicPr>
            <p:cNvPr id="4" name="Picture 2" descr="C:\Users\User1\Desktop\ScreenHunter\Planning.jpg"/>
            <p:cNvPicPr>
              <a:picLocks noChangeAspect="1" noChangeArrowheads="1"/>
            </p:cNvPicPr>
            <p:nvPr/>
          </p:nvPicPr>
          <p:blipFill>
            <a:blip r:embed="rId2" cstate="print"/>
            <a:srcRect l="24483" t="2589" r="3217" b="12840"/>
            <a:stretch>
              <a:fillRect/>
            </a:stretch>
          </p:blipFill>
          <p:spPr bwMode="auto">
            <a:xfrm>
              <a:off x="231769" y="2528888"/>
              <a:ext cx="6005517" cy="291465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7416" name="TextBox 3"/>
            <p:cNvSpPr txBox="1">
              <a:spLocks noChangeArrowheads="1"/>
            </p:cNvSpPr>
            <p:nvPr/>
          </p:nvSpPr>
          <p:spPr bwMode="auto">
            <a:xfrm>
              <a:off x="231775" y="1658938"/>
              <a:ext cx="3889375" cy="647700"/>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ICS302 Missing Person Questionnaire</a:t>
              </a:r>
              <a:r>
                <a:rPr lang="en-CA">
                  <a:latin typeface="Calibri" pitchFamily="34" charset="0"/>
                </a:rPr>
                <a:t> – Information about a missing person(s).</a:t>
              </a:r>
              <a:endParaRPr lang="en-CA" b="1">
                <a:latin typeface="Calibri" pitchFamily="34" charset="0"/>
              </a:endParaRPr>
            </a:p>
          </p:txBody>
        </p:sp>
        <p:sp>
          <p:nvSpPr>
            <p:cNvPr id="17417" name="TextBox 3"/>
            <p:cNvSpPr txBox="1">
              <a:spLocks noChangeArrowheads="1"/>
            </p:cNvSpPr>
            <p:nvPr/>
          </p:nvSpPr>
          <p:spPr bwMode="auto">
            <a:xfrm>
              <a:off x="6426125" y="3032127"/>
              <a:ext cx="2448000" cy="1188000"/>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Screen Background Image</a:t>
              </a:r>
              <a:r>
                <a:rPr lang="en-CA">
                  <a:latin typeface="Calibri" pitchFamily="34" charset="0"/>
                </a:rPr>
                <a:t> – You can replace the default image with another image.</a:t>
              </a:r>
              <a:endParaRPr lang="en-CA" b="1">
                <a:latin typeface="Calibri" pitchFamily="34" charset="0"/>
              </a:endParaRPr>
            </a:p>
          </p:txBody>
        </p:sp>
        <p:sp>
          <p:nvSpPr>
            <p:cNvPr id="17418" name="TextBox 3"/>
            <p:cNvSpPr txBox="1">
              <a:spLocks noChangeArrowheads="1"/>
            </p:cNvSpPr>
            <p:nvPr/>
          </p:nvSpPr>
          <p:spPr bwMode="auto">
            <a:xfrm>
              <a:off x="5122863" y="5710237"/>
              <a:ext cx="3563937" cy="646113"/>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Mission Routes</a:t>
              </a:r>
              <a:r>
                <a:rPr lang="en-CA">
                  <a:latin typeface="Calibri" pitchFamily="34" charset="0"/>
                </a:rPr>
                <a:t> – A list of routes to be travelled, searched or examined.</a:t>
              </a:r>
              <a:endParaRPr lang="en-CA" b="1">
                <a:latin typeface="Calibri" pitchFamily="34" charset="0"/>
              </a:endParaRPr>
            </a:p>
          </p:txBody>
        </p:sp>
        <p:cxnSp>
          <p:nvCxnSpPr>
            <p:cNvPr id="14" name="Straight Arrow Connector 13"/>
            <p:cNvCxnSpPr>
              <a:stCxn id="17416" idx="2"/>
            </p:cNvCxnSpPr>
            <p:nvPr/>
          </p:nvCxnSpPr>
          <p:spPr bwMode="auto">
            <a:xfrm rot="16200000" flipH="1">
              <a:off x="2005009" y="2478088"/>
              <a:ext cx="974725" cy="6318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7417" idx="1"/>
            </p:cNvCxnSpPr>
            <p:nvPr/>
          </p:nvCxnSpPr>
          <p:spPr bwMode="auto">
            <a:xfrm rot="10800000" flipV="1">
              <a:off x="3527421" y="3625850"/>
              <a:ext cx="2898777" cy="1635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bwMode="auto">
            <a:xfrm rot="10800000">
              <a:off x="2681284" y="4176713"/>
              <a:ext cx="2459039" cy="18129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1206495" y="2933700"/>
              <a:ext cx="846139" cy="31273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Data Display</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130</a:t>
            </a:fld>
            <a:endParaRPr lang="en-CA" dirty="0"/>
          </a:p>
        </p:txBody>
      </p:sp>
      <p:grpSp>
        <p:nvGrpSpPr>
          <p:cNvPr id="5" name="Group 6"/>
          <p:cNvGrpSpPr/>
          <p:nvPr/>
        </p:nvGrpSpPr>
        <p:grpSpPr>
          <a:xfrm>
            <a:off x="1008000" y="864000"/>
            <a:ext cx="7137400" cy="5433938"/>
            <a:chOff x="899592" y="800708"/>
            <a:chExt cx="7137400" cy="5433938"/>
          </a:xfrm>
        </p:grpSpPr>
        <p:pic>
          <p:nvPicPr>
            <p:cNvPr id="9218" name="Picture 2" descr="C:\Users\User1\Desktop\ScreenHunter\ICv6 Course\ICv6 GPSU_18.JPG"/>
            <p:cNvPicPr>
              <a:picLocks noChangeAspect="1" noChangeArrowheads="1"/>
            </p:cNvPicPr>
            <p:nvPr/>
          </p:nvPicPr>
          <p:blipFill>
            <a:blip r:embed="rId2" cstate="print"/>
            <a:srcRect/>
            <a:stretch>
              <a:fillRect/>
            </a:stretch>
          </p:blipFill>
          <p:spPr bwMode="auto">
            <a:xfrm>
              <a:off x="899592" y="1592796"/>
              <a:ext cx="7137400" cy="4641850"/>
            </a:xfrm>
            <a:prstGeom prst="rect">
              <a:avLst/>
            </a:prstGeom>
            <a:noFill/>
          </p:spPr>
        </p:pic>
        <p:sp>
          <p:nvSpPr>
            <p:cNvPr id="6" name="TextBox 3"/>
            <p:cNvSpPr txBox="1">
              <a:spLocks noChangeArrowheads="1"/>
            </p:cNvSpPr>
            <p:nvPr/>
          </p:nvSpPr>
          <p:spPr bwMode="auto">
            <a:xfrm>
              <a:off x="3240000" y="800708"/>
              <a:ext cx="2268000" cy="648000"/>
            </a:xfrm>
            <a:prstGeom prst="rect">
              <a:avLst/>
            </a:prstGeom>
            <a:solidFill>
              <a:srgbClr val="FAFA96"/>
            </a:solidFill>
            <a:ln w="9525">
              <a:noFill/>
              <a:miter lim="800000"/>
              <a:headEnd/>
              <a:tailEnd/>
            </a:ln>
          </p:spPr>
          <p:txBody>
            <a:bodyPr>
              <a:spAutoFit/>
            </a:bodyPr>
            <a:lstStyle/>
            <a:p>
              <a:pPr>
                <a:defRPr/>
              </a:pPr>
              <a:r>
                <a:rPr lang="en-CA" dirty="0" smtClean="0">
                  <a:latin typeface="Calibri" pitchFamily="34" charset="0"/>
                </a:rPr>
                <a:t>Once downloaded the GPS data is displayed.</a:t>
              </a:r>
              <a:endParaRPr lang="en-CA" dirty="0">
                <a:latin typeface="Calibri" pitchFamily="34" charset="0"/>
              </a:endParaRPr>
            </a:p>
          </p:txBody>
        </p:sp>
      </p:grpSp>
      <p:pic>
        <p:nvPicPr>
          <p:cNvPr id="8" name="Picture 5" descr="C:\Users\User1\Desktop\ScreenHunter\ICv6 Course\ICv6 GPSU_4.JPG"/>
          <p:cNvPicPr>
            <a:picLocks noChangeAspect="1" noChangeArrowheads="1"/>
          </p:cNvPicPr>
          <p:nvPr/>
        </p:nvPicPr>
        <p:blipFill>
          <a:blip r:embed="rId3" cstate="print"/>
          <a:srcRect/>
          <a:stretch>
            <a:fillRect/>
          </a:stretch>
        </p:blipFill>
        <p:spPr bwMode="auto">
          <a:xfrm>
            <a:off x="216000" y="540000"/>
            <a:ext cx="679450" cy="812800"/>
          </a:xfrm>
          <a:prstGeom prst="rect">
            <a:avLst/>
          </a:prstGeom>
          <a:noFill/>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Set the Datum</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131</a:t>
            </a:fld>
            <a:endParaRPr lang="en-CA" dirty="0"/>
          </a:p>
        </p:txBody>
      </p:sp>
      <p:grpSp>
        <p:nvGrpSpPr>
          <p:cNvPr id="5" name="Group 26"/>
          <p:cNvGrpSpPr/>
          <p:nvPr/>
        </p:nvGrpSpPr>
        <p:grpSpPr>
          <a:xfrm>
            <a:off x="540000" y="1044000"/>
            <a:ext cx="8093500" cy="5161348"/>
            <a:chOff x="540000" y="1044000"/>
            <a:chExt cx="8093500" cy="5161348"/>
          </a:xfrm>
        </p:grpSpPr>
        <p:grpSp>
          <p:nvGrpSpPr>
            <p:cNvPr id="6" name="Group 42"/>
            <p:cNvGrpSpPr/>
            <p:nvPr/>
          </p:nvGrpSpPr>
          <p:grpSpPr>
            <a:xfrm>
              <a:off x="540000" y="1044000"/>
              <a:ext cx="8093500" cy="5161348"/>
              <a:chOff x="540000" y="1044000"/>
              <a:chExt cx="8093500" cy="5161348"/>
            </a:xfrm>
          </p:grpSpPr>
          <p:grpSp>
            <p:nvGrpSpPr>
              <p:cNvPr id="7" name="Group 40"/>
              <p:cNvGrpSpPr/>
              <p:nvPr/>
            </p:nvGrpSpPr>
            <p:grpSpPr>
              <a:xfrm>
                <a:off x="540000" y="1044000"/>
                <a:ext cx="6984776" cy="4567226"/>
                <a:chOff x="540000" y="1044000"/>
                <a:chExt cx="6984776" cy="4567226"/>
              </a:xfrm>
            </p:grpSpPr>
            <p:pic>
              <p:nvPicPr>
                <p:cNvPr id="11266" name="Picture 2"/>
                <p:cNvPicPr>
                  <a:picLocks noChangeAspect="1" noChangeArrowheads="1"/>
                </p:cNvPicPr>
                <p:nvPr/>
              </p:nvPicPr>
              <p:blipFill>
                <a:blip r:embed="rId2" cstate="print"/>
                <a:srcRect t="5775" r="69446" b="30905"/>
                <a:stretch>
                  <a:fillRect/>
                </a:stretch>
              </p:blipFill>
              <p:spPr bwMode="auto">
                <a:xfrm>
                  <a:off x="540000" y="1268732"/>
                  <a:ext cx="6984776" cy="434249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1" name="Rounded Rectangle 10"/>
                <p:cNvSpPr/>
                <p:nvPr/>
              </p:nvSpPr>
              <p:spPr>
                <a:xfrm>
                  <a:off x="1648800" y="1250315"/>
                  <a:ext cx="406800" cy="23444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TextBox 3"/>
                <p:cNvSpPr txBox="1">
                  <a:spLocks noChangeArrowheads="1"/>
                </p:cNvSpPr>
                <p:nvPr/>
              </p:nvSpPr>
              <p:spPr bwMode="auto">
                <a:xfrm>
                  <a:off x="2673600" y="1044000"/>
                  <a:ext cx="165600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Click</a:t>
                  </a:r>
                  <a:r>
                    <a:rPr lang="en-CA" dirty="0" smtClean="0">
                      <a:latin typeface="Calibri" pitchFamily="34" charset="0"/>
                    </a:rPr>
                    <a:t> </a:t>
                  </a:r>
                  <a:r>
                    <a:rPr lang="en-CA" b="1" dirty="0" smtClean="0">
                      <a:latin typeface="Calibri" pitchFamily="34" charset="0"/>
                    </a:rPr>
                    <a:t>View</a:t>
                  </a:r>
                  <a:r>
                    <a:rPr lang="en-CA" dirty="0" smtClean="0">
                      <a:latin typeface="Calibri" pitchFamily="34" charset="0"/>
                    </a:rPr>
                    <a:t> then </a:t>
                  </a:r>
                  <a:r>
                    <a:rPr lang="en-CA" b="1" dirty="0" smtClean="0">
                      <a:latin typeface="Calibri" pitchFamily="34" charset="0"/>
                    </a:rPr>
                    <a:t>Datum</a:t>
                  </a:r>
                  <a:r>
                    <a:rPr lang="en-CA" dirty="0" smtClean="0">
                      <a:latin typeface="Calibri" pitchFamily="34" charset="0"/>
                    </a:rPr>
                    <a:t>.</a:t>
                  </a:r>
                  <a:endParaRPr lang="en-CA" dirty="0">
                    <a:latin typeface="Calibri" pitchFamily="34" charset="0"/>
                  </a:endParaRPr>
                </a:p>
              </p:txBody>
            </p:sp>
            <p:sp>
              <p:nvSpPr>
                <p:cNvPr id="17" name="Rounded Rectangle 16"/>
                <p:cNvSpPr/>
                <p:nvPr/>
              </p:nvSpPr>
              <p:spPr>
                <a:xfrm>
                  <a:off x="838800" y="1512000"/>
                  <a:ext cx="522000" cy="158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1" name="Straight Arrow Connector 20"/>
                <p:cNvCxnSpPr>
                  <a:stCxn id="13" idx="1"/>
                  <a:endCxn id="11" idx="3"/>
                </p:cNvCxnSpPr>
                <p:nvPr/>
              </p:nvCxnSpPr>
              <p:spPr bwMode="auto">
                <a:xfrm rot="10800000" flipV="1">
                  <a:off x="2055600" y="1367166"/>
                  <a:ext cx="618000" cy="37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1" idx="1"/>
                  <a:endCxn id="17" idx="3"/>
                </p:cNvCxnSpPr>
                <p:nvPr/>
              </p:nvCxnSpPr>
              <p:spPr bwMode="auto">
                <a:xfrm rot="10800000" flipV="1">
                  <a:off x="1360800" y="1367536"/>
                  <a:ext cx="288000" cy="22366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8" name="Group 41"/>
              <p:cNvGrpSpPr/>
              <p:nvPr/>
            </p:nvGrpSpPr>
            <p:grpSpPr>
              <a:xfrm>
                <a:off x="2673600" y="2996924"/>
                <a:ext cx="5959900" cy="3208424"/>
                <a:chOff x="2673600" y="2996924"/>
                <a:chExt cx="5959900" cy="3208424"/>
              </a:xfrm>
            </p:grpSpPr>
            <p:pic>
              <p:nvPicPr>
                <p:cNvPr id="11267" name="Picture 3" descr="C:\Users\User1\Desktop\ScreenHunter\ICv6 Course\ICv6 GPSU_12.JPG"/>
                <p:cNvPicPr>
                  <a:picLocks noChangeAspect="1" noChangeArrowheads="1"/>
                </p:cNvPicPr>
                <p:nvPr/>
              </p:nvPicPr>
              <p:blipFill>
                <a:blip r:embed="rId3" cstate="print"/>
                <a:srcRect/>
                <a:stretch>
                  <a:fillRect/>
                </a:stretch>
              </p:blipFill>
              <p:spPr bwMode="auto">
                <a:xfrm>
                  <a:off x="2673600" y="3248952"/>
                  <a:ext cx="5041900" cy="2527300"/>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9" name="Straight Arrow Connector 8"/>
                <p:cNvCxnSpPr>
                  <a:stCxn id="14" idx="1"/>
                  <a:endCxn id="19" idx="0"/>
                </p:cNvCxnSpPr>
                <p:nvPr/>
              </p:nvCxnSpPr>
              <p:spPr bwMode="auto">
                <a:xfrm rot="10800000" flipV="1">
                  <a:off x="3200400" y="3320090"/>
                  <a:ext cx="482292" cy="7335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4935600" y="5241600"/>
                  <a:ext cx="738000" cy="306000"/>
                </a:xfrm>
                <a:prstGeom prst="roundRect">
                  <a:avLst>
                    <a:gd name="adj" fmla="val 1090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4" name="TextBox 3"/>
                <p:cNvSpPr txBox="1">
                  <a:spLocks noChangeArrowheads="1"/>
                </p:cNvSpPr>
                <p:nvPr/>
              </p:nvSpPr>
              <p:spPr bwMode="auto">
                <a:xfrm>
                  <a:off x="3682692" y="2996924"/>
                  <a:ext cx="1836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a:t>
                  </a:r>
                  <a:r>
                    <a:rPr lang="en-CA" dirty="0" smtClean="0">
                      <a:latin typeface="Calibri" pitchFamily="34" charset="0"/>
                    </a:rPr>
                    <a:t> the required </a:t>
                  </a:r>
                  <a:r>
                    <a:rPr lang="en-CA" b="1" dirty="0" smtClean="0">
                      <a:latin typeface="Calibri" pitchFamily="34" charset="0"/>
                    </a:rPr>
                    <a:t>Datum</a:t>
                  </a:r>
                  <a:r>
                    <a:rPr lang="en-CA" dirty="0" smtClean="0">
                      <a:latin typeface="Calibri" pitchFamily="34" charset="0"/>
                    </a:rPr>
                    <a:t>. </a:t>
                  </a:r>
                  <a:endParaRPr lang="en-CA" dirty="0">
                    <a:latin typeface="Calibri" pitchFamily="34" charset="0"/>
                  </a:endParaRPr>
                </a:p>
              </p:txBody>
            </p:sp>
            <p:sp>
              <p:nvSpPr>
                <p:cNvPr id="15" name="TextBox 3"/>
                <p:cNvSpPr txBox="1">
                  <a:spLocks noChangeArrowheads="1"/>
                </p:cNvSpPr>
                <p:nvPr/>
              </p:nvSpPr>
              <p:spPr bwMode="auto">
                <a:xfrm>
                  <a:off x="6797500" y="3897024"/>
                  <a:ext cx="1836000" cy="2308324"/>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If the required </a:t>
                  </a:r>
                  <a:r>
                    <a:rPr lang="en-CA" b="1" dirty="0" smtClean="0">
                      <a:latin typeface="Calibri" pitchFamily="34" charset="0"/>
                    </a:rPr>
                    <a:t>Datum </a:t>
                  </a:r>
                  <a:r>
                    <a:rPr lang="en-CA" dirty="0" smtClean="0">
                      <a:latin typeface="Calibri" pitchFamily="34" charset="0"/>
                    </a:rPr>
                    <a:t>is not shown, </a:t>
                  </a:r>
                  <a:r>
                    <a:rPr lang="en-CA" b="1" dirty="0" smtClean="0">
                      <a:latin typeface="Calibri" pitchFamily="34" charset="0"/>
                    </a:rPr>
                    <a:t>click Add </a:t>
                  </a:r>
                  <a:r>
                    <a:rPr lang="en-CA" dirty="0" smtClean="0">
                      <a:latin typeface="Calibri" pitchFamily="34" charset="0"/>
                    </a:rPr>
                    <a:t>then select the required </a:t>
                  </a:r>
                  <a:r>
                    <a:rPr lang="en-CA" b="1" dirty="0" smtClean="0">
                      <a:latin typeface="Calibri" pitchFamily="34" charset="0"/>
                    </a:rPr>
                    <a:t>Datum</a:t>
                  </a:r>
                  <a:r>
                    <a:rPr lang="en-CA" dirty="0" smtClean="0">
                      <a:latin typeface="Calibri" pitchFamily="34" charset="0"/>
                    </a:rPr>
                    <a:t> from the drop-down list, then click </a:t>
                  </a:r>
                  <a:r>
                    <a:rPr lang="en-CA" b="1" dirty="0" smtClean="0">
                      <a:latin typeface="Calibri" pitchFamily="34" charset="0"/>
                    </a:rPr>
                    <a:t>OK</a:t>
                  </a:r>
                  <a:r>
                    <a:rPr lang="en-CA" dirty="0" smtClean="0">
                      <a:latin typeface="Calibri" pitchFamily="34" charset="0"/>
                    </a:rPr>
                    <a:t>.</a:t>
                  </a:r>
                  <a:endParaRPr lang="en-CA" dirty="0">
                    <a:latin typeface="Calibri" pitchFamily="34" charset="0"/>
                  </a:endParaRPr>
                </a:p>
              </p:txBody>
            </p:sp>
            <p:sp>
              <p:nvSpPr>
                <p:cNvPr id="19" name="Rounded Rectangle 18"/>
                <p:cNvSpPr/>
                <p:nvPr/>
              </p:nvSpPr>
              <p:spPr>
                <a:xfrm>
                  <a:off x="2970000" y="4053600"/>
                  <a:ext cx="460800" cy="158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0" name="Straight Arrow Connector 19"/>
                <p:cNvCxnSpPr>
                  <a:stCxn id="15" idx="1"/>
                  <a:endCxn id="10" idx="3"/>
                </p:cNvCxnSpPr>
                <p:nvPr/>
              </p:nvCxnSpPr>
              <p:spPr bwMode="auto">
                <a:xfrm rot="10800000" flipV="1">
                  <a:off x="5673600" y="5051186"/>
                  <a:ext cx="1123900" cy="34341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23" name="Rounded Rectangle 22"/>
            <p:cNvSpPr/>
            <p:nvPr/>
          </p:nvSpPr>
          <p:spPr>
            <a:xfrm>
              <a:off x="2952000" y="5241000"/>
              <a:ext cx="774000" cy="306000"/>
            </a:xfrm>
            <a:prstGeom prst="roundRect">
              <a:avLst>
                <a:gd name="adj" fmla="val 1090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4" name="Straight Arrow Connector 23"/>
            <p:cNvCxnSpPr>
              <a:stCxn id="10" idx="1"/>
              <a:endCxn id="23" idx="3"/>
            </p:cNvCxnSpPr>
            <p:nvPr/>
          </p:nvCxnSpPr>
          <p:spPr bwMode="auto">
            <a:xfrm rot="10800000">
              <a:off x="3726000" y="5394000"/>
              <a:ext cx="1209600" cy="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25" name="Picture 5" descr="C:\Users\User1\Desktop\ScreenHunter\ICv6 Course\ICv6 GPSU_4.JPG"/>
          <p:cNvPicPr>
            <a:picLocks noChangeAspect="1" noChangeArrowheads="1"/>
          </p:cNvPicPr>
          <p:nvPr/>
        </p:nvPicPr>
        <p:blipFill>
          <a:blip r:embed="rId4" cstate="print"/>
          <a:srcRect/>
          <a:stretch>
            <a:fillRect/>
          </a:stretch>
        </p:blipFill>
        <p:spPr bwMode="auto">
          <a:xfrm>
            <a:off x="216005" y="540000"/>
            <a:ext cx="543560" cy="650240"/>
          </a:xfrm>
          <a:prstGeom prst="rect">
            <a:avLst/>
          </a:prstGeom>
          <a:noFill/>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Save/Export</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132</a:t>
            </a:fld>
            <a:endParaRPr lang="en-CA" dirty="0"/>
          </a:p>
        </p:txBody>
      </p:sp>
      <p:grpSp>
        <p:nvGrpSpPr>
          <p:cNvPr id="5" name="Group 4"/>
          <p:cNvGrpSpPr/>
          <p:nvPr/>
        </p:nvGrpSpPr>
        <p:grpSpPr>
          <a:xfrm>
            <a:off x="364360" y="800708"/>
            <a:ext cx="8322440" cy="5522535"/>
            <a:chOff x="364360" y="800708"/>
            <a:chExt cx="8322440" cy="5522535"/>
          </a:xfrm>
        </p:grpSpPr>
        <p:grpSp>
          <p:nvGrpSpPr>
            <p:cNvPr id="6" name="Group 30"/>
            <p:cNvGrpSpPr/>
            <p:nvPr/>
          </p:nvGrpSpPr>
          <p:grpSpPr>
            <a:xfrm>
              <a:off x="364360" y="1026834"/>
              <a:ext cx="4033211" cy="4278965"/>
              <a:chOff x="364360" y="1026834"/>
              <a:chExt cx="4033211" cy="4278965"/>
            </a:xfrm>
          </p:grpSpPr>
          <p:pic>
            <p:nvPicPr>
              <p:cNvPr id="15" name="Picture 2"/>
              <p:cNvPicPr>
                <a:picLocks noChangeAspect="1" noChangeArrowheads="1"/>
              </p:cNvPicPr>
              <p:nvPr/>
            </p:nvPicPr>
            <p:blipFill>
              <a:blip r:embed="rId2" cstate="print"/>
              <a:srcRect l="46617" r="36418" b="41761"/>
              <a:stretch>
                <a:fillRect/>
              </a:stretch>
            </p:blipFill>
            <p:spPr bwMode="auto">
              <a:xfrm>
                <a:off x="364360" y="1151999"/>
                <a:ext cx="4033211" cy="41538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6" name="Rounded Rectangle 15"/>
              <p:cNvSpPr/>
              <p:nvPr/>
            </p:nvSpPr>
            <p:spPr>
              <a:xfrm>
                <a:off x="364360" y="1357919"/>
                <a:ext cx="344448" cy="224640"/>
              </a:xfrm>
              <a:prstGeom prst="roundRect">
                <a:avLst>
                  <a:gd name="adj" fmla="val 912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7" name="Rounded Rectangle 16"/>
              <p:cNvSpPr/>
              <p:nvPr/>
            </p:nvSpPr>
            <p:spPr>
              <a:xfrm>
                <a:off x="383080" y="3615551"/>
                <a:ext cx="1665768" cy="254592"/>
              </a:xfrm>
              <a:prstGeom prst="roundRect">
                <a:avLst>
                  <a:gd name="adj" fmla="val 912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8" name="TextBox 3"/>
              <p:cNvSpPr txBox="1">
                <a:spLocks noChangeArrowheads="1"/>
              </p:cNvSpPr>
              <p:nvPr/>
            </p:nvSpPr>
            <p:spPr bwMode="auto">
              <a:xfrm>
                <a:off x="1581525" y="1026834"/>
                <a:ext cx="2428875"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File – Save/Export Options...</a:t>
                </a:r>
                <a:endParaRPr lang="en-CA" b="1" dirty="0">
                  <a:latin typeface="Calibri" pitchFamily="34" charset="0"/>
                </a:endParaRPr>
              </a:p>
            </p:txBody>
          </p:sp>
          <p:cxnSp>
            <p:nvCxnSpPr>
              <p:cNvPr id="19" name="Straight Arrow Connector 18"/>
              <p:cNvCxnSpPr>
                <a:stCxn id="16" idx="2"/>
                <a:endCxn id="17" idx="0"/>
              </p:cNvCxnSpPr>
              <p:nvPr/>
            </p:nvCxnSpPr>
            <p:spPr bwMode="auto">
              <a:xfrm rot="16200000" flipH="1">
                <a:off x="-140222" y="2259365"/>
                <a:ext cx="2032992" cy="67938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8" idx="1"/>
                <a:endCxn id="16" idx="3"/>
              </p:cNvCxnSpPr>
              <p:nvPr/>
            </p:nvCxnSpPr>
            <p:spPr bwMode="auto">
              <a:xfrm rot="10800000" flipV="1">
                <a:off x="708809" y="1349999"/>
                <a:ext cx="872717" cy="1202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7" name="TextBox 3"/>
            <p:cNvSpPr txBox="1">
              <a:spLocks noChangeArrowheads="1"/>
            </p:cNvSpPr>
            <p:nvPr/>
          </p:nvSpPr>
          <p:spPr bwMode="auto">
            <a:xfrm>
              <a:off x="4860032" y="800708"/>
              <a:ext cx="2428875" cy="646331"/>
            </a:xfrm>
            <a:prstGeom prst="rect">
              <a:avLst/>
            </a:prstGeom>
            <a:noFill/>
            <a:ln w="9525">
              <a:noFill/>
              <a:miter lim="800000"/>
              <a:headEnd/>
              <a:tailEnd/>
            </a:ln>
          </p:spPr>
          <p:txBody>
            <a:bodyPr>
              <a:spAutoFit/>
            </a:bodyPr>
            <a:lstStyle/>
            <a:p>
              <a:pPr>
                <a:defRPr/>
              </a:pPr>
              <a:r>
                <a:rPr lang="en-CA" dirty="0" smtClean="0">
                  <a:latin typeface="Calibri" pitchFamily="34" charset="0"/>
                </a:rPr>
                <a:t>Select the </a:t>
              </a:r>
              <a:r>
                <a:rPr lang="en-CA" b="1" dirty="0" smtClean="0">
                  <a:latin typeface="Calibri" pitchFamily="34" charset="0"/>
                </a:rPr>
                <a:t>Format</a:t>
              </a:r>
              <a:r>
                <a:rPr lang="en-CA" dirty="0" smtClean="0">
                  <a:latin typeface="Calibri" pitchFamily="34" charset="0"/>
                </a:rPr>
                <a:t>  the data is to be saved in. </a:t>
              </a:r>
              <a:endParaRPr lang="en-CA" dirty="0">
                <a:latin typeface="Calibri" pitchFamily="34" charset="0"/>
              </a:endParaRPr>
            </a:p>
          </p:txBody>
        </p:sp>
        <p:grpSp>
          <p:nvGrpSpPr>
            <p:cNvPr id="8" name="Group 32"/>
            <p:cNvGrpSpPr/>
            <p:nvPr/>
          </p:nvGrpSpPr>
          <p:grpSpPr>
            <a:xfrm>
              <a:off x="2796711" y="1825919"/>
              <a:ext cx="5890089" cy="4497324"/>
              <a:chOff x="2796711" y="1825919"/>
              <a:chExt cx="5890089" cy="4497324"/>
            </a:xfrm>
          </p:grpSpPr>
          <p:pic>
            <p:nvPicPr>
              <p:cNvPr id="9" name="Picture 2" descr="C:\Users\User1\Desktop\ScreenHunter\ICv6 Course\ICv6 GPSU_15.JPG"/>
              <p:cNvPicPr>
                <a:picLocks noChangeAspect="1" noChangeArrowheads="1"/>
              </p:cNvPicPr>
              <p:nvPr/>
            </p:nvPicPr>
            <p:blipFill>
              <a:blip r:embed="rId3" cstate="print"/>
              <a:srcRect/>
              <a:stretch>
                <a:fillRect/>
              </a:stretch>
            </p:blipFill>
            <p:spPr bwMode="auto">
              <a:xfrm>
                <a:off x="2796711" y="1825919"/>
                <a:ext cx="5890089" cy="4497324"/>
              </a:xfrm>
              <a:prstGeom prst="rect">
                <a:avLst/>
              </a:prstGeom>
              <a:noFill/>
            </p:spPr>
          </p:pic>
          <p:sp>
            <p:nvSpPr>
              <p:cNvPr id="10" name="Rounded Rectangle 9"/>
              <p:cNvSpPr/>
              <p:nvPr/>
            </p:nvSpPr>
            <p:spPr>
              <a:xfrm>
                <a:off x="3598734" y="3360959"/>
                <a:ext cx="2923585" cy="262080"/>
              </a:xfrm>
              <a:prstGeom prst="roundRect">
                <a:avLst>
                  <a:gd name="adj" fmla="val 912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1" name="TextBox 3"/>
              <p:cNvSpPr txBox="1">
                <a:spLocks noChangeArrowheads="1"/>
              </p:cNvSpPr>
              <p:nvPr/>
            </p:nvSpPr>
            <p:spPr bwMode="auto">
              <a:xfrm>
                <a:off x="4285209" y="2024880"/>
                <a:ext cx="2736000" cy="92333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Select </a:t>
                </a:r>
                <a:r>
                  <a:rPr lang="en-CA" b="1" dirty="0" smtClean="0">
                    <a:latin typeface="Calibri" pitchFamily="34" charset="0"/>
                  </a:rPr>
                  <a:t>Shape </a:t>
                </a:r>
                <a:r>
                  <a:rPr lang="en-CA" b="1" dirty="0" err="1" smtClean="0">
                    <a:latin typeface="Calibri" pitchFamily="34" charset="0"/>
                  </a:rPr>
                  <a:t>fileset</a:t>
                </a:r>
                <a:r>
                  <a:rPr lang="en-CA" b="1" dirty="0" smtClean="0">
                    <a:latin typeface="Calibri" pitchFamily="34" charset="0"/>
                  </a:rPr>
                  <a:t>... </a:t>
                </a:r>
                <a:r>
                  <a:rPr lang="en-CA" dirty="0" smtClean="0">
                    <a:latin typeface="Calibri" pitchFamily="34" charset="0"/>
                  </a:rPr>
                  <a:t>From the </a:t>
                </a:r>
                <a:r>
                  <a:rPr lang="en-CA" b="1" dirty="0" smtClean="0">
                    <a:latin typeface="Calibri" pitchFamily="34" charset="0"/>
                  </a:rPr>
                  <a:t>Format</a:t>
                </a:r>
                <a:r>
                  <a:rPr lang="en-CA" dirty="0" smtClean="0">
                    <a:latin typeface="Calibri" pitchFamily="34" charset="0"/>
                  </a:rPr>
                  <a:t> drop-down list then </a:t>
                </a:r>
                <a:r>
                  <a:rPr lang="en-CA" b="1" dirty="0" smtClean="0">
                    <a:latin typeface="Calibri" pitchFamily="34" charset="0"/>
                  </a:rPr>
                  <a:t>Export As....</a:t>
                </a:r>
                <a:endParaRPr lang="en-CA" b="1" dirty="0">
                  <a:latin typeface="Calibri" pitchFamily="34" charset="0"/>
                </a:endParaRPr>
              </a:p>
            </p:txBody>
          </p:sp>
          <p:cxnSp>
            <p:nvCxnSpPr>
              <p:cNvPr id="12" name="Straight Arrow Connector 11"/>
              <p:cNvCxnSpPr>
                <a:stCxn id="11" idx="2"/>
                <a:endCxn id="10" idx="0"/>
              </p:cNvCxnSpPr>
              <p:nvPr/>
            </p:nvCxnSpPr>
            <p:spPr bwMode="auto">
              <a:xfrm rot="5400000">
                <a:off x="5150494" y="2858243"/>
                <a:ext cx="412749" cy="59268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3125560" y="5911200"/>
                <a:ext cx="846000" cy="306000"/>
              </a:xfrm>
              <a:prstGeom prst="roundRect">
                <a:avLst>
                  <a:gd name="adj" fmla="val 912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14" name="Straight Arrow Connector 13"/>
              <p:cNvCxnSpPr>
                <a:stCxn id="10" idx="2"/>
                <a:endCxn id="13" idx="0"/>
              </p:cNvCxnSpPr>
              <p:nvPr/>
            </p:nvCxnSpPr>
            <p:spPr bwMode="auto">
              <a:xfrm rot="5400000">
                <a:off x="3160464" y="4011136"/>
                <a:ext cx="2288161" cy="151196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pic>
        <p:nvPicPr>
          <p:cNvPr id="21" name="Picture 5" descr="C:\Users\User1\Desktop\ScreenHunter\ICv6 Course\ICv6 GPSU_4.JPG"/>
          <p:cNvPicPr>
            <a:picLocks noChangeAspect="1" noChangeArrowheads="1"/>
          </p:cNvPicPr>
          <p:nvPr/>
        </p:nvPicPr>
        <p:blipFill>
          <a:blip r:embed="rId4" cstate="print"/>
          <a:srcRect/>
          <a:stretch>
            <a:fillRect/>
          </a:stretch>
        </p:blipFill>
        <p:spPr bwMode="auto">
          <a:xfrm>
            <a:off x="216009" y="540000"/>
            <a:ext cx="448437" cy="536448"/>
          </a:xfrm>
          <a:prstGeom prst="rect">
            <a:avLst/>
          </a:prstGeom>
          <a:noFill/>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Saving the File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133</a:t>
            </a:fld>
            <a:endParaRPr lang="en-CA" dirty="0"/>
          </a:p>
        </p:txBody>
      </p:sp>
      <p:grpSp>
        <p:nvGrpSpPr>
          <p:cNvPr id="5" name="Group 33"/>
          <p:cNvGrpSpPr/>
          <p:nvPr/>
        </p:nvGrpSpPr>
        <p:grpSpPr>
          <a:xfrm>
            <a:off x="1008000" y="984821"/>
            <a:ext cx="7148563" cy="5364000"/>
            <a:chOff x="350867" y="908716"/>
            <a:chExt cx="7139749" cy="5371529"/>
          </a:xfrm>
        </p:grpSpPr>
        <p:pic>
          <p:nvPicPr>
            <p:cNvPr id="99330" name="Picture 2" descr="C:\Users\User1\Desktop\ScreenHunter\ICv6 Course\ICv6 GPSU_16.JPG"/>
            <p:cNvPicPr>
              <a:picLocks noChangeAspect="1" noChangeArrowheads="1"/>
            </p:cNvPicPr>
            <p:nvPr/>
          </p:nvPicPr>
          <p:blipFill>
            <a:blip r:embed="rId2" cstate="print"/>
            <a:srcRect/>
            <a:stretch>
              <a:fillRect/>
            </a:stretch>
          </p:blipFill>
          <p:spPr bwMode="auto">
            <a:xfrm>
              <a:off x="350867" y="908716"/>
              <a:ext cx="7139749" cy="5371529"/>
            </a:xfrm>
            <a:prstGeom prst="rect">
              <a:avLst/>
            </a:prstGeom>
            <a:noFill/>
          </p:spPr>
        </p:pic>
        <p:sp>
          <p:nvSpPr>
            <p:cNvPr id="8" name="TextBox 3"/>
            <p:cNvSpPr txBox="1">
              <a:spLocks noChangeArrowheads="1"/>
            </p:cNvSpPr>
            <p:nvPr/>
          </p:nvSpPr>
          <p:spPr bwMode="auto">
            <a:xfrm>
              <a:off x="4283967" y="3789040"/>
              <a:ext cx="3056227" cy="936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Select </a:t>
              </a:r>
              <a:r>
                <a:rPr lang="en-CA" b="1" dirty="0" smtClean="0">
                  <a:latin typeface="Calibri" pitchFamily="34" charset="0"/>
                </a:rPr>
                <a:t>Shape </a:t>
              </a:r>
              <a:r>
                <a:rPr lang="en-CA" b="1" dirty="0" err="1" smtClean="0">
                  <a:latin typeface="Calibri" pitchFamily="34" charset="0"/>
                </a:rPr>
                <a:t>trackpoint</a:t>
              </a:r>
              <a:r>
                <a:rPr lang="en-CA" b="1" dirty="0" smtClean="0">
                  <a:latin typeface="Calibri" pitchFamily="34" charset="0"/>
                </a:rPr>
                <a:t> </a:t>
              </a:r>
              <a:r>
                <a:rPr lang="en-CA" b="1" dirty="0" err="1" smtClean="0">
                  <a:latin typeface="Calibri" pitchFamily="34" charset="0"/>
                </a:rPr>
                <a:t>fileset</a:t>
              </a:r>
              <a:r>
                <a:rPr lang="en-CA" b="1" dirty="0" smtClean="0">
                  <a:latin typeface="Calibri" pitchFamily="34" charset="0"/>
                </a:rPr>
                <a:t> (</a:t>
              </a:r>
              <a:r>
                <a:rPr lang="en-CA" b="1" dirty="0" err="1" smtClean="0">
                  <a:latin typeface="Calibri" pitchFamily="34" charset="0"/>
                </a:rPr>
                <a:t>shp</a:t>
              </a:r>
              <a:r>
                <a:rPr lang="en-CA" b="1" dirty="0" smtClean="0">
                  <a:latin typeface="Calibri" pitchFamily="34" charset="0"/>
                </a:rPr>
                <a:t> + </a:t>
              </a:r>
              <a:r>
                <a:rPr lang="en-CA" b="1" dirty="0" err="1" smtClean="0">
                  <a:latin typeface="Calibri" pitchFamily="34" charset="0"/>
                </a:rPr>
                <a:t>shx</a:t>
              </a:r>
              <a:r>
                <a:rPr lang="en-CA" b="1" dirty="0" smtClean="0">
                  <a:latin typeface="Calibri" pitchFamily="34" charset="0"/>
                </a:rPr>
                <a:t>, dbf) </a:t>
              </a:r>
              <a:r>
                <a:rPr lang="en-CA" dirty="0" smtClean="0">
                  <a:latin typeface="Calibri" pitchFamily="34" charset="0"/>
                </a:rPr>
                <a:t>From </a:t>
              </a:r>
              <a:r>
                <a:rPr lang="en-CA" b="1" dirty="0" smtClean="0">
                  <a:latin typeface="Calibri" pitchFamily="34" charset="0"/>
                </a:rPr>
                <a:t>Save as type</a:t>
              </a:r>
              <a:r>
                <a:rPr lang="en-CA" dirty="0" smtClean="0">
                  <a:latin typeface="Calibri" pitchFamily="34" charset="0"/>
                </a:rPr>
                <a:t> drop-down list then </a:t>
              </a:r>
              <a:r>
                <a:rPr lang="en-CA" b="1" dirty="0" smtClean="0">
                  <a:latin typeface="Calibri" pitchFamily="34" charset="0"/>
                </a:rPr>
                <a:t>Save</a:t>
              </a:r>
              <a:r>
                <a:rPr lang="en-CA" dirty="0" smtClean="0">
                  <a:latin typeface="Calibri" pitchFamily="34" charset="0"/>
                </a:rPr>
                <a:t>.</a:t>
              </a:r>
              <a:endParaRPr lang="en-CA" dirty="0">
                <a:latin typeface="Calibri" pitchFamily="34" charset="0"/>
              </a:endParaRPr>
            </a:p>
          </p:txBody>
        </p:sp>
        <p:sp>
          <p:nvSpPr>
            <p:cNvPr id="11" name="Rounded Rectangle 10"/>
            <p:cNvSpPr/>
            <p:nvPr/>
          </p:nvSpPr>
          <p:spPr>
            <a:xfrm>
              <a:off x="1098000" y="4572000"/>
              <a:ext cx="1548000" cy="30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2" name="TextBox 3"/>
            <p:cNvSpPr txBox="1">
              <a:spLocks noChangeArrowheads="1"/>
            </p:cNvSpPr>
            <p:nvPr/>
          </p:nvSpPr>
          <p:spPr bwMode="auto">
            <a:xfrm>
              <a:off x="2375756" y="1628800"/>
              <a:ext cx="2428875"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Select the location the file is to be saved to.</a:t>
              </a:r>
              <a:endParaRPr lang="en-CA" dirty="0">
                <a:latin typeface="Calibri" pitchFamily="34" charset="0"/>
              </a:endParaRPr>
            </a:p>
          </p:txBody>
        </p:sp>
        <p:cxnSp>
          <p:nvCxnSpPr>
            <p:cNvPr id="13" name="Straight Arrow Connector 12"/>
            <p:cNvCxnSpPr/>
            <p:nvPr/>
          </p:nvCxnSpPr>
          <p:spPr bwMode="auto">
            <a:xfrm rot="5400000">
              <a:off x="882387" y="2403680"/>
              <a:ext cx="1942625" cy="104411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3"/>
            <p:cNvSpPr txBox="1">
              <a:spLocks noChangeArrowheads="1"/>
            </p:cNvSpPr>
            <p:nvPr/>
          </p:nvSpPr>
          <p:spPr bwMode="auto">
            <a:xfrm>
              <a:off x="2205125" y="3527720"/>
              <a:ext cx="1908000" cy="369332"/>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Assign a </a:t>
              </a:r>
              <a:r>
                <a:rPr lang="en-CA" b="1" dirty="0" smtClean="0">
                  <a:latin typeface="Calibri" pitchFamily="34" charset="0"/>
                </a:rPr>
                <a:t>File name</a:t>
              </a:r>
              <a:endParaRPr lang="en-CA" dirty="0">
                <a:latin typeface="Calibri" pitchFamily="34" charset="0"/>
              </a:endParaRPr>
            </a:p>
          </p:txBody>
        </p:sp>
        <p:sp>
          <p:nvSpPr>
            <p:cNvPr id="18" name="Rounded Rectangle 17"/>
            <p:cNvSpPr/>
            <p:nvPr/>
          </p:nvSpPr>
          <p:spPr>
            <a:xfrm>
              <a:off x="954000" y="4878000"/>
              <a:ext cx="3150000" cy="28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Rounded Rectangle 18"/>
            <p:cNvSpPr/>
            <p:nvPr/>
          </p:nvSpPr>
          <p:spPr>
            <a:xfrm>
              <a:off x="5104199" y="5760000"/>
              <a:ext cx="1008000" cy="30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0" name="Straight Arrow Connector 19"/>
            <p:cNvCxnSpPr>
              <a:stCxn id="16" idx="2"/>
              <a:endCxn id="11" idx="0"/>
            </p:cNvCxnSpPr>
            <p:nvPr/>
          </p:nvCxnSpPr>
          <p:spPr bwMode="auto">
            <a:xfrm rot="5400000">
              <a:off x="2178089" y="3590964"/>
              <a:ext cx="674948" cy="12871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8" idx="1"/>
            </p:cNvCxnSpPr>
            <p:nvPr/>
          </p:nvCxnSpPr>
          <p:spPr bwMode="auto">
            <a:xfrm rot="10800000" flipV="1">
              <a:off x="3159144" y="4257040"/>
              <a:ext cx="1124824" cy="6209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8" idx="3"/>
              <a:endCxn id="19" idx="0"/>
            </p:cNvCxnSpPr>
            <p:nvPr/>
          </p:nvCxnSpPr>
          <p:spPr bwMode="auto">
            <a:xfrm>
              <a:off x="4104000" y="5021999"/>
              <a:ext cx="1504199" cy="738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17" name="Picture 5" descr="C:\Users\User1\Desktop\ScreenHunter\ICv6 Course\ICv6 GPSU_4.JPG"/>
          <p:cNvPicPr>
            <a:picLocks noChangeAspect="1" noChangeArrowheads="1"/>
          </p:cNvPicPr>
          <p:nvPr/>
        </p:nvPicPr>
        <p:blipFill>
          <a:blip r:embed="rId3" cstate="print"/>
          <a:srcRect/>
          <a:stretch>
            <a:fillRect/>
          </a:stretch>
        </p:blipFill>
        <p:spPr bwMode="auto">
          <a:xfrm>
            <a:off x="216000" y="540000"/>
            <a:ext cx="679450" cy="812800"/>
          </a:xfrm>
          <a:prstGeom prst="rect">
            <a:avLst/>
          </a:prstGeom>
          <a:noFill/>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Create a Projection File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134</a:t>
            </a:fld>
            <a:endParaRPr lang="en-CA" dirty="0"/>
          </a:p>
        </p:txBody>
      </p:sp>
      <p:sp>
        <p:nvSpPr>
          <p:cNvPr id="13313" name="Rectangle 1"/>
          <p:cNvSpPr>
            <a:spLocks noChangeArrowheads="1"/>
          </p:cNvSpPr>
          <p:nvPr/>
        </p:nvSpPr>
        <p:spPr bwMode="auto">
          <a:xfrm>
            <a:off x="0" y="-184666"/>
            <a:ext cx="248786"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 </a:t>
            </a:r>
          </a:p>
        </p:txBody>
      </p:sp>
      <p:sp>
        <p:nvSpPr>
          <p:cNvPr id="12" name="TextBox 3"/>
          <p:cNvSpPr txBox="1">
            <a:spLocks noChangeArrowheads="1"/>
          </p:cNvSpPr>
          <p:nvPr/>
        </p:nvSpPr>
        <p:spPr bwMode="auto">
          <a:xfrm>
            <a:off x="1044000" y="756000"/>
            <a:ext cx="7848000" cy="1368000"/>
          </a:xfrm>
          <a:prstGeom prst="rect">
            <a:avLst/>
          </a:prstGeom>
          <a:solidFill>
            <a:srgbClr val="FAFA96">
              <a:alpha val="80000"/>
            </a:srgbClr>
          </a:solidFill>
          <a:ln w="9525">
            <a:noFill/>
            <a:miter lim="800000"/>
            <a:headEnd/>
            <a:tailEnd/>
          </a:ln>
        </p:spPr>
        <p:txBody>
          <a:bodyPr wrap="square">
            <a:spAutoFit/>
          </a:bodyPr>
          <a:lstStyle/>
          <a:p>
            <a:pPr>
              <a:defRPr/>
            </a:pPr>
            <a:r>
              <a:rPr lang="en-CA" dirty="0" smtClean="0"/>
              <a:t>To correctly project (position) the 'shape' track-file map layer on the GIS map a companion .</a:t>
            </a:r>
            <a:r>
              <a:rPr lang="en-CA" dirty="0" err="1" smtClean="0"/>
              <a:t>prj</a:t>
            </a:r>
            <a:r>
              <a:rPr lang="en-CA" dirty="0" smtClean="0"/>
              <a:t> map projection file, of the same name, is needed for each track's shape-file. For the GIS modules' default NAD83 datum simply copy the </a:t>
            </a:r>
            <a:r>
              <a:rPr lang="en-CA" b="1" dirty="0" smtClean="0"/>
              <a:t>NAD83MapProjectionFile.prj</a:t>
            </a:r>
            <a:r>
              <a:rPr lang="en-CA" dirty="0" smtClean="0"/>
              <a:t> file to the same name as the track file. </a:t>
            </a:r>
            <a:br>
              <a:rPr lang="en-CA" dirty="0" smtClean="0"/>
            </a:br>
            <a:endParaRPr lang="en-CA" dirty="0">
              <a:latin typeface="Calibri" pitchFamily="34" charset="0"/>
            </a:endParaRPr>
          </a:p>
        </p:txBody>
      </p:sp>
      <p:grpSp>
        <p:nvGrpSpPr>
          <p:cNvPr id="5" name="Group 17"/>
          <p:cNvGrpSpPr/>
          <p:nvPr/>
        </p:nvGrpSpPr>
        <p:grpSpPr>
          <a:xfrm>
            <a:off x="540000" y="2196000"/>
            <a:ext cx="8100000" cy="1283330"/>
            <a:chOff x="540000" y="2340000"/>
            <a:chExt cx="8100000" cy="1283330"/>
          </a:xfrm>
        </p:grpSpPr>
        <p:sp>
          <p:nvSpPr>
            <p:cNvPr id="10" name="TextBox 3"/>
            <p:cNvSpPr txBox="1">
              <a:spLocks noChangeArrowheads="1"/>
            </p:cNvSpPr>
            <p:nvPr/>
          </p:nvSpPr>
          <p:spPr bwMode="auto">
            <a:xfrm>
              <a:off x="540000" y="2700000"/>
              <a:ext cx="8100000" cy="923330"/>
            </a:xfrm>
            <a:prstGeom prst="rect">
              <a:avLst/>
            </a:prstGeom>
            <a:solidFill>
              <a:schemeClr val="tx2">
                <a:lumMod val="20000"/>
                <a:lumOff val="80000"/>
                <a:alpha val="80000"/>
              </a:schemeClr>
            </a:solidFill>
            <a:ln w="9525">
              <a:noFill/>
              <a:miter lim="800000"/>
              <a:headEnd/>
              <a:tailEnd/>
            </a:ln>
          </p:spPr>
          <p:txBody>
            <a:bodyPr wrap="square">
              <a:spAutoFit/>
            </a:bodyPr>
            <a:lstStyle/>
            <a:p>
              <a:r>
                <a:rPr lang="en-CA" dirty="0" smtClean="0"/>
                <a:t>GEOGCS["GCS_North_American_1983",DATUM["D_North_American_1983",SPHEROID["GRS_1980",6378137,298.257222101]],PRIMEM["Greenwich",0],UNIT["Degree",0.0174532925199433]] </a:t>
              </a:r>
              <a:endParaRPr lang="en-CA" dirty="0"/>
            </a:p>
          </p:txBody>
        </p:sp>
        <p:sp>
          <p:nvSpPr>
            <p:cNvPr id="13" name="Rectangle 12"/>
            <p:cNvSpPr/>
            <p:nvPr/>
          </p:nvSpPr>
          <p:spPr>
            <a:xfrm>
              <a:off x="540000" y="2340000"/>
              <a:ext cx="3095719" cy="369332"/>
            </a:xfrm>
            <a:prstGeom prst="rect">
              <a:avLst/>
            </a:prstGeom>
          </p:spPr>
          <p:txBody>
            <a:bodyPr wrap="none">
              <a:spAutoFit/>
            </a:bodyPr>
            <a:lstStyle/>
            <a:p>
              <a:r>
                <a:rPr lang="en-US" dirty="0" smtClean="0"/>
                <a:t>NAD83MapProjectionFile.prj</a:t>
              </a:r>
              <a:endParaRPr lang="en-CA" dirty="0"/>
            </a:p>
          </p:txBody>
        </p:sp>
      </p:grpSp>
      <p:sp>
        <p:nvSpPr>
          <p:cNvPr id="14" name="TextBox 3"/>
          <p:cNvSpPr txBox="1">
            <a:spLocks noChangeArrowheads="1"/>
          </p:cNvSpPr>
          <p:nvPr/>
        </p:nvSpPr>
        <p:spPr bwMode="auto">
          <a:xfrm>
            <a:off x="540000" y="3600000"/>
            <a:ext cx="8100000" cy="646331"/>
          </a:xfrm>
          <a:prstGeom prst="rect">
            <a:avLst/>
          </a:prstGeom>
          <a:solidFill>
            <a:schemeClr val="tx2">
              <a:lumMod val="20000"/>
              <a:lumOff val="80000"/>
              <a:alpha val="80000"/>
            </a:schemeClr>
          </a:solidFill>
          <a:ln w="9525">
            <a:noFill/>
            <a:miter lim="800000"/>
            <a:headEnd/>
            <a:tailEnd/>
          </a:ln>
        </p:spPr>
        <p:txBody>
          <a:bodyPr wrap="square">
            <a:spAutoFit/>
          </a:bodyPr>
          <a:lstStyle/>
          <a:p>
            <a:r>
              <a:rPr lang="en-US" dirty="0" smtClean="0"/>
              <a:t>Rename the </a:t>
            </a:r>
            <a:r>
              <a:rPr lang="en-US" b="1" dirty="0" smtClean="0"/>
              <a:t>NAD83MapProjectionFile.prj </a:t>
            </a:r>
            <a:r>
              <a:rPr lang="en-US" dirty="0" smtClean="0"/>
              <a:t>to the name of the saved </a:t>
            </a:r>
            <a:r>
              <a:rPr lang="en-US" b="1" dirty="0" smtClean="0"/>
              <a:t>track file: Track0205_1.prj</a:t>
            </a:r>
            <a:r>
              <a:rPr lang="en-US" dirty="0" smtClean="0"/>
              <a:t>. Leave the </a:t>
            </a:r>
            <a:r>
              <a:rPr lang="en-US" b="1" dirty="0" smtClean="0"/>
              <a:t>.</a:t>
            </a:r>
            <a:r>
              <a:rPr lang="en-US" b="1" dirty="0" err="1" smtClean="0"/>
              <a:t>prj</a:t>
            </a:r>
            <a:r>
              <a:rPr lang="en-US" b="1" dirty="0" smtClean="0"/>
              <a:t> </a:t>
            </a:r>
            <a:r>
              <a:rPr lang="en-US" dirty="0" smtClean="0"/>
              <a:t>extension unchanged. </a:t>
            </a:r>
            <a:endParaRPr lang="en-CA" b="1" dirty="0"/>
          </a:p>
        </p:txBody>
      </p:sp>
      <p:grpSp>
        <p:nvGrpSpPr>
          <p:cNvPr id="6" name="Group 26"/>
          <p:cNvGrpSpPr/>
          <p:nvPr/>
        </p:nvGrpSpPr>
        <p:grpSpPr>
          <a:xfrm>
            <a:off x="1116000" y="4500000"/>
            <a:ext cx="6895200" cy="1836000"/>
            <a:chOff x="648000" y="4725144"/>
            <a:chExt cx="6895200" cy="1836000"/>
          </a:xfrm>
        </p:grpSpPr>
        <p:grpSp>
          <p:nvGrpSpPr>
            <p:cNvPr id="7" name="Group 25"/>
            <p:cNvGrpSpPr>
              <a:grpSpLocks/>
            </p:cNvGrpSpPr>
            <p:nvPr/>
          </p:nvGrpSpPr>
          <p:grpSpPr>
            <a:xfrm>
              <a:off x="648000" y="4725144"/>
              <a:ext cx="5921275" cy="1836000"/>
              <a:chOff x="648000" y="4725144"/>
              <a:chExt cx="5921275" cy="1841500"/>
            </a:xfrm>
          </p:grpSpPr>
          <p:sp>
            <p:nvSpPr>
              <p:cNvPr id="19" name="TextBox 3"/>
              <p:cNvSpPr txBox="1">
                <a:spLocks noChangeArrowheads="1"/>
              </p:cNvSpPr>
              <p:nvPr/>
            </p:nvSpPr>
            <p:spPr bwMode="auto">
              <a:xfrm>
                <a:off x="648000" y="5166000"/>
                <a:ext cx="1980000" cy="369888"/>
              </a:xfrm>
              <a:prstGeom prst="rect">
                <a:avLst/>
              </a:prstGeom>
              <a:solidFill>
                <a:srgbClr val="FAFA96">
                  <a:alpha val="80000"/>
                </a:srgbClr>
              </a:solidFill>
              <a:ln w="9525">
                <a:noFill/>
                <a:miter lim="800000"/>
                <a:headEnd/>
                <a:tailEnd/>
              </a:ln>
            </p:spPr>
            <p:txBody>
              <a:bodyPr wrap="square">
                <a:spAutoFit/>
              </a:bodyPr>
              <a:lstStyle/>
              <a:p>
                <a:pPr>
                  <a:defRPr/>
                </a:pPr>
                <a:r>
                  <a:rPr lang="en-CA" dirty="0" smtClean="0">
                    <a:latin typeface="Calibri" pitchFamily="34" charset="0"/>
                  </a:rPr>
                  <a:t>The </a:t>
                </a:r>
                <a:r>
                  <a:rPr lang="en-CA" b="1" dirty="0" smtClean="0">
                    <a:latin typeface="Calibri" pitchFamily="34" charset="0"/>
                  </a:rPr>
                  <a:t>Projection</a:t>
                </a:r>
                <a:r>
                  <a:rPr lang="en-CA" dirty="0" smtClean="0">
                    <a:latin typeface="Calibri" pitchFamily="34" charset="0"/>
                  </a:rPr>
                  <a:t> file.</a:t>
                </a:r>
                <a:endParaRPr lang="en-CA" dirty="0">
                  <a:latin typeface="Calibri" pitchFamily="34" charset="0"/>
                </a:endParaRPr>
              </a:p>
            </p:txBody>
          </p:sp>
          <p:grpSp>
            <p:nvGrpSpPr>
              <p:cNvPr id="8" name="Group 22"/>
              <p:cNvGrpSpPr/>
              <p:nvPr/>
            </p:nvGrpSpPr>
            <p:grpSpPr>
              <a:xfrm>
                <a:off x="3051375" y="4725144"/>
                <a:ext cx="3517900" cy="1841500"/>
                <a:chOff x="2483768" y="4725144"/>
                <a:chExt cx="3517900" cy="1841500"/>
              </a:xfrm>
            </p:grpSpPr>
            <p:pic>
              <p:nvPicPr>
                <p:cNvPr id="13315" name="Picture 3" descr="C:\Users\User1\Desktop\ScreenHunter\ICv6 Course\ICv6 GPSU_19.JPG"/>
                <p:cNvPicPr>
                  <a:picLocks noChangeAspect="1" noChangeArrowheads="1"/>
                </p:cNvPicPr>
                <p:nvPr/>
              </p:nvPicPr>
              <p:blipFill>
                <a:blip r:embed="rId2" cstate="print"/>
                <a:srcRect/>
                <a:stretch>
                  <a:fillRect/>
                </a:stretch>
              </p:blipFill>
              <p:spPr bwMode="auto">
                <a:xfrm>
                  <a:off x="2483768" y="4725144"/>
                  <a:ext cx="3517900" cy="18415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21" name="Rounded Rectangle 20"/>
                <p:cNvSpPr/>
                <p:nvPr/>
              </p:nvSpPr>
              <p:spPr>
                <a:xfrm>
                  <a:off x="2556000" y="5193196"/>
                  <a:ext cx="2052000" cy="324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20" name="Straight Arrow Connector 19"/>
              <p:cNvCxnSpPr>
                <a:stCxn id="19" idx="3"/>
                <a:endCxn id="21" idx="1"/>
              </p:cNvCxnSpPr>
              <p:nvPr/>
            </p:nvCxnSpPr>
            <p:spPr bwMode="auto">
              <a:xfrm>
                <a:off x="2628000" y="5350944"/>
                <a:ext cx="495607" cy="42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2" name="TextBox 3"/>
            <p:cNvSpPr txBox="1">
              <a:spLocks noChangeArrowheads="1"/>
            </p:cNvSpPr>
            <p:nvPr/>
          </p:nvSpPr>
          <p:spPr bwMode="auto">
            <a:xfrm>
              <a:off x="5563200" y="4893531"/>
              <a:ext cx="1980000" cy="923330"/>
            </a:xfrm>
            <a:prstGeom prst="rect">
              <a:avLst/>
            </a:prstGeom>
            <a:solidFill>
              <a:srgbClr val="FAFA96"/>
            </a:solidFill>
            <a:ln w="9525">
              <a:noFill/>
              <a:miter lim="800000"/>
              <a:headEnd/>
              <a:tailEnd/>
            </a:ln>
          </p:spPr>
          <p:txBody>
            <a:bodyPr>
              <a:spAutoFit/>
            </a:bodyPr>
            <a:lstStyle/>
            <a:p>
              <a:pPr>
                <a:defRPr/>
              </a:pPr>
              <a:r>
                <a:rPr lang="en-CA" dirty="0" smtClean="0">
                  <a:latin typeface="Calibri" pitchFamily="34" charset="0"/>
                </a:rPr>
                <a:t>The remaining files were created by </a:t>
              </a:r>
              <a:r>
                <a:rPr lang="en-CA" b="1" dirty="0" smtClean="0">
                  <a:latin typeface="Calibri" pitchFamily="34" charset="0"/>
                </a:rPr>
                <a:t>GPS Utility</a:t>
              </a:r>
              <a:r>
                <a:rPr lang="en-CA" dirty="0" smtClean="0">
                  <a:latin typeface="Calibri" pitchFamily="34" charset="0"/>
                </a:rPr>
                <a:t>.</a:t>
              </a:r>
              <a:endParaRPr lang="en-CA" b="1" dirty="0">
                <a:latin typeface="Calibri" pitchFamily="34" charset="0"/>
              </a:endParaRPr>
            </a:p>
          </p:txBody>
        </p:sp>
      </p:grpSp>
      <p:pic>
        <p:nvPicPr>
          <p:cNvPr id="23" name="Picture 5" descr="C:\Users\User1\Desktop\ScreenHunter\ICv6 Course\ICv6 GPSU_4.JPG"/>
          <p:cNvPicPr>
            <a:picLocks noChangeAspect="1" noChangeArrowheads="1"/>
          </p:cNvPicPr>
          <p:nvPr/>
        </p:nvPicPr>
        <p:blipFill>
          <a:blip r:embed="rId3" cstate="print"/>
          <a:srcRect/>
          <a:stretch>
            <a:fillRect/>
          </a:stretch>
        </p:blipFill>
        <p:spPr bwMode="auto">
          <a:xfrm>
            <a:off x="288000" y="540000"/>
            <a:ext cx="679450" cy="812800"/>
          </a:xfrm>
          <a:prstGeom prst="rect">
            <a:avLst/>
          </a:prstGeom>
          <a:noFill/>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Loading a Track File into IC Pro</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135</a:t>
            </a:fld>
            <a:endParaRPr lang="en-CA" dirty="0"/>
          </a:p>
        </p:txBody>
      </p:sp>
      <p:grpSp>
        <p:nvGrpSpPr>
          <p:cNvPr id="6" name="Group 35"/>
          <p:cNvGrpSpPr/>
          <p:nvPr/>
        </p:nvGrpSpPr>
        <p:grpSpPr>
          <a:xfrm>
            <a:off x="252000" y="792000"/>
            <a:ext cx="8627754" cy="5493092"/>
            <a:chOff x="252000" y="792000"/>
            <a:chExt cx="8627754" cy="5493092"/>
          </a:xfrm>
        </p:grpSpPr>
        <p:pic>
          <p:nvPicPr>
            <p:cNvPr id="5" name="Picture 2" descr="C:\Users\User1\Desktop\ScreenHunter\ICv6 Course\ICv6 GIS Map_Tool Bar_1.JPG"/>
            <p:cNvPicPr>
              <a:picLocks noChangeAspect="1" noChangeArrowheads="1"/>
            </p:cNvPicPr>
            <p:nvPr/>
          </p:nvPicPr>
          <p:blipFill>
            <a:blip r:embed="rId2" cstate="print"/>
            <a:srcRect l="26263" t="21431" r="70374" b="14276"/>
            <a:stretch>
              <a:fillRect/>
            </a:stretch>
          </p:blipFill>
          <p:spPr bwMode="auto">
            <a:xfrm>
              <a:off x="252000" y="900000"/>
              <a:ext cx="720000" cy="720000"/>
            </a:xfrm>
            <a:prstGeom prst="rect">
              <a:avLst/>
            </a:prstGeom>
            <a:noFill/>
            <a:ln w="9525">
              <a:solidFill>
                <a:schemeClr val="tx1"/>
              </a:solidFill>
              <a:miter lim="800000"/>
              <a:headEnd/>
              <a:tailEnd/>
            </a:ln>
          </p:spPr>
        </p:pic>
        <p:grpSp>
          <p:nvGrpSpPr>
            <p:cNvPr id="7" name="Group 33"/>
            <p:cNvGrpSpPr/>
            <p:nvPr/>
          </p:nvGrpSpPr>
          <p:grpSpPr>
            <a:xfrm>
              <a:off x="252000" y="792000"/>
              <a:ext cx="8627754" cy="5493092"/>
              <a:chOff x="252000" y="792000"/>
              <a:chExt cx="8627754" cy="5493092"/>
            </a:xfrm>
          </p:grpSpPr>
          <p:grpSp>
            <p:nvGrpSpPr>
              <p:cNvPr id="10" name="Group 27"/>
              <p:cNvGrpSpPr/>
              <p:nvPr/>
            </p:nvGrpSpPr>
            <p:grpSpPr>
              <a:xfrm>
                <a:off x="252000" y="792000"/>
                <a:ext cx="8627754" cy="5493092"/>
                <a:chOff x="252000" y="792000"/>
                <a:chExt cx="8627754" cy="5493092"/>
              </a:xfrm>
            </p:grpSpPr>
            <p:grpSp>
              <p:nvGrpSpPr>
                <p:cNvPr id="14" name="Group 32"/>
                <p:cNvGrpSpPr/>
                <p:nvPr/>
              </p:nvGrpSpPr>
              <p:grpSpPr>
                <a:xfrm>
                  <a:off x="252000" y="792000"/>
                  <a:ext cx="8627754" cy="5493092"/>
                  <a:chOff x="252000" y="792000"/>
                  <a:chExt cx="8627754" cy="5493092"/>
                </a:xfrm>
              </p:grpSpPr>
              <p:grpSp>
                <p:nvGrpSpPr>
                  <p:cNvPr id="18" name="Group 19"/>
                  <p:cNvGrpSpPr/>
                  <p:nvPr/>
                </p:nvGrpSpPr>
                <p:grpSpPr>
                  <a:xfrm>
                    <a:off x="252000" y="1836000"/>
                    <a:ext cx="8627754" cy="4449092"/>
                    <a:chOff x="252000" y="1836000"/>
                    <a:chExt cx="8627754" cy="4449092"/>
                  </a:xfrm>
                </p:grpSpPr>
                <p:grpSp>
                  <p:nvGrpSpPr>
                    <p:cNvPr id="20" name="Group 17"/>
                    <p:cNvGrpSpPr/>
                    <p:nvPr/>
                  </p:nvGrpSpPr>
                  <p:grpSpPr>
                    <a:xfrm>
                      <a:off x="252000" y="1836000"/>
                      <a:ext cx="8627754" cy="4449092"/>
                      <a:chOff x="252000" y="1836000"/>
                      <a:chExt cx="8627754" cy="4449092"/>
                    </a:xfrm>
                  </p:grpSpPr>
                  <p:pic>
                    <p:nvPicPr>
                      <p:cNvPr id="1026" name="Picture 2" descr="C:\Users\User1\Desktop\ScreenHunter\ICv6 Course\ICv6 GPSU_26.JPG"/>
                      <p:cNvPicPr>
                        <a:picLocks noChangeAspect="1" noChangeArrowheads="1"/>
                      </p:cNvPicPr>
                      <p:nvPr/>
                    </p:nvPicPr>
                    <p:blipFill>
                      <a:blip r:embed="rId3" cstate="print"/>
                      <a:srcRect/>
                      <a:stretch>
                        <a:fillRect/>
                      </a:stretch>
                    </p:blipFill>
                    <p:spPr bwMode="auto">
                      <a:xfrm>
                        <a:off x="252000" y="1836000"/>
                        <a:ext cx="5956300" cy="4140200"/>
                      </a:xfrm>
                      <a:prstGeom prst="rect">
                        <a:avLst/>
                      </a:prstGeom>
                      <a:noFill/>
                      <a:ln w="9525">
                        <a:solidFill>
                          <a:schemeClr val="tx1"/>
                        </a:solidFill>
                      </a:ln>
                      <a:effectLst>
                        <a:outerShdw blurRad="50800" dist="38100" dir="2700000" algn="tl" rotWithShape="0">
                          <a:prstClr val="black">
                            <a:alpha val="40000"/>
                          </a:prstClr>
                        </a:outerShdw>
                      </a:effectLst>
                    </p:spPr>
                  </p:pic>
                  <p:grpSp>
                    <p:nvGrpSpPr>
                      <p:cNvPr id="25" name="Group 13"/>
                      <p:cNvGrpSpPr/>
                      <p:nvPr/>
                    </p:nvGrpSpPr>
                    <p:grpSpPr>
                      <a:xfrm>
                        <a:off x="4608000" y="2183116"/>
                        <a:ext cx="1790700" cy="3005628"/>
                        <a:chOff x="2375756" y="998965"/>
                        <a:chExt cx="1790700" cy="3005628"/>
                      </a:xfrm>
                      <a:effectLst>
                        <a:outerShdw blurRad="50800" dist="38100" dir="2700000" algn="tl" rotWithShape="0">
                          <a:prstClr val="black">
                            <a:alpha val="40000"/>
                          </a:prstClr>
                        </a:outerShdw>
                      </a:effectLst>
                    </p:grpSpPr>
                    <p:pic>
                      <p:nvPicPr>
                        <p:cNvPr id="15" name="Picture 2" descr="C:\Users\User1\Desktop\ScreenHunter\ICv6 Course\ICv6 GPSU_25.JPG"/>
                        <p:cNvPicPr>
                          <a:picLocks noChangeAspect="1" noChangeArrowheads="1"/>
                        </p:cNvPicPr>
                        <p:nvPr/>
                      </p:nvPicPr>
                      <p:blipFill>
                        <a:blip r:embed="rId4" cstate="print"/>
                        <a:srcRect t="81087"/>
                        <a:stretch>
                          <a:fillRect/>
                        </a:stretch>
                      </p:blipFill>
                      <p:spPr bwMode="auto">
                        <a:xfrm>
                          <a:off x="2375756" y="2996952"/>
                          <a:ext cx="1790700" cy="1007641"/>
                        </a:xfrm>
                        <a:prstGeom prst="rect">
                          <a:avLst/>
                        </a:prstGeom>
                        <a:noFill/>
                        <a:ln w="9525">
                          <a:solidFill>
                            <a:schemeClr val="tx1"/>
                          </a:solidFill>
                        </a:ln>
                      </p:spPr>
                    </p:pic>
                    <p:pic>
                      <p:nvPicPr>
                        <p:cNvPr id="16" name="Picture 2" descr="C:\Users\User1\Desktop\ScreenHunter\ICv6 Course\ICv6 GPSU_25.JPG"/>
                        <p:cNvPicPr>
                          <a:picLocks noChangeAspect="1" noChangeArrowheads="1"/>
                        </p:cNvPicPr>
                        <p:nvPr/>
                      </p:nvPicPr>
                      <p:blipFill>
                        <a:blip r:embed="rId4" cstate="print"/>
                        <a:srcRect b="65543"/>
                        <a:stretch>
                          <a:fillRect/>
                        </a:stretch>
                      </p:blipFill>
                      <p:spPr bwMode="auto">
                        <a:xfrm>
                          <a:off x="2375756" y="998965"/>
                          <a:ext cx="1790700" cy="1835733"/>
                        </a:xfrm>
                        <a:prstGeom prst="rect">
                          <a:avLst/>
                        </a:prstGeom>
                        <a:noFill/>
                        <a:ln w="9525">
                          <a:solidFill>
                            <a:schemeClr val="tx1"/>
                          </a:solidFill>
                        </a:ln>
                      </p:spPr>
                    </p:pic>
                  </p:grpSp>
                  <p:pic>
                    <p:nvPicPr>
                      <p:cNvPr id="17" name="Picture 3" descr="C:\Users\User1\Desktop\ScreenHunter\ICv6 Course\ICv6 GPSU_23.JPG"/>
                      <p:cNvPicPr>
                        <a:picLocks noChangeAspect="1" noChangeArrowheads="1"/>
                      </p:cNvPicPr>
                      <p:nvPr/>
                    </p:nvPicPr>
                    <p:blipFill>
                      <a:blip r:embed="rId5" cstate="print"/>
                      <a:srcRect/>
                      <a:stretch>
                        <a:fillRect/>
                      </a:stretch>
                    </p:blipFill>
                    <p:spPr bwMode="auto">
                      <a:xfrm>
                        <a:off x="5760126" y="2628000"/>
                        <a:ext cx="3119628" cy="3657092"/>
                      </a:xfrm>
                      <a:prstGeom prst="rect">
                        <a:avLst/>
                      </a:prstGeom>
                      <a:noFill/>
                      <a:ln w="9525">
                        <a:solidFill>
                          <a:schemeClr val="tx1"/>
                        </a:solidFill>
                      </a:ln>
                      <a:effectLst>
                        <a:outerShdw blurRad="50800" dist="38100" dir="2700000" algn="tl" rotWithShape="0">
                          <a:prstClr val="black">
                            <a:alpha val="40000"/>
                          </a:prstClr>
                        </a:outerShdw>
                      </a:effectLst>
                    </p:spPr>
                  </p:pic>
                </p:grpSp>
                <p:sp>
                  <p:nvSpPr>
                    <p:cNvPr id="11" name="Rounded Rectangle 10"/>
                    <p:cNvSpPr/>
                    <p:nvPr/>
                  </p:nvSpPr>
                  <p:spPr>
                    <a:xfrm>
                      <a:off x="2239200" y="4042800"/>
                      <a:ext cx="1080000" cy="19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Rounded Rectangle 18"/>
                    <p:cNvSpPr/>
                    <p:nvPr/>
                  </p:nvSpPr>
                  <p:spPr>
                    <a:xfrm>
                      <a:off x="4744800" y="2548800"/>
                      <a:ext cx="936000" cy="19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9" name="Straight Arrow Connector 8"/>
                  <p:cNvCxnSpPr>
                    <a:stCxn id="5" idx="3"/>
                    <a:endCxn id="13" idx="1"/>
                  </p:cNvCxnSpPr>
                  <p:nvPr/>
                </p:nvCxnSpPr>
                <p:spPr bwMode="auto">
                  <a:xfrm>
                    <a:off x="972000" y="1260000"/>
                    <a:ext cx="684000" cy="13216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3"/>
                  <p:cNvSpPr txBox="1">
                    <a:spLocks noChangeArrowheads="1"/>
                  </p:cNvSpPr>
                  <p:nvPr/>
                </p:nvSpPr>
                <p:spPr bwMode="auto">
                  <a:xfrm>
                    <a:off x="6912000" y="1392164"/>
                    <a:ext cx="1944000" cy="646331"/>
                  </a:xfrm>
                  <a:prstGeom prst="rect">
                    <a:avLst/>
                  </a:prstGeom>
                  <a:solidFill>
                    <a:srgbClr val="FAFA96"/>
                  </a:solidFill>
                  <a:ln w="9525">
                    <a:noFill/>
                    <a:miter lim="800000"/>
                    <a:headEnd/>
                    <a:tailEnd/>
                  </a:ln>
                </p:spPr>
                <p:txBody>
                  <a:bodyPr>
                    <a:spAutoFit/>
                  </a:bodyPr>
                  <a:lstStyle/>
                  <a:p>
                    <a:pPr>
                      <a:defRPr/>
                    </a:pPr>
                    <a:r>
                      <a:rPr lang="en-CA" dirty="0" smtClean="0">
                        <a:latin typeface="Calibri" pitchFamily="34" charset="0"/>
                      </a:rPr>
                      <a:t>The </a:t>
                    </a:r>
                    <a:r>
                      <a:rPr lang="en-CA" b="1" dirty="0" smtClean="0">
                        <a:latin typeface="Calibri" pitchFamily="34" charset="0"/>
                      </a:rPr>
                      <a:t>track</a:t>
                    </a:r>
                    <a:r>
                      <a:rPr lang="en-CA" dirty="0" smtClean="0">
                        <a:latin typeface="Calibri" pitchFamily="34" charset="0"/>
                      </a:rPr>
                      <a:t> is placed on the map.</a:t>
                    </a:r>
                    <a:endParaRPr lang="en-CA" dirty="0">
                      <a:latin typeface="Calibri" pitchFamily="34" charset="0"/>
                    </a:endParaRPr>
                  </a:p>
                </p:txBody>
              </p:sp>
              <p:sp>
                <p:nvSpPr>
                  <p:cNvPr id="13" name="TextBox 3"/>
                  <p:cNvSpPr txBox="1">
                    <a:spLocks noChangeArrowheads="1"/>
                  </p:cNvSpPr>
                  <p:nvPr/>
                </p:nvSpPr>
                <p:spPr bwMode="auto">
                  <a:xfrm>
                    <a:off x="1656000" y="792000"/>
                    <a:ext cx="2232000" cy="1200329"/>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 Add Background </a:t>
                    </a:r>
                    <a:r>
                      <a:rPr lang="en-CA" dirty="0" smtClean="0">
                        <a:latin typeface="Calibri" pitchFamily="34" charset="0"/>
                      </a:rPr>
                      <a:t>Layer then navigate to the </a:t>
                    </a:r>
                    <a:r>
                      <a:rPr lang="en-CA" b="1" dirty="0" smtClean="0">
                        <a:latin typeface="Calibri" pitchFamily="34" charset="0"/>
                      </a:rPr>
                      <a:t>Track file </a:t>
                    </a:r>
                    <a:r>
                      <a:rPr lang="en-CA" dirty="0" smtClean="0">
                        <a:latin typeface="Calibri" pitchFamily="34" charset="0"/>
                      </a:rPr>
                      <a:t>then </a:t>
                    </a:r>
                    <a:r>
                      <a:rPr lang="en-CA" b="1" dirty="0" smtClean="0">
                        <a:latin typeface="Calibri" pitchFamily="34" charset="0"/>
                      </a:rPr>
                      <a:t>Click Open</a:t>
                    </a:r>
                    <a:r>
                      <a:rPr lang="en-CA" dirty="0" smtClean="0">
                        <a:latin typeface="Calibri" pitchFamily="34" charset="0"/>
                      </a:rPr>
                      <a:t>.</a:t>
                    </a:r>
                    <a:endParaRPr lang="en-CA" b="1" dirty="0">
                      <a:latin typeface="Calibri" pitchFamily="34" charset="0"/>
                    </a:endParaRPr>
                  </a:p>
                </p:txBody>
              </p:sp>
              <p:sp>
                <p:nvSpPr>
                  <p:cNvPr id="8" name="TextBox 3"/>
                  <p:cNvSpPr txBox="1">
                    <a:spLocks noChangeArrowheads="1"/>
                  </p:cNvSpPr>
                  <p:nvPr/>
                </p:nvSpPr>
                <p:spPr bwMode="auto">
                  <a:xfrm>
                    <a:off x="4212000" y="1080000"/>
                    <a:ext cx="2016000" cy="1200329"/>
                  </a:xfrm>
                  <a:prstGeom prst="rect">
                    <a:avLst/>
                  </a:prstGeom>
                  <a:solidFill>
                    <a:srgbClr val="FAFA96"/>
                  </a:solidFill>
                  <a:ln w="9525">
                    <a:noFill/>
                    <a:miter lim="800000"/>
                    <a:headEnd/>
                    <a:tailEnd/>
                  </a:ln>
                </p:spPr>
                <p:txBody>
                  <a:bodyPr>
                    <a:spAutoFit/>
                  </a:bodyPr>
                  <a:lstStyle/>
                  <a:p>
                    <a:pPr>
                      <a:defRPr/>
                    </a:pPr>
                    <a:r>
                      <a:rPr lang="en-CA" dirty="0" smtClean="0">
                        <a:latin typeface="Calibri" pitchFamily="34" charset="0"/>
                      </a:rPr>
                      <a:t>The </a:t>
                    </a:r>
                    <a:r>
                      <a:rPr lang="en-CA" b="1" dirty="0" smtClean="0">
                        <a:latin typeface="Calibri" pitchFamily="34" charset="0"/>
                      </a:rPr>
                      <a:t>Track file </a:t>
                    </a:r>
                    <a:r>
                      <a:rPr lang="en-CA" dirty="0" smtClean="0">
                        <a:latin typeface="Calibri" pitchFamily="34" charset="0"/>
                      </a:rPr>
                      <a:t>will appear on the </a:t>
                    </a:r>
                    <a:r>
                      <a:rPr lang="en-CA" b="1" dirty="0" smtClean="0">
                        <a:latin typeface="Calibri" pitchFamily="34" charset="0"/>
                      </a:rPr>
                      <a:t>Map Layers </a:t>
                    </a:r>
                    <a:r>
                      <a:rPr lang="en-CA" dirty="0" smtClean="0">
                        <a:latin typeface="Calibri" pitchFamily="34" charset="0"/>
                      </a:rPr>
                      <a:t>box. Ensure it is </a:t>
                    </a:r>
                    <a:r>
                      <a:rPr lang="en-CA" b="1" dirty="0" smtClean="0">
                        <a:latin typeface="Calibri" pitchFamily="34" charset="0"/>
                      </a:rPr>
                      <a:t>checked</a:t>
                    </a:r>
                    <a:r>
                      <a:rPr lang="en-CA" dirty="0" smtClean="0">
                        <a:latin typeface="Calibri" pitchFamily="34" charset="0"/>
                      </a:rPr>
                      <a:t>.</a:t>
                    </a:r>
                    <a:endParaRPr lang="en-CA" dirty="0">
                      <a:latin typeface="Calibri" pitchFamily="34" charset="0"/>
                    </a:endParaRPr>
                  </a:p>
                </p:txBody>
              </p:sp>
              <p:cxnSp>
                <p:nvCxnSpPr>
                  <p:cNvPr id="22" name="Straight Arrow Connector 21"/>
                  <p:cNvCxnSpPr>
                    <a:stCxn id="13" idx="2"/>
                    <a:endCxn id="11" idx="0"/>
                  </p:cNvCxnSpPr>
                  <p:nvPr/>
                </p:nvCxnSpPr>
                <p:spPr bwMode="auto">
                  <a:xfrm rot="16200000" flipH="1">
                    <a:off x="1750365" y="3013964"/>
                    <a:ext cx="2050471" cy="7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8" idx="2"/>
                    <a:endCxn id="19" idx="0"/>
                  </p:cNvCxnSpPr>
                  <p:nvPr/>
                </p:nvCxnSpPr>
                <p:spPr bwMode="auto">
                  <a:xfrm rot="5400000">
                    <a:off x="5082165" y="2410964"/>
                    <a:ext cx="268471" cy="7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23" name="Straight Arrow Connector 22"/>
                <p:cNvCxnSpPr>
                  <a:stCxn id="11" idx="2"/>
                  <a:endCxn id="24" idx="1"/>
                </p:cNvCxnSpPr>
                <p:nvPr/>
              </p:nvCxnSpPr>
              <p:spPr bwMode="auto">
                <a:xfrm rot="16200000" flipH="1">
                  <a:off x="2761200" y="4258800"/>
                  <a:ext cx="1414800" cy="13788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4158000" y="5522400"/>
                  <a:ext cx="871200" cy="266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28" name="Group 32"/>
              <p:cNvGrpSpPr/>
              <p:nvPr/>
            </p:nvGrpSpPr>
            <p:grpSpPr>
              <a:xfrm>
                <a:off x="3618000" y="4365104"/>
                <a:ext cx="2232000" cy="1124896"/>
                <a:chOff x="3618000" y="4365104"/>
                <a:chExt cx="2232000" cy="1124896"/>
              </a:xfrm>
            </p:grpSpPr>
            <p:sp>
              <p:nvSpPr>
                <p:cNvPr id="26" name="TextBox 3"/>
                <p:cNvSpPr txBox="1">
                  <a:spLocks noChangeArrowheads="1"/>
                </p:cNvSpPr>
                <p:nvPr/>
              </p:nvSpPr>
              <p:spPr bwMode="auto">
                <a:xfrm>
                  <a:off x="3618000" y="4365104"/>
                  <a:ext cx="2232000" cy="648000"/>
                </a:xfrm>
                <a:prstGeom prst="rect">
                  <a:avLst/>
                </a:prstGeom>
                <a:solidFill>
                  <a:srgbClr val="FAFA96"/>
                </a:solidFill>
                <a:ln w="9525">
                  <a:noFill/>
                  <a:miter lim="800000"/>
                  <a:headEnd/>
                  <a:tailEnd/>
                </a:ln>
              </p:spPr>
              <p:txBody>
                <a:bodyPr>
                  <a:spAutoFit/>
                </a:bodyPr>
                <a:lstStyle/>
                <a:p>
                  <a:pPr>
                    <a:defRPr/>
                  </a:pPr>
                  <a:r>
                    <a:rPr lang="en-CA" dirty="0" smtClean="0">
                      <a:latin typeface="Calibri" pitchFamily="34" charset="0"/>
                    </a:rPr>
                    <a:t>Make sure </a:t>
                  </a:r>
                  <a:r>
                    <a:rPr lang="en-CA" b="1" dirty="0" smtClean="0">
                      <a:latin typeface="Calibri" pitchFamily="34" charset="0"/>
                    </a:rPr>
                    <a:t>ESRI </a:t>
                  </a:r>
                  <a:r>
                    <a:rPr lang="en-CA" b="1" dirty="0" err="1" smtClean="0">
                      <a:latin typeface="Calibri" pitchFamily="34" charset="0"/>
                    </a:rPr>
                    <a:t>Shapefiles</a:t>
                  </a:r>
                  <a:r>
                    <a:rPr lang="en-CA" dirty="0" smtClean="0">
                      <a:latin typeface="Calibri" pitchFamily="34" charset="0"/>
                    </a:rPr>
                    <a:t> is selected.</a:t>
                  </a:r>
                  <a:endParaRPr lang="en-CA" dirty="0">
                    <a:latin typeface="Calibri" pitchFamily="34" charset="0"/>
                  </a:endParaRPr>
                </a:p>
              </p:txBody>
            </p:sp>
            <p:sp>
              <p:nvSpPr>
                <p:cNvPr id="29" name="Rounded Rectangle 28"/>
                <p:cNvSpPr/>
                <p:nvPr/>
              </p:nvSpPr>
              <p:spPr>
                <a:xfrm>
                  <a:off x="4150800" y="5238000"/>
                  <a:ext cx="1188000" cy="252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30" name="Straight Arrow Connector 29"/>
                <p:cNvCxnSpPr>
                  <a:stCxn id="26" idx="2"/>
                  <a:endCxn id="29" idx="0"/>
                </p:cNvCxnSpPr>
                <p:nvPr/>
              </p:nvCxnSpPr>
              <p:spPr bwMode="auto">
                <a:xfrm rot="16200000" flipH="1">
                  <a:off x="4626952" y="5120152"/>
                  <a:ext cx="224896" cy="108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grpSp>
      <p:pic>
        <p:nvPicPr>
          <p:cNvPr id="32" name="Picture 5" descr="C:\Users\User1\Desktop\ScreenHunter\ICv6 Course\ICv6 GPSU_4.JPG"/>
          <p:cNvPicPr>
            <a:picLocks noChangeAspect="1" noChangeArrowheads="1"/>
          </p:cNvPicPr>
          <p:nvPr/>
        </p:nvPicPr>
        <p:blipFill>
          <a:blip r:embed="rId6" cstate="print"/>
          <a:srcRect/>
          <a:stretch>
            <a:fillRect/>
          </a:stretch>
        </p:blipFill>
        <p:spPr bwMode="auto">
          <a:xfrm>
            <a:off x="8200304" y="493600"/>
            <a:ext cx="679450" cy="812800"/>
          </a:xfrm>
          <a:prstGeom prst="rect">
            <a:avLst/>
          </a:prstGeom>
          <a:noFill/>
        </p:spPr>
      </p:pic>
      <p:cxnSp>
        <p:nvCxnSpPr>
          <p:cNvPr id="21" name="Straight Arrow Connector 20"/>
          <p:cNvCxnSpPr>
            <a:stCxn id="12" idx="2"/>
          </p:cNvCxnSpPr>
          <p:nvPr/>
        </p:nvCxnSpPr>
        <p:spPr bwMode="auto">
          <a:xfrm rot="16200000" flipH="1">
            <a:off x="7404954" y="2517541"/>
            <a:ext cx="1030469" cy="7237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Quick Track Upload to IC Pro</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136</a:t>
            </a:fld>
            <a:endParaRPr lang="en-CA" dirty="0"/>
          </a:p>
        </p:txBody>
      </p:sp>
      <p:pic>
        <p:nvPicPr>
          <p:cNvPr id="5" name="Picture 5" descr="C:\Users\User1\Desktop\ScreenHunter\ICv6 Course\ICv6 GPSU_4.JPG"/>
          <p:cNvPicPr>
            <a:picLocks noChangeAspect="1" noChangeArrowheads="1"/>
          </p:cNvPicPr>
          <p:nvPr/>
        </p:nvPicPr>
        <p:blipFill>
          <a:blip r:embed="rId2" cstate="print"/>
          <a:srcRect/>
          <a:stretch>
            <a:fillRect/>
          </a:stretch>
        </p:blipFill>
        <p:spPr bwMode="auto">
          <a:xfrm>
            <a:off x="216005" y="540000"/>
            <a:ext cx="557149" cy="666496"/>
          </a:xfrm>
          <a:prstGeom prst="rect">
            <a:avLst/>
          </a:prstGeom>
          <a:noFill/>
        </p:spPr>
      </p:pic>
      <p:sp>
        <p:nvSpPr>
          <p:cNvPr id="7" name="TextBox 3"/>
          <p:cNvSpPr txBox="1">
            <a:spLocks noChangeArrowheads="1"/>
          </p:cNvSpPr>
          <p:nvPr/>
        </p:nvSpPr>
        <p:spPr bwMode="auto">
          <a:xfrm>
            <a:off x="971600" y="836608"/>
            <a:ext cx="7344000" cy="396000"/>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This method will quickly place a track on the GIS Map but it </a:t>
            </a:r>
            <a:r>
              <a:rPr lang="en-CA" b="1" dirty="0" smtClean="0">
                <a:latin typeface="Calibri" pitchFamily="34" charset="0"/>
              </a:rPr>
              <a:t>cannot</a:t>
            </a:r>
            <a:r>
              <a:rPr lang="en-CA" dirty="0" smtClean="0">
                <a:latin typeface="Calibri" pitchFamily="34" charset="0"/>
              </a:rPr>
              <a:t> be saved.</a:t>
            </a:r>
            <a:endParaRPr lang="en-CA" dirty="0">
              <a:latin typeface="Calibri" pitchFamily="34" charset="0"/>
            </a:endParaRPr>
          </a:p>
        </p:txBody>
      </p:sp>
      <p:grpSp>
        <p:nvGrpSpPr>
          <p:cNvPr id="6" name="Group 54"/>
          <p:cNvGrpSpPr/>
          <p:nvPr/>
        </p:nvGrpSpPr>
        <p:grpSpPr>
          <a:xfrm>
            <a:off x="1152000" y="1512000"/>
            <a:ext cx="7548017" cy="4599739"/>
            <a:chOff x="252000" y="1512000"/>
            <a:chExt cx="7548017" cy="4599739"/>
          </a:xfrm>
        </p:grpSpPr>
        <p:grpSp>
          <p:nvGrpSpPr>
            <p:cNvPr id="8" name="Group 53"/>
            <p:cNvGrpSpPr/>
            <p:nvPr/>
          </p:nvGrpSpPr>
          <p:grpSpPr>
            <a:xfrm>
              <a:off x="252000" y="1512000"/>
              <a:ext cx="3189404" cy="3824464"/>
              <a:chOff x="252000" y="1512000"/>
              <a:chExt cx="3189404" cy="3824464"/>
            </a:xfrm>
          </p:grpSpPr>
          <p:pic>
            <p:nvPicPr>
              <p:cNvPr id="31" name="Picture 2"/>
              <p:cNvPicPr>
                <a:picLocks noChangeAspect="1" noChangeArrowheads="1"/>
              </p:cNvPicPr>
              <p:nvPr/>
            </p:nvPicPr>
            <p:blipFill>
              <a:blip r:embed="rId3" cstate="print"/>
              <a:srcRect t="2625" r="87717" b="53675"/>
              <a:stretch>
                <a:fillRect/>
              </a:stretch>
            </p:blipFill>
            <p:spPr bwMode="auto">
              <a:xfrm>
                <a:off x="633600" y="2339512"/>
                <a:ext cx="2807804" cy="2996952"/>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32" name="Rounded Rectangle 11"/>
              <p:cNvSpPr/>
              <p:nvPr/>
            </p:nvSpPr>
            <p:spPr>
              <a:xfrm>
                <a:off x="918484" y="2537512"/>
                <a:ext cx="370800" cy="234000"/>
              </a:xfrm>
              <a:prstGeom prst="roundRect">
                <a:avLst>
                  <a:gd name="adj" fmla="val 898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3" name="Rounded Rectangle 32"/>
              <p:cNvSpPr/>
              <p:nvPr/>
            </p:nvSpPr>
            <p:spPr>
              <a:xfrm>
                <a:off x="940084" y="2807512"/>
                <a:ext cx="864000" cy="144000"/>
              </a:xfrm>
              <a:prstGeom prst="roundRect">
                <a:avLst>
                  <a:gd name="adj" fmla="val 1307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8" name="Straight Arrow Connector 10"/>
              <p:cNvCxnSpPr>
                <a:stCxn id="25" idx="2"/>
                <a:endCxn id="32" idx="0"/>
              </p:cNvCxnSpPr>
              <p:nvPr/>
            </p:nvCxnSpPr>
            <p:spPr bwMode="auto">
              <a:xfrm rot="16200000" flipH="1">
                <a:off x="912186" y="2345814"/>
                <a:ext cx="377512" cy="588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TextBox 3"/>
              <p:cNvSpPr txBox="1">
                <a:spLocks noChangeArrowheads="1"/>
              </p:cNvSpPr>
              <p:nvPr/>
            </p:nvSpPr>
            <p:spPr bwMode="auto">
              <a:xfrm>
                <a:off x="252000" y="1512000"/>
                <a:ext cx="1692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 GPS </a:t>
                </a:r>
                <a:r>
                  <a:rPr lang="en-CA" dirty="0" smtClean="0">
                    <a:latin typeface="Calibri" pitchFamily="34" charset="0"/>
                  </a:rPr>
                  <a:t>then </a:t>
                </a:r>
                <a:r>
                  <a:rPr lang="en-CA" b="1" dirty="0" smtClean="0">
                    <a:latin typeface="Calibri" pitchFamily="34" charset="0"/>
                  </a:rPr>
                  <a:t>Download All ...</a:t>
                </a:r>
                <a:endParaRPr lang="en-CA" b="1" dirty="0">
                  <a:latin typeface="Calibri" pitchFamily="34" charset="0"/>
                </a:endParaRPr>
              </a:p>
            </p:txBody>
          </p:sp>
        </p:grpSp>
        <p:grpSp>
          <p:nvGrpSpPr>
            <p:cNvPr id="9" name="Group 46"/>
            <p:cNvGrpSpPr/>
            <p:nvPr/>
          </p:nvGrpSpPr>
          <p:grpSpPr>
            <a:xfrm>
              <a:off x="2777212" y="2708920"/>
              <a:ext cx="5022805" cy="3402819"/>
              <a:chOff x="1865975" y="2503603"/>
              <a:chExt cx="5022805" cy="3402819"/>
            </a:xfrm>
            <a:effectLst>
              <a:outerShdw blurRad="50800" dist="38100" dir="2700000" algn="tl" rotWithShape="0">
                <a:prstClr val="black">
                  <a:alpha val="40000"/>
                </a:prstClr>
              </a:outerShdw>
            </a:effectLst>
          </p:grpSpPr>
          <p:pic>
            <p:nvPicPr>
              <p:cNvPr id="1028" name="Picture 4" descr="C:\Users\User1\Desktop\ScreenHunter\ICv6 Course\ICv6 GPSU_119 (3).jpg"/>
              <p:cNvPicPr>
                <a:picLocks noChangeAspect="1" noChangeArrowheads="1"/>
              </p:cNvPicPr>
              <p:nvPr/>
            </p:nvPicPr>
            <p:blipFill>
              <a:blip r:embed="rId4" cstate="print"/>
              <a:srcRect l="1505" t="25572" r="53762"/>
              <a:stretch>
                <a:fillRect/>
              </a:stretch>
            </p:blipFill>
            <p:spPr bwMode="auto">
              <a:xfrm>
                <a:off x="1865975" y="2503603"/>
                <a:ext cx="3635915" cy="3402819"/>
              </a:xfrm>
              <a:prstGeom prst="rect">
                <a:avLst/>
              </a:prstGeom>
              <a:noFill/>
              <a:ln w="9525">
                <a:solidFill>
                  <a:schemeClr val="tx1"/>
                </a:solidFill>
              </a:ln>
            </p:spPr>
          </p:pic>
          <p:sp>
            <p:nvSpPr>
              <p:cNvPr id="30" name="Rounded Rectangle 29"/>
              <p:cNvSpPr/>
              <p:nvPr/>
            </p:nvSpPr>
            <p:spPr>
              <a:xfrm>
                <a:off x="3167563" y="4881483"/>
                <a:ext cx="565308" cy="180000"/>
              </a:xfrm>
              <a:prstGeom prst="roundRect">
                <a:avLst>
                  <a:gd name="adj" fmla="val 4995"/>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Rounded Rectangle 18"/>
              <p:cNvSpPr/>
              <p:nvPr/>
            </p:nvSpPr>
            <p:spPr>
              <a:xfrm>
                <a:off x="2574000" y="5446800"/>
                <a:ext cx="767824" cy="288032"/>
              </a:xfrm>
              <a:prstGeom prst="roundRect">
                <a:avLst>
                  <a:gd name="adj" fmla="val 8986"/>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40" name="Straight Arrow Connector 39"/>
              <p:cNvCxnSpPr>
                <a:endCxn id="19" idx="0"/>
              </p:cNvCxnSpPr>
              <p:nvPr/>
            </p:nvCxnSpPr>
            <p:spPr bwMode="auto">
              <a:xfrm rot="5400000">
                <a:off x="2870080" y="5149316"/>
                <a:ext cx="385317" cy="2096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TextBox 3"/>
              <p:cNvSpPr txBox="1">
                <a:spLocks noChangeArrowheads="1"/>
              </p:cNvSpPr>
              <p:nvPr/>
            </p:nvSpPr>
            <p:spPr bwMode="auto">
              <a:xfrm>
                <a:off x="4980780" y="4510683"/>
                <a:ext cx="1908000" cy="92333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Check</a:t>
                </a:r>
                <a:r>
                  <a:rPr lang="en-CA" dirty="0" smtClean="0">
                    <a:latin typeface="Calibri" pitchFamily="34" charset="0"/>
                  </a:rPr>
                  <a:t> the items to be downloaded then </a:t>
                </a:r>
                <a:r>
                  <a:rPr lang="en-CA" b="1" dirty="0" smtClean="0">
                    <a:latin typeface="Calibri" pitchFamily="34" charset="0"/>
                  </a:rPr>
                  <a:t>click OK</a:t>
                </a:r>
                <a:r>
                  <a:rPr lang="en-CA" dirty="0" smtClean="0">
                    <a:latin typeface="Calibri" pitchFamily="34" charset="0"/>
                  </a:rPr>
                  <a:t>.</a:t>
                </a:r>
                <a:endParaRPr lang="en-CA" b="1" dirty="0">
                  <a:latin typeface="Calibri" pitchFamily="34" charset="0"/>
                </a:endParaRPr>
              </a:p>
            </p:txBody>
          </p:sp>
          <p:cxnSp>
            <p:nvCxnSpPr>
              <p:cNvPr id="24" name="Straight Arrow Connector 23"/>
              <p:cNvCxnSpPr>
                <a:stCxn id="23" idx="1"/>
                <a:endCxn id="30" idx="3"/>
              </p:cNvCxnSpPr>
              <p:nvPr/>
            </p:nvCxnSpPr>
            <p:spPr bwMode="auto">
              <a:xfrm rot="10800000">
                <a:off x="3732872" y="4971484"/>
                <a:ext cx="1247909" cy="86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Select Track Points to add to the Map</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137</a:t>
            </a:fld>
            <a:endParaRPr lang="en-CA" dirty="0"/>
          </a:p>
        </p:txBody>
      </p:sp>
      <p:grpSp>
        <p:nvGrpSpPr>
          <p:cNvPr id="5" name="Group 26"/>
          <p:cNvGrpSpPr>
            <a:grpSpLocks noChangeAspect="1"/>
          </p:cNvGrpSpPr>
          <p:nvPr/>
        </p:nvGrpSpPr>
        <p:grpSpPr>
          <a:xfrm>
            <a:off x="251996" y="1232753"/>
            <a:ext cx="8635560" cy="4011277"/>
            <a:chOff x="899592" y="1232756"/>
            <a:chExt cx="7380820" cy="3428442"/>
          </a:xfrm>
        </p:grpSpPr>
        <p:grpSp>
          <p:nvGrpSpPr>
            <p:cNvPr id="6" name="Group 8"/>
            <p:cNvGrpSpPr/>
            <p:nvPr/>
          </p:nvGrpSpPr>
          <p:grpSpPr>
            <a:xfrm>
              <a:off x="899592" y="1232756"/>
              <a:ext cx="7380820" cy="3428442"/>
              <a:chOff x="899592" y="339725"/>
              <a:chExt cx="7380820" cy="3428442"/>
            </a:xfrm>
            <a:effectLst>
              <a:outerShdw blurRad="50800" dist="38100" dir="2700000" algn="tl" rotWithShape="0">
                <a:prstClr val="black">
                  <a:alpha val="40000"/>
                </a:prstClr>
              </a:outerShdw>
            </a:effectLst>
          </p:grpSpPr>
          <p:pic>
            <p:nvPicPr>
              <p:cNvPr id="1028" name="Picture 4" descr="C:\Users\User1\Desktop\ScreenHunter\ICv6 Course\ICv6 GPSU_133.jpg"/>
              <p:cNvPicPr>
                <a:picLocks noChangeAspect="1" noChangeArrowheads="1"/>
              </p:cNvPicPr>
              <p:nvPr/>
            </p:nvPicPr>
            <p:blipFill>
              <a:blip r:embed="rId2" cstate="print"/>
              <a:srcRect l="1278" r="800"/>
              <a:stretch>
                <a:fillRect/>
              </a:stretch>
            </p:blipFill>
            <p:spPr bwMode="auto">
              <a:xfrm>
                <a:off x="899592" y="339725"/>
                <a:ext cx="7380820" cy="1873250"/>
              </a:xfrm>
              <a:prstGeom prst="rect">
                <a:avLst/>
              </a:prstGeom>
              <a:noFill/>
              <a:ln w="9525">
                <a:solidFill>
                  <a:schemeClr val="tx1"/>
                </a:solidFill>
              </a:ln>
            </p:spPr>
          </p:pic>
          <p:pic>
            <p:nvPicPr>
              <p:cNvPr id="1029" name="Picture 5" descr="C:\Users\User1\Desktop\ScreenHunter\ICv6 Course\ICv6 GPSU_134.jpg"/>
              <p:cNvPicPr>
                <a:picLocks noChangeAspect="1" noChangeArrowheads="1"/>
              </p:cNvPicPr>
              <p:nvPr/>
            </p:nvPicPr>
            <p:blipFill>
              <a:blip r:embed="rId3" cstate="print"/>
              <a:srcRect l="1279" t="21361" r="717"/>
              <a:stretch>
                <a:fillRect/>
              </a:stretch>
            </p:blipFill>
            <p:spPr bwMode="auto">
              <a:xfrm>
                <a:off x="899592" y="2340000"/>
                <a:ext cx="7380820" cy="1428167"/>
              </a:xfrm>
              <a:prstGeom prst="rect">
                <a:avLst/>
              </a:prstGeom>
              <a:noFill/>
              <a:ln w="9525">
                <a:solidFill>
                  <a:schemeClr val="tx1"/>
                </a:solidFill>
              </a:ln>
            </p:spPr>
          </p:pic>
        </p:grpSp>
        <p:sp>
          <p:nvSpPr>
            <p:cNvPr id="11" name="TextBox 3"/>
            <p:cNvSpPr txBox="1">
              <a:spLocks noChangeArrowheads="1"/>
            </p:cNvSpPr>
            <p:nvPr/>
          </p:nvSpPr>
          <p:spPr bwMode="auto">
            <a:xfrm>
              <a:off x="2597626" y="2700000"/>
              <a:ext cx="3744000" cy="64800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Draw the </a:t>
              </a:r>
              <a:r>
                <a:rPr lang="en-CA" b="1" dirty="0" smtClean="0">
                  <a:latin typeface="Calibri" pitchFamily="34" charset="0"/>
                </a:rPr>
                <a:t>cursor</a:t>
              </a:r>
              <a:r>
                <a:rPr lang="en-CA" dirty="0" smtClean="0">
                  <a:latin typeface="Calibri" pitchFamily="34" charset="0"/>
                </a:rPr>
                <a:t> down from the top to </a:t>
              </a:r>
              <a:r>
                <a:rPr lang="en-CA" b="1" dirty="0" smtClean="0">
                  <a:latin typeface="Calibri" pitchFamily="34" charset="0"/>
                </a:rPr>
                <a:t>high light </a:t>
              </a:r>
              <a:r>
                <a:rPr lang="en-CA" dirty="0" smtClean="0">
                  <a:latin typeface="Calibri" pitchFamily="34" charset="0"/>
                </a:rPr>
                <a:t>the data lines to be saved.</a:t>
              </a:r>
              <a:endParaRPr lang="en-CA" dirty="0">
                <a:latin typeface="Calibri" pitchFamily="34" charset="0"/>
              </a:endParaRPr>
            </a:p>
          </p:txBody>
        </p:sp>
        <p:cxnSp>
          <p:nvCxnSpPr>
            <p:cNvPr id="12" name="Straight Arrow Connector 11"/>
            <p:cNvCxnSpPr>
              <a:stCxn id="11" idx="1"/>
              <a:endCxn id="13" idx="3"/>
            </p:cNvCxnSpPr>
            <p:nvPr/>
          </p:nvCxnSpPr>
          <p:spPr bwMode="auto">
            <a:xfrm rot="10800000">
              <a:off x="1821600" y="3015000"/>
              <a:ext cx="776026" cy="9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1677600" y="2430000"/>
              <a:ext cx="144000" cy="117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TextBox 3"/>
            <p:cNvSpPr txBox="1">
              <a:spLocks noChangeArrowheads="1"/>
            </p:cNvSpPr>
            <p:nvPr/>
          </p:nvSpPr>
          <p:spPr bwMode="auto">
            <a:xfrm>
              <a:off x="2926918" y="3456000"/>
              <a:ext cx="327600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Click</a:t>
              </a:r>
              <a:r>
                <a:rPr lang="en-CA" dirty="0" smtClean="0">
                  <a:latin typeface="Calibri" pitchFamily="34" charset="0"/>
                </a:rPr>
                <a:t> the “</a:t>
              </a:r>
              <a:r>
                <a:rPr lang="en-CA" b="1" dirty="0" smtClean="0">
                  <a:latin typeface="Calibri" pitchFamily="34" charset="0"/>
                </a:rPr>
                <a:t>+</a:t>
              </a:r>
              <a:r>
                <a:rPr lang="en-CA" dirty="0" smtClean="0">
                  <a:latin typeface="Calibri" pitchFamily="34" charset="0"/>
                </a:rPr>
                <a:t>” to change it to a “–” on lines that are not to be saved.</a:t>
              </a:r>
              <a:endParaRPr lang="en-CA" b="1" dirty="0">
                <a:latin typeface="Calibri" pitchFamily="34" charset="0"/>
              </a:endParaRPr>
            </a:p>
          </p:txBody>
        </p:sp>
        <p:sp>
          <p:nvSpPr>
            <p:cNvPr id="20" name="Rounded Rectangle 19"/>
            <p:cNvSpPr/>
            <p:nvPr/>
          </p:nvSpPr>
          <p:spPr>
            <a:xfrm>
              <a:off x="1677600" y="3600000"/>
              <a:ext cx="144000" cy="35940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3" name="Straight Arrow Connector 22"/>
            <p:cNvCxnSpPr>
              <a:stCxn id="19" idx="1"/>
              <a:endCxn id="20" idx="3"/>
            </p:cNvCxnSpPr>
            <p:nvPr/>
          </p:nvCxnSpPr>
          <p:spPr bwMode="auto">
            <a:xfrm rot="10800000" flipV="1">
              <a:off x="1821600" y="3779166"/>
              <a:ext cx="1105318" cy="53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Save to a Text File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138</a:t>
            </a:fld>
            <a:endParaRPr lang="en-CA" dirty="0"/>
          </a:p>
        </p:txBody>
      </p:sp>
      <p:grpSp>
        <p:nvGrpSpPr>
          <p:cNvPr id="5" name="Group 60"/>
          <p:cNvGrpSpPr/>
          <p:nvPr/>
        </p:nvGrpSpPr>
        <p:grpSpPr>
          <a:xfrm>
            <a:off x="648000" y="900000"/>
            <a:ext cx="7796731" cy="5394578"/>
            <a:chOff x="575526" y="800708"/>
            <a:chExt cx="7796731" cy="5394578"/>
          </a:xfrm>
        </p:grpSpPr>
        <p:grpSp>
          <p:nvGrpSpPr>
            <p:cNvPr id="7" name="Group 56"/>
            <p:cNvGrpSpPr/>
            <p:nvPr/>
          </p:nvGrpSpPr>
          <p:grpSpPr>
            <a:xfrm>
              <a:off x="575526" y="800708"/>
              <a:ext cx="4432263" cy="4704207"/>
              <a:chOff x="216000" y="522252"/>
              <a:chExt cx="4103948" cy="4355748"/>
            </a:xfrm>
          </p:grpSpPr>
          <p:sp>
            <p:nvSpPr>
              <p:cNvPr id="11" name="TextBox 3"/>
              <p:cNvSpPr txBox="1">
                <a:spLocks noChangeArrowheads="1"/>
              </p:cNvSpPr>
              <p:nvPr/>
            </p:nvSpPr>
            <p:spPr bwMode="auto">
              <a:xfrm>
                <a:off x="1393110" y="522252"/>
                <a:ext cx="2268000" cy="36000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Select File </a:t>
                </a:r>
                <a:r>
                  <a:rPr lang="en-CA" dirty="0" smtClean="0">
                    <a:latin typeface="Calibri" pitchFamily="34" charset="0"/>
                  </a:rPr>
                  <a:t>– </a:t>
                </a:r>
                <a:r>
                  <a:rPr lang="en-CA" b="1" dirty="0" smtClean="0">
                    <a:latin typeface="Calibri" pitchFamily="34" charset="0"/>
                  </a:rPr>
                  <a:t>Save As...</a:t>
                </a:r>
                <a:endParaRPr lang="en-CA" b="1" dirty="0">
                  <a:latin typeface="Calibri" pitchFamily="34" charset="0"/>
                </a:endParaRPr>
              </a:p>
            </p:txBody>
          </p:sp>
          <p:grpSp>
            <p:nvGrpSpPr>
              <p:cNvPr id="8" name="Group 51"/>
              <p:cNvGrpSpPr/>
              <p:nvPr/>
            </p:nvGrpSpPr>
            <p:grpSpPr>
              <a:xfrm>
                <a:off x="216000" y="972000"/>
                <a:ext cx="4103948" cy="3906000"/>
                <a:chOff x="216000" y="972000"/>
                <a:chExt cx="4103948" cy="3906000"/>
              </a:xfrm>
            </p:grpSpPr>
            <p:grpSp>
              <p:nvGrpSpPr>
                <p:cNvPr id="10" name="Group 6"/>
                <p:cNvGrpSpPr/>
                <p:nvPr/>
              </p:nvGrpSpPr>
              <p:grpSpPr>
                <a:xfrm>
                  <a:off x="216000" y="972000"/>
                  <a:ext cx="4103948" cy="3906000"/>
                  <a:chOff x="0" y="998532"/>
                  <a:chExt cx="4103948" cy="3906000"/>
                </a:xfrm>
                <a:effectLst>
                  <a:outerShdw blurRad="50800" dist="38100" dir="2700000" algn="tl" rotWithShape="0">
                    <a:prstClr val="black">
                      <a:alpha val="40000"/>
                    </a:prstClr>
                  </a:outerShdw>
                </a:effectLst>
              </p:grpSpPr>
              <p:pic>
                <p:nvPicPr>
                  <p:cNvPr id="4098" name="Picture 2" descr="C:\Users\User1\Desktop\ScreenHunter\ICv6 Course\ICv6 GPSU_125.jpg"/>
                  <p:cNvPicPr>
                    <a:picLocks noChangeAspect="1" noChangeArrowheads="1"/>
                  </p:cNvPicPr>
                  <p:nvPr/>
                </p:nvPicPr>
                <p:blipFill>
                  <a:blip r:embed="rId2" cstate="print"/>
                  <a:srcRect t="15444" r="49509" b="31007"/>
                  <a:stretch>
                    <a:fillRect/>
                  </a:stretch>
                </p:blipFill>
                <p:spPr bwMode="auto">
                  <a:xfrm>
                    <a:off x="0" y="998532"/>
                    <a:ext cx="4103948" cy="2448272"/>
                  </a:xfrm>
                  <a:prstGeom prst="rect">
                    <a:avLst/>
                  </a:prstGeom>
                  <a:noFill/>
                  <a:ln w="9525">
                    <a:solidFill>
                      <a:schemeClr val="tx1"/>
                    </a:solidFill>
                  </a:ln>
                </p:spPr>
              </p:pic>
              <p:pic>
                <p:nvPicPr>
                  <p:cNvPr id="6" name="Picture 2" descr="C:\Users\User1\Desktop\ScreenHunter\ICv6 Course\ICv6 GPSU_125.jpg"/>
                  <p:cNvPicPr>
                    <a:picLocks noChangeAspect="1" noChangeArrowheads="1"/>
                  </p:cNvPicPr>
                  <p:nvPr/>
                </p:nvPicPr>
                <p:blipFill>
                  <a:blip r:embed="rId2" cstate="print"/>
                  <a:srcRect t="79834" r="49509" b="-9154"/>
                  <a:stretch>
                    <a:fillRect/>
                  </a:stretch>
                </p:blipFill>
                <p:spPr bwMode="auto">
                  <a:xfrm>
                    <a:off x="0" y="3564000"/>
                    <a:ext cx="4103948" cy="1340532"/>
                  </a:xfrm>
                  <a:prstGeom prst="rect">
                    <a:avLst/>
                  </a:prstGeom>
                  <a:noFill/>
                  <a:ln w="9525">
                    <a:solidFill>
                      <a:schemeClr val="tx1"/>
                    </a:solidFill>
                  </a:ln>
                </p:spPr>
              </p:pic>
            </p:grpSp>
            <p:sp>
              <p:nvSpPr>
                <p:cNvPr id="9" name="Rounded Rectangle 8"/>
                <p:cNvSpPr/>
                <p:nvPr/>
              </p:nvSpPr>
              <p:spPr>
                <a:xfrm>
                  <a:off x="511200" y="1268761"/>
                  <a:ext cx="331200" cy="21602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5" name="Rounded Rectangle 14"/>
                <p:cNvSpPr/>
                <p:nvPr/>
              </p:nvSpPr>
              <p:spPr>
                <a:xfrm>
                  <a:off x="522000" y="3276000"/>
                  <a:ext cx="525600" cy="144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25" name="Straight Arrow Connector 24"/>
              <p:cNvCxnSpPr>
                <a:stCxn id="9" idx="2"/>
                <a:endCxn id="15" idx="0"/>
              </p:cNvCxnSpPr>
              <p:nvPr/>
            </p:nvCxnSpPr>
            <p:spPr bwMode="auto">
              <a:xfrm rot="16200000" flipH="1">
                <a:off x="-164808" y="2326392"/>
                <a:ext cx="1791216" cy="108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11" idx="1"/>
                <a:endCxn id="9" idx="0"/>
              </p:cNvCxnSpPr>
              <p:nvPr/>
            </p:nvCxnSpPr>
            <p:spPr bwMode="auto">
              <a:xfrm rot="10800000" flipV="1">
                <a:off x="676800" y="702251"/>
                <a:ext cx="716310" cy="5665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6" name="Group 50"/>
            <p:cNvGrpSpPr/>
            <p:nvPr/>
          </p:nvGrpSpPr>
          <p:grpSpPr>
            <a:xfrm>
              <a:off x="2761731" y="2734582"/>
              <a:ext cx="5610526" cy="3460704"/>
              <a:chOff x="1849336" y="2312876"/>
              <a:chExt cx="5194933" cy="3204356"/>
            </a:xfrm>
          </p:grpSpPr>
          <p:grpSp>
            <p:nvGrpSpPr>
              <p:cNvPr id="17" name="Group 22"/>
              <p:cNvGrpSpPr/>
              <p:nvPr/>
            </p:nvGrpSpPr>
            <p:grpSpPr>
              <a:xfrm>
                <a:off x="1849336" y="2312876"/>
                <a:ext cx="4608512" cy="3204356"/>
                <a:chOff x="1849336" y="2312876"/>
                <a:chExt cx="4608512" cy="3204356"/>
              </a:xfrm>
            </p:grpSpPr>
            <p:pic>
              <p:nvPicPr>
                <p:cNvPr id="4099" name="Picture 3" descr="C:\Users\User1\Desktop\ScreenHunter\ICv6 Course\ICv6 GPSU_126.jpg"/>
                <p:cNvPicPr>
                  <a:picLocks noChangeAspect="1" noChangeArrowheads="1"/>
                </p:cNvPicPr>
                <p:nvPr/>
              </p:nvPicPr>
              <p:blipFill>
                <a:blip r:embed="rId3" cstate="print"/>
                <a:srcRect l="7571" t="27605" r="16909" b="2211"/>
                <a:stretch>
                  <a:fillRect/>
                </a:stretch>
              </p:blipFill>
              <p:spPr bwMode="auto">
                <a:xfrm>
                  <a:off x="1849336" y="2312876"/>
                  <a:ext cx="4608512" cy="3204356"/>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3" name="TextBox 3"/>
                <p:cNvSpPr txBox="1">
                  <a:spLocks noChangeArrowheads="1"/>
                </p:cNvSpPr>
                <p:nvPr/>
              </p:nvSpPr>
              <p:spPr bwMode="auto">
                <a:xfrm>
                  <a:off x="3383868" y="4201200"/>
                  <a:ext cx="144000" cy="165600"/>
                </a:xfrm>
                <a:prstGeom prst="rect">
                  <a:avLst/>
                </a:prstGeom>
                <a:solidFill>
                  <a:schemeClr val="bg1"/>
                </a:solidFill>
                <a:ln w="9525">
                  <a:noFill/>
                  <a:miter lim="800000"/>
                  <a:headEnd/>
                  <a:tailEnd/>
                </a:ln>
              </p:spPr>
              <p:txBody>
                <a:bodyPr wrap="square">
                  <a:spAutoFit/>
                </a:bodyPr>
                <a:lstStyle/>
                <a:p>
                  <a:pPr>
                    <a:defRPr/>
                  </a:pPr>
                  <a:endParaRPr lang="en-CA" dirty="0">
                    <a:latin typeface="Calibri" pitchFamily="34" charset="0"/>
                  </a:endParaRPr>
                </a:p>
              </p:txBody>
            </p:sp>
            <p:sp>
              <p:nvSpPr>
                <p:cNvPr id="18" name="Rounded Rectangle 17"/>
                <p:cNvSpPr/>
                <p:nvPr/>
              </p:nvSpPr>
              <p:spPr>
                <a:xfrm>
                  <a:off x="2664000" y="4410000"/>
                  <a:ext cx="525600" cy="252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Rounded Rectangle 18"/>
                <p:cNvSpPr/>
                <p:nvPr/>
              </p:nvSpPr>
              <p:spPr>
                <a:xfrm>
                  <a:off x="2664000" y="4176000"/>
                  <a:ext cx="792000" cy="21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1" name="Rounded Rectangle 20"/>
                <p:cNvSpPr/>
                <p:nvPr/>
              </p:nvSpPr>
              <p:spPr>
                <a:xfrm>
                  <a:off x="5448406" y="5169600"/>
                  <a:ext cx="860400" cy="266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27" name="Straight Arrow Connector 26"/>
              <p:cNvCxnSpPr>
                <a:stCxn id="18" idx="3"/>
                <a:endCxn id="21" idx="1"/>
              </p:cNvCxnSpPr>
              <p:nvPr/>
            </p:nvCxnSpPr>
            <p:spPr bwMode="auto">
              <a:xfrm>
                <a:off x="3189600" y="4536000"/>
                <a:ext cx="2258806" cy="7667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12" idx="1"/>
                <a:endCxn id="19" idx="3"/>
              </p:cNvCxnSpPr>
              <p:nvPr/>
            </p:nvCxnSpPr>
            <p:spPr bwMode="auto">
              <a:xfrm rot="10800000" flipV="1">
                <a:off x="3456001" y="4201200"/>
                <a:ext cx="708269" cy="828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33" idx="1"/>
                <a:endCxn id="24" idx="3"/>
              </p:cNvCxnSpPr>
              <p:nvPr/>
            </p:nvCxnSpPr>
            <p:spPr bwMode="auto">
              <a:xfrm rot="10800000" flipV="1">
                <a:off x="2638800" y="3556800"/>
                <a:ext cx="1259922" cy="108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3"/>
              <p:cNvSpPr txBox="1">
                <a:spLocks noChangeArrowheads="1"/>
              </p:cNvSpPr>
              <p:nvPr/>
            </p:nvSpPr>
            <p:spPr bwMode="auto">
              <a:xfrm>
                <a:off x="4164269" y="3877200"/>
                <a:ext cx="2880000" cy="64800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Insert a </a:t>
                </a:r>
                <a:r>
                  <a:rPr lang="en-CA" b="1" dirty="0" smtClean="0">
                    <a:latin typeface="Calibri" pitchFamily="34" charset="0"/>
                  </a:rPr>
                  <a:t>File Name:</a:t>
                </a:r>
                <a:r>
                  <a:rPr lang="en-CA" dirty="0" smtClean="0">
                    <a:latin typeface="Calibri" pitchFamily="34" charset="0"/>
                  </a:rPr>
                  <a:t>,</a:t>
                </a:r>
                <a:r>
                  <a:rPr lang="en-CA" b="1" dirty="0" smtClean="0">
                    <a:latin typeface="Calibri" pitchFamily="34" charset="0"/>
                  </a:rPr>
                  <a:t> </a:t>
                </a:r>
                <a:r>
                  <a:rPr lang="en-CA" dirty="0" smtClean="0">
                    <a:latin typeface="Calibri" pitchFamily="34" charset="0"/>
                  </a:rPr>
                  <a:t>save as a </a:t>
                </a:r>
                <a:r>
                  <a:rPr lang="en-CA" b="1" dirty="0" smtClean="0">
                    <a:latin typeface="Calibri" pitchFamily="34" charset="0"/>
                  </a:rPr>
                  <a:t>Text (txt) </a:t>
                </a:r>
                <a:r>
                  <a:rPr lang="en-CA" dirty="0" smtClean="0">
                    <a:latin typeface="Calibri" pitchFamily="34" charset="0"/>
                  </a:rPr>
                  <a:t>file then </a:t>
                </a:r>
                <a:r>
                  <a:rPr lang="en-CA" b="1" dirty="0" smtClean="0">
                    <a:latin typeface="Calibri" pitchFamily="34" charset="0"/>
                  </a:rPr>
                  <a:t>click Save</a:t>
                </a:r>
                <a:r>
                  <a:rPr lang="en-CA" dirty="0" smtClean="0">
                    <a:latin typeface="Calibri" pitchFamily="34" charset="0"/>
                  </a:rPr>
                  <a:t>.</a:t>
                </a:r>
                <a:endParaRPr lang="en-CA" dirty="0">
                  <a:latin typeface="Calibri" pitchFamily="34" charset="0"/>
                </a:endParaRPr>
              </a:p>
            </p:txBody>
          </p:sp>
          <p:sp>
            <p:nvSpPr>
              <p:cNvPr id="33" name="TextBox 3"/>
              <p:cNvSpPr txBox="1">
                <a:spLocks noChangeArrowheads="1"/>
              </p:cNvSpPr>
              <p:nvPr/>
            </p:nvSpPr>
            <p:spPr bwMode="auto">
              <a:xfrm>
                <a:off x="3898722" y="3372134"/>
                <a:ext cx="2433678" cy="369332"/>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Select a File Location, </a:t>
                </a:r>
                <a:endParaRPr lang="en-CA" dirty="0">
                  <a:latin typeface="Calibri" pitchFamily="34" charset="0"/>
                </a:endParaRPr>
              </a:p>
            </p:txBody>
          </p:sp>
          <p:sp>
            <p:nvSpPr>
              <p:cNvPr id="24" name="Rounded Rectangle 23"/>
              <p:cNvSpPr/>
              <p:nvPr/>
            </p:nvSpPr>
            <p:spPr>
              <a:xfrm>
                <a:off x="2044800" y="3556800"/>
                <a:ext cx="594000" cy="21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sp>
        <p:nvSpPr>
          <p:cNvPr id="63" name="TextBox 3"/>
          <p:cNvSpPr txBox="1">
            <a:spLocks noChangeArrowheads="1"/>
          </p:cNvSpPr>
          <p:nvPr/>
        </p:nvSpPr>
        <p:spPr bwMode="auto">
          <a:xfrm>
            <a:off x="5508000" y="1239694"/>
            <a:ext cx="2700000" cy="1200329"/>
          </a:xfrm>
          <a:prstGeom prst="rect">
            <a:avLst/>
          </a:prstGeom>
          <a:solidFill>
            <a:srgbClr val="FAFA96"/>
          </a:solidFill>
          <a:ln w="9525">
            <a:noFill/>
            <a:miter lim="800000"/>
            <a:headEnd/>
            <a:tailEnd/>
          </a:ln>
        </p:spPr>
        <p:txBody>
          <a:bodyPr wrap="square">
            <a:spAutoFit/>
          </a:bodyPr>
          <a:lstStyle/>
          <a:p>
            <a:pPr>
              <a:defRPr/>
            </a:pPr>
            <a:r>
              <a:rPr lang="en-CA" b="1" dirty="0" smtClean="0">
                <a:latin typeface="Calibri" pitchFamily="34" charset="0"/>
              </a:rPr>
              <a:t>Hint: </a:t>
            </a:r>
            <a:r>
              <a:rPr lang="en-CA" dirty="0" smtClean="0">
                <a:latin typeface="Calibri" pitchFamily="34" charset="0"/>
              </a:rPr>
              <a:t>Save all of your Track, Waypoint and Route files in the same location. They will be easier to find.</a:t>
            </a:r>
            <a:endParaRPr lang="en-CA" dirty="0">
              <a:latin typeface="Calibri" pitchFamily="34" charset="0"/>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5"/>
          <p:cNvGrpSpPr/>
          <p:nvPr/>
        </p:nvGrpSpPr>
        <p:grpSpPr>
          <a:xfrm>
            <a:off x="3312000" y="2448000"/>
            <a:ext cx="5592953" cy="3891788"/>
            <a:chOff x="3257773" y="2363751"/>
            <a:chExt cx="5592953" cy="3891788"/>
          </a:xfrm>
        </p:grpSpPr>
        <p:pic>
          <p:nvPicPr>
            <p:cNvPr id="2050" name="Picture 2" descr="C:\Users\User1\Desktop\ScreenHunter\ICv6 Course\ICv6 GPSU_135.jpg"/>
            <p:cNvPicPr>
              <a:picLocks noChangeAspect="1" noChangeArrowheads="1"/>
            </p:cNvPicPr>
            <p:nvPr/>
          </p:nvPicPr>
          <p:blipFill>
            <a:blip r:embed="rId2" cstate="print"/>
            <a:srcRect/>
            <a:stretch>
              <a:fillRect/>
            </a:stretch>
          </p:blipFill>
          <p:spPr bwMode="auto">
            <a:xfrm>
              <a:off x="3257773" y="2363751"/>
              <a:ext cx="5592953" cy="3891788"/>
            </a:xfrm>
            <a:prstGeom prst="rect">
              <a:avLst/>
            </a:prstGeom>
            <a:noFill/>
          </p:spPr>
        </p:pic>
        <p:sp>
          <p:nvSpPr>
            <p:cNvPr id="22" name="Rounded Rectangle 21"/>
            <p:cNvSpPr/>
            <p:nvPr/>
          </p:nvSpPr>
          <p:spPr>
            <a:xfrm>
              <a:off x="5119180" y="5026799"/>
              <a:ext cx="981469" cy="22629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3" name="Rounded Rectangle 22"/>
            <p:cNvSpPr/>
            <p:nvPr/>
          </p:nvSpPr>
          <p:spPr>
            <a:xfrm>
              <a:off x="6912899" y="5552945"/>
              <a:ext cx="676875" cy="25041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5" name="Rounded Rectangle 24"/>
            <p:cNvSpPr/>
            <p:nvPr/>
          </p:nvSpPr>
          <p:spPr>
            <a:xfrm>
              <a:off x="6922818" y="5823562"/>
              <a:ext cx="832464" cy="25718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 name="Title 1"/>
          <p:cNvSpPr>
            <a:spLocks noGrp="1"/>
          </p:cNvSpPr>
          <p:nvPr>
            <p:ph type="title"/>
          </p:nvPr>
        </p:nvSpPr>
        <p:spPr/>
        <p:txBody>
          <a:bodyPr/>
          <a:lstStyle/>
          <a:p>
            <a:r>
              <a:rPr lang="en-CA" b="1" dirty="0" smtClean="0"/>
              <a:t>Add the Track to the IC Pro GIS Map - 1</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139</a:t>
            </a:fld>
            <a:endParaRPr lang="en-CA" dirty="0"/>
          </a:p>
        </p:txBody>
      </p:sp>
      <p:pic>
        <p:nvPicPr>
          <p:cNvPr id="6" name="Picture 2" descr="C:\Users\User1\Desktop\ScreenHunter\ICv6 Course\ICv6 GPSU_127.jpg"/>
          <p:cNvPicPr>
            <a:picLocks noChangeAspect="1" noChangeArrowheads="1"/>
          </p:cNvPicPr>
          <p:nvPr/>
        </p:nvPicPr>
        <p:blipFill>
          <a:blip r:embed="rId3" cstate="print"/>
          <a:srcRect/>
          <a:stretch>
            <a:fillRect/>
          </a:stretch>
        </p:blipFill>
        <p:spPr bwMode="auto">
          <a:xfrm>
            <a:off x="252000" y="1800000"/>
            <a:ext cx="3625850" cy="1778000"/>
          </a:xfrm>
          <a:prstGeom prst="rect">
            <a:avLst/>
          </a:prstGeom>
          <a:noFill/>
        </p:spPr>
      </p:pic>
      <p:pic>
        <p:nvPicPr>
          <p:cNvPr id="7" name="Picture 2" descr="C:\Users\User1\Desktop\ScreenHunter\ICv6 Course\ICv6 GIS Map_Tool Bar_1.JPG"/>
          <p:cNvPicPr>
            <a:picLocks noChangeAspect="1" noChangeArrowheads="1"/>
          </p:cNvPicPr>
          <p:nvPr/>
        </p:nvPicPr>
        <p:blipFill>
          <a:blip r:embed="rId4" cstate="print"/>
          <a:srcRect l="91617" t="5556" r="4144" b="4712"/>
          <a:stretch>
            <a:fillRect/>
          </a:stretch>
        </p:blipFill>
        <p:spPr bwMode="auto">
          <a:xfrm>
            <a:off x="1710000" y="828000"/>
            <a:ext cx="705882"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8" name="TextBox 3"/>
          <p:cNvSpPr txBox="1">
            <a:spLocks noChangeArrowheads="1"/>
          </p:cNvSpPr>
          <p:nvPr/>
        </p:nvSpPr>
        <p:spPr bwMode="auto">
          <a:xfrm>
            <a:off x="3635896" y="864000"/>
            <a:ext cx="3060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Display Track File </a:t>
            </a:r>
            <a:r>
              <a:rPr lang="en-CA" dirty="0" smtClean="0">
                <a:latin typeface="Calibri" pitchFamily="34" charset="0"/>
              </a:rPr>
              <a:t>to open </a:t>
            </a:r>
            <a:r>
              <a:rPr lang="en-CA" b="1" dirty="0" smtClean="0">
                <a:latin typeface="Calibri" pitchFamily="34" charset="0"/>
              </a:rPr>
              <a:t>the Plot NMEA 0183 GPS File</a:t>
            </a:r>
            <a:r>
              <a:rPr lang="en-CA" dirty="0" smtClean="0">
                <a:latin typeface="Calibri" pitchFamily="34" charset="0"/>
              </a:rPr>
              <a:t>.</a:t>
            </a:r>
            <a:endParaRPr lang="en-CA" b="1" dirty="0">
              <a:latin typeface="Calibri" pitchFamily="34" charset="0"/>
            </a:endParaRPr>
          </a:p>
        </p:txBody>
      </p:sp>
      <p:cxnSp>
        <p:nvCxnSpPr>
          <p:cNvPr id="9" name="Straight Arrow Connector 8"/>
          <p:cNvCxnSpPr>
            <a:stCxn id="18" idx="2"/>
            <a:endCxn id="22" idx="0"/>
          </p:cNvCxnSpPr>
          <p:nvPr/>
        </p:nvCxnSpPr>
        <p:spPr bwMode="auto">
          <a:xfrm rot="16200000" flipH="1">
            <a:off x="3340323" y="2787228"/>
            <a:ext cx="2599697" cy="204794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3"/>
          <p:cNvSpPr txBox="1">
            <a:spLocks noChangeArrowheads="1"/>
          </p:cNvSpPr>
          <p:nvPr/>
        </p:nvSpPr>
        <p:spPr bwMode="auto">
          <a:xfrm>
            <a:off x="5768057" y="3208112"/>
            <a:ext cx="2428875" cy="369888"/>
          </a:xfrm>
          <a:prstGeom prst="rect">
            <a:avLst/>
          </a:prstGeom>
          <a:solidFill>
            <a:schemeClr val="tx2">
              <a:lumMod val="20000"/>
              <a:lumOff val="80000"/>
              <a:alpha val="80000"/>
            </a:schemeClr>
          </a:solidFill>
          <a:ln w="9525">
            <a:noFill/>
            <a:miter lim="800000"/>
            <a:headEnd/>
            <a:tailEnd/>
          </a:ln>
        </p:spPr>
        <p:txBody>
          <a:bodyPr>
            <a:spAutoFit/>
          </a:bodyPr>
          <a:lstStyle/>
          <a:p>
            <a:pPr>
              <a:defRPr/>
            </a:pPr>
            <a:endParaRPr lang="en-CA" dirty="0">
              <a:latin typeface="Calibri" pitchFamily="34" charset="0"/>
            </a:endParaRPr>
          </a:p>
        </p:txBody>
      </p:sp>
      <p:cxnSp>
        <p:nvCxnSpPr>
          <p:cNvPr id="12" name="Straight Arrow Connector 11"/>
          <p:cNvCxnSpPr>
            <a:stCxn id="7" idx="2"/>
            <a:endCxn id="6" idx="0"/>
          </p:cNvCxnSpPr>
          <p:nvPr/>
        </p:nvCxnSpPr>
        <p:spPr bwMode="auto">
          <a:xfrm rot="16200000" flipH="1">
            <a:off x="1937933" y="1673008"/>
            <a:ext cx="252000" cy="198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8" idx="1"/>
            <a:endCxn id="7" idx="3"/>
          </p:cNvCxnSpPr>
          <p:nvPr/>
        </p:nvCxnSpPr>
        <p:spPr bwMode="auto">
          <a:xfrm rot="10800000">
            <a:off x="2415882" y="1188000"/>
            <a:ext cx="1220014"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3430800" y="2216151"/>
            <a:ext cx="370800" cy="295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Rounded Rectangle 18"/>
          <p:cNvSpPr/>
          <p:nvPr/>
        </p:nvSpPr>
        <p:spPr>
          <a:xfrm>
            <a:off x="457200" y="2216151"/>
            <a:ext cx="2098576" cy="24074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6" name="TextBox 3"/>
          <p:cNvSpPr txBox="1">
            <a:spLocks noChangeArrowheads="1"/>
          </p:cNvSpPr>
          <p:nvPr/>
        </p:nvSpPr>
        <p:spPr bwMode="auto">
          <a:xfrm>
            <a:off x="460800" y="3816000"/>
            <a:ext cx="2124000" cy="64800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The selected </a:t>
            </a:r>
            <a:r>
              <a:rPr lang="en-CA" b="1" dirty="0" smtClean="0">
                <a:latin typeface="Calibri" pitchFamily="34" charset="0"/>
              </a:rPr>
              <a:t>Track File</a:t>
            </a:r>
            <a:r>
              <a:rPr lang="en-CA" dirty="0" smtClean="0">
                <a:latin typeface="Calibri" pitchFamily="34" charset="0"/>
              </a:rPr>
              <a:t> shown is shown.</a:t>
            </a:r>
            <a:endParaRPr lang="en-CA" b="1" dirty="0">
              <a:latin typeface="Calibri" pitchFamily="34" charset="0"/>
            </a:endParaRPr>
          </a:p>
        </p:txBody>
      </p:sp>
      <p:sp>
        <p:nvSpPr>
          <p:cNvPr id="27" name="TextBox 3"/>
          <p:cNvSpPr txBox="1">
            <a:spLocks noChangeArrowheads="1"/>
          </p:cNvSpPr>
          <p:nvPr/>
        </p:nvSpPr>
        <p:spPr bwMode="auto">
          <a:xfrm>
            <a:off x="4392000" y="2034000"/>
            <a:ext cx="4032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Open File</a:t>
            </a:r>
            <a:r>
              <a:rPr lang="en-CA" dirty="0" smtClean="0">
                <a:latin typeface="Calibri" pitchFamily="34" charset="0"/>
              </a:rPr>
              <a:t> and navigate to the folder containing the </a:t>
            </a:r>
            <a:r>
              <a:rPr lang="en-CA" b="1" dirty="0" smtClean="0">
                <a:latin typeface="Calibri" pitchFamily="34" charset="0"/>
              </a:rPr>
              <a:t>Track File then Open</a:t>
            </a:r>
            <a:r>
              <a:rPr lang="en-CA" dirty="0" smtClean="0">
                <a:latin typeface="Calibri" pitchFamily="34" charset="0"/>
              </a:rPr>
              <a:t>.</a:t>
            </a:r>
            <a:endParaRPr lang="en-CA" dirty="0">
              <a:latin typeface="Calibri" pitchFamily="34" charset="0"/>
            </a:endParaRPr>
          </a:p>
        </p:txBody>
      </p:sp>
      <p:sp>
        <p:nvSpPr>
          <p:cNvPr id="28" name="TextBox 3"/>
          <p:cNvSpPr txBox="1">
            <a:spLocks noChangeArrowheads="1"/>
          </p:cNvSpPr>
          <p:nvPr/>
        </p:nvSpPr>
        <p:spPr bwMode="auto">
          <a:xfrm>
            <a:off x="5904000" y="3861048"/>
            <a:ext cx="2736000" cy="92333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If the </a:t>
            </a:r>
            <a:r>
              <a:rPr lang="en-CA" b="1" dirty="0" smtClean="0">
                <a:latin typeface="Calibri" pitchFamily="34" charset="0"/>
              </a:rPr>
              <a:t>Track File </a:t>
            </a:r>
            <a:r>
              <a:rPr lang="en-CA" dirty="0" smtClean="0">
                <a:latin typeface="Calibri" pitchFamily="34" charset="0"/>
              </a:rPr>
              <a:t>is cannot be found ensure the File Type is set to </a:t>
            </a:r>
            <a:r>
              <a:rPr lang="en-CA" b="1" dirty="0" smtClean="0">
                <a:latin typeface="Calibri" pitchFamily="34" charset="0"/>
              </a:rPr>
              <a:t>All Files (*.*)</a:t>
            </a:r>
            <a:r>
              <a:rPr lang="en-CA" dirty="0" smtClean="0">
                <a:latin typeface="Calibri" pitchFamily="34" charset="0"/>
              </a:rPr>
              <a:t>.</a:t>
            </a:r>
            <a:endParaRPr lang="en-CA" dirty="0">
              <a:latin typeface="Calibri" pitchFamily="34" charset="0"/>
            </a:endParaRPr>
          </a:p>
        </p:txBody>
      </p:sp>
      <p:cxnSp>
        <p:nvCxnSpPr>
          <p:cNvPr id="30" name="Straight Arrow Connector 29"/>
          <p:cNvCxnSpPr>
            <a:stCxn id="22" idx="3"/>
            <a:endCxn id="25" idx="1"/>
          </p:cNvCxnSpPr>
          <p:nvPr/>
        </p:nvCxnSpPr>
        <p:spPr bwMode="auto">
          <a:xfrm>
            <a:off x="6154876" y="5224197"/>
            <a:ext cx="822169" cy="8122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26" idx="0"/>
            <a:endCxn id="19" idx="2"/>
          </p:cNvCxnSpPr>
          <p:nvPr/>
        </p:nvCxnSpPr>
        <p:spPr bwMode="auto">
          <a:xfrm rot="16200000" flipV="1">
            <a:off x="835091" y="3128291"/>
            <a:ext cx="1359107" cy="163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7" idx="1"/>
            <a:endCxn id="18" idx="3"/>
          </p:cNvCxnSpPr>
          <p:nvPr/>
        </p:nvCxnSpPr>
        <p:spPr bwMode="auto">
          <a:xfrm rot="10800000" flipV="1">
            <a:off x="3801600" y="2357999"/>
            <a:ext cx="590400" cy="57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stCxn id="28" idx="2"/>
            <a:endCxn id="23" idx="0"/>
          </p:cNvCxnSpPr>
          <p:nvPr/>
        </p:nvCxnSpPr>
        <p:spPr bwMode="auto">
          <a:xfrm rot="16200000" flipH="1">
            <a:off x="6862374" y="5194004"/>
            <a:ext cx="852816" cy="3356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274638"/>
            <a:ext cx="8229600" cy="525462"/>
          </a:xfrm>
        </p:spPr>
        <p:txBody>
          <a:bodyPr/>
          <a:lstStyle/>
          <a:p>
            <a:r>
              <a:rPr lang="en-CA" b="1" dirty="0" smtClean="0"/>
              <a:t>Planning - 2</a:t>
            </a:r>
            <a:endParaRPr lang="en-CA" dirty="0" smtClean="0"/>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1A9FE823-E390-4AF2-81B5-D7D0791EB6E4}" type="slidenum">
              <a:rPr lang="en-CA" smtClean="0"/>
              <a:pPr>
                <a:defRPr/>
              </a:pPr>
              <a:t>14</a:t>
            </a:fld>
            <a:endParaRPr lang="en-CA" dirty="0"/>
          </a:p>
        </p:txBody>
      </p:sp>
      <p:grpSp>
        <p:nvGrpSpPr>
          <p:cNvPr id="18437" name="Group 19"/>
          <p:cNvGrpSpPr>
            <a:grpSpLocks/>
          </p:cNvGrpSpPr>
          <p:nvPr/>
        </p:nvGrpSpPr>
        <p:grpSpPr bwMode="auto">
          <a:xfrm>
            <a:off x="231775" y="1303338"/>
            <a:ext cx="8642350" cy="4813300"/>
            <a:chOff x="231776" y="1303336"/>
            <a:chExt cx="8642350" cy="4813850"/>
          </a:xfrm>
        </p:grpSpPr>
        <p:grpSp>
          <p:nvGrpSpPr>
            <p:cNvPr id="18438" name="Group 12"/>
            <p:cNvGrpSpPr>
              <a:grpSpLocks noChangeAspect="1"/>
            </p:cNvGrpSpPr>
            <p:nvPr/>
          </p:nvGrpSpPr>
          <p:grpSpPr bwMode="auto">
            <a:xfrm>
              <a:off x="231776" y="1303336"/>
              <a:ext cx="6845330" cy="3321707"/>
              <a:chOff x="231775" y="1303337"/>
              <a:chExt cx="4897438" cy="2376488"/>
            </a:xfrm>
          </p:grpSpPr>
          <p:pic>
            <p:nvPicPr>
              <p:cNvPr id="5" name="Picture 2" descr="C:\Users\User1\Desktop\ScreenHunter\Planning.jpg"/>
              <p:cNvPicPr>
                <a:picLocks noChangeAspect="1" noChangeArrowheads="1"/>
              </p:cNvPicPr>
              <p:nvPr/>
            </p:nvPicPr>
            <p:blipFill>
              <a:blip r:embed="rId2" cstate="print"/>
              <a:srcRect l="24483" t="2589" r="3217" b="12840"/>
              <a:stretch>
                <a:fillRect/>
              </a:stretch>
            </p:blipFill>
            <p:spPr bwMode="auto">
              <a:xfrm>
                <a:off x="231775" y="1303337"/>
                <a:ext cx="4897417" cy="237629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2" name="Rounded Rectangle 11"/>
              <p:cNvSpPr/>
              <p:nvPr/>
            </p:nvSpPr>
            <p:spPr>
              <a:xfrm>
                <a:off x="1015453" y="1630474"/>
                <a:ext cx="701902" cy="26693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18439" name="TextBox 3"/>
            <p:cNvSpPr txBox="1">
              <a:spLocks noChangeArrowheads="1"/>
            </p:cNvSpPr>
            <p:nvPr/>
          </p:nvSpPr>
          <p:spPr bwMode="auto">
            <a:xfrm>
              <a:off x="7380314" y="2133646"/>
              <a:ext cx="1493812" cy="1754326"/>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Mission Areas</a:t>
              </a:r>
              <a:r>
                <a:rPr lang="en-CA">
                  <a:latin typeface="Calibri" pitchFamily="34" charset="0"/>
                </a:rPr>
                <a:t> – A list of geographic areas to be included in the mission.</a:t>
              </a:r>
              <a:endParaRPr lang="en-CA" b="1">
                <a:latin typeface="Calibri" pitchFamily="34" charset="0"/>
              </a:endParaRPr>
            </a:p>
          </p:txBody>
        </p:sp>
        <p:sp>
          <p:nvSpPr>
            <p:cNvPr id="18440" name="TextBox 3"/>
            <p:cNvSpPr txBox="1">
              <a:spLocks noChangeArrowheads="1"/>
            </p:cNvSpPr>
            <p:nvPr/>
          </p:nvSpPr>
          <p:spPr bwMode="auto">
            <a:xfrm>
              <a:off x="4986125" y="4929186"/>
              <a:ext cx="3888000" cy="1188000"/>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ICS 215, 204, 204a Operations Plan and Assignments</a:t>
              </a:r>
              <a:r>
                <a:rPr lang="en-CA">
                  <a:latin typeface="Calibri" pitchFamily="34" charset="0"/>
                </a:rPr>
                <a:t> – Tabbed lists of the Operations Plan, team task assignments and team task debriefs.</a:t>
              </a:r>
              <a:endParaRPr lang="en-CA" b="1">
                <a:latin typeface="Calibri" pitchFamily="34" charset="0"/>
              </a:endParaRPr>
            </a:p>
          </p:txBody>
        </p:sp>
        <p:sp>
          <p:nvSpPr>
            <p:cNvPr id="18441" name="TextBox 3"/>
            <p:cNvSpPr txBox="1">
              <a:spLocks noChangeArrowheads="1"/>
            </p:cNvSpPr>
            <p:nvPr/>
          </p:nvSpPr>
          <p:spPr bwMode="auto">
            <a:xfrm>
              <a:off x="231776" y="5206207"/>
              <a:ext cx="2989263" cy="646112"/>
            </a:xfrm>
            <a:prstGeom prst="rect">
              <a:avLst/>
            </a:prstGeom>
            <a:solidFill>
              <a:srgbClr val="FAFA96"/>
            </a:solidFill>
            <a:ln w="9525">
              <a:noFill/>
              <a:miter lim="800000"/>
              <a:headEnd/>
              <a:tailEnd/>
            </a:ln>
          </p:spPr>
          <p:txBody>
            <a:bodyPr>
              <a:spAutoFit/>
            </a:bodyPr>
            <a:lstStyle/>
            <a:p>
              <a:r>
                <a:rPr lang="en-CA" b="1">
                  <a:latin typeface="Calibri" pitchFamily="34" charset="0"/>
                </a:rPr>
                <a:t>Planning NotePad </a:t>
              </a:r>
              <a:r>
                <a:rPr lang="en-CA">
                  <a:latin typeface="Calibri" pitchFamily="34" charset="0"/>
                </a:rPr>
                <a:t>– A place to put planning notes. </a:t>
              </a:r>
            </a:p>
          </p:txBody>
        </p:sp>
        <p:cxnSp>
          <p:nvCxnSpPr>
            <p:cNvPr id="9" name="Straight Arrow Connector 8"/>
            <p:cNvCxnSpPr>
              <a:stCxn id="18439" idx="1"/>
            </p:cNvCxnSpPr>
            <p:nvPr/>
          </p:nvCxnSpPr>
          <p:spPr bwMode="auto">
            <a:xfrm rot="10800000" flipV="1">
              <a:off x="2916239" y="3010093"/>
              <a:ext cx="4464050" cy="45566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bwMode="auto">
            <a:xfrm rot="16200000" flipV="1">
              <a:off x="6084040" y="4000063"/>
              <a:ext cx="960548" cy="8985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18441" idx="0"/>
            </p:cNvCxnSpPr>
            <p:nvPr/>
          </p:nvCxnSpPr>
          <p:spPr bwMode="auto">
            <a:xfrm rot="5400000" flipH="1" flipV="1">
              <a:off x="1720811" y="4515254"/>
              <a:ext cx="696993" cy="6842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Add the Track to the IC Pro GIS Map</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140</a:t>
            </a:fld>
            <a:endParaRPr lang="en-CA" dirty="0"/>
          </a:p>
        </p:txBody>
      </p:sp>
      <p:pic>
        <p:nvPicPr>
          <p:cNvPr id="5124" name="Picture 4" descr="C:\Users\User1\Desktop\ScreenHunter\ICv6 Course\ICv6 GPSU_129.jpg"/>
          <p:cNvPicPr>
            <a:picLocks noChangeAspect="1" noChangeArrowheads="1"/>
          </p:cNvPicPr>
          <p:nvPr/>
        </p:nvPicPr>
        <p:blipFill>
          <a:blip r:embed="rId2" cstate="print"/>
          <a:srcRect/>
          <a:stretch>
            <a:fillRect/>
          </a:stretch>
        </p:blipFill>
        <p:spPr bwMode="auto">
          <a:xfrm>
            <a:off x="6300000" y="2341119"/>
            <a:ext cx="2597023" cy="3970655"/>
          </a:xfrm>
          <a:prstGeom prst="rect">
            <a:avLst/>
          </a:prstGeom>
          <a:noFill/>
        </p:spPr>
      </p:pic>
      <p:pic>
        <p:nvPicPr>
          <p:cNvPr id="8" name="Picture 2" descr="C:\Users\User1\Desktop\ScreenHunter\ICv6 Course\ICv6 GIS Map_Tool Bar_1.JPG"/>
          <p:cNvPicPr>
            <a:picLocks noChangeAspect="1" noChangeArrowheads="1"/>
          </p:cNvPicPr>
          <p:nvPr/>
        </p:nvPicPr>
        <p:blipFill>
          <a:blip r:embed="rId3" cstate="print"/>
          <a:srcRect l="91617" t="5556" r="4144" b="4712"/>
          <a:stretch>
            <a:fillRect/>
          </a:stretch>
        </p:blipFill>
        <p:spPr bwMode="auto">
          <a:xfrm>
            <a:off x="269359" y="800708"/>
            <a:ext cx="705882"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0" name="TextBox 3"/>
          <p:cNvSpPr txBox="1">
            <a:spLocks noChangeArrowheads="1"/>
          </p:cNvSpPr>
          <p:nvPr/>
        </p:nvSpPr>
        <p:spPr bwMode="auto">
          <a:xfrm>
            <a:off x="1475656" y="898792"/>
            <a:ext cx="3060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the </a:t>
            </a:r>
            <a:r>
              <a:rPr lang="en-CA" b="1" dirty="0" smtClean="0">
                <a:latin typeface="Calibri" pitchFamily="34" charset="0"/>
              </a:rPr>
              <a:t>Play</a:t>
            </a:r>
            <a:r>
              <a:rPr lang="en-CA" dirty="0" smtClean="0">
                <a:latin typeface="Calibri" pitchFamily="34" charset="0"/>
              </a:rPr>
              <a:t> button to insert the track on the map.</a:t>
            </a:r>
            <a:r>
              <a:rPr lang="en-CA" b="1" dirty="0" smtClean="0">
                <a:latin typeface="Calibri" pitchFamily="34" charset="0"/>
              </a:rPr>
              <a:t> </a:t>
            </a:r>
            <a:r>
              <a:rPr lang="en-CA" dirty="0" smtClean="0">
                <a:latin typeface="Calibri" pitchFamily="34" charset="0"/>
              </a:rPr>
              <a:t>.</a:t>
            </a:r>
            <a:endParaRPr lang="en-CA" b="1" dirty="0">
              <a:latin typeface="Calibri" pitchFamily="34" charset="0"/>
            </a:endParaRPr>
          </a:p>
        </p:txBody>
      </p:sp>
      <p:sp>
        <p:nvSpPr>
          <p:cNvPr id="15" name="TextBox 3"/>
          <p:cNvSpPr txBox="1">
            <a:spLocks noChangeArrowheads="1"/>
          </p:cNvSpPr>
          <p:nvPr/>
        </p:nvSpPr>
        <p:spPr bwMode="auto">
          <a:xfrm>
            <a:off x="3924000" y="4374000"/>
            <a:ext cx="2196000" cy="64800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The track is displayed on the map.</a:t>
            </a:r>
            <a:endParaRPr lang="en-CA" dirty="0">
              <a:latin typeface="Calibri" pitchFamily="34" charset="0"/>
            </a:endParaRPr>
          </a:p>
        </p:txBody>
      </p:sp>
      <p:cxnSp>
        <p:nvCxnSpPr>
          <p:cNvPr id="17" name="Straight Arrow Connector 16"/>
          <p:cNvCxnSpPr>
            <a:stCxn id="15" idx="3"/>
          </p:cNvCxnSpPr>
          <p:nvPr/>
        </p:nvCxnSpPr>
        <p:spPr bwMode="auto">
          <a:xfrm>
            <a:off x="6120000" y="4698000"/>
            <a:ext cx="18360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5" name="Group 25"/>
          <p:cNvGrpSpPr/>
          <p:nvPr/>
        </p:nvGrpSpPr>
        <p:grpSpPr>
          <a:xfrm>
            <a:off x="1926000" y="1944000"/>
            <a:ext cx="4083050" cy="2203450"/>
            <a:chOff x="720000" y="1988840"/>
            <a:chExt cx="4083050" cy="2203450"/>
          </a:xfrm>
        </p:grpSpPr>
        <p:pic>
          <p:nvPicPr>
            <p:cNvPr id="5125" name="Picture 5" descr="C:\Users\User1\Desktop\ScreenHunter\ICv6 Course\ICv6 GPSU_130.jpg"/>
            <p:cNvPicPr>
              <a:picLocks noChangeAspect="1" noChangeArrowheads="1"/>
            </p:cNvPicPr>
            <p:nvPr/>
          </p:nvPicPr>
          <p:blipFill>
            <a:blip r:embed="rId4" cstate="print"/>
            <a:srcRect/>
            <a:stretch>
              <a:fillRect/>
            </a:stretch>
          </p:blipFill>
          <p:spPr bwMode="auto">
            <a:xfrm>
              <a:off x="720000" y="1988840"/>
              <a:ext cx="4083050" cy="220345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2" name="Rounded Rectangle 11"/>
            <p:cNvSpPr/>
            <p:nvPr/>
          </p:nvSpPr>
          <p:spPr>
            <a:xfrm>
              <a:off x="1619672" y="2708920"/>
              <a:ext cx="367200" cy="288000"/>
            </a:xfrm>
            <a:prstGeom prst="roundRect">
              <a:avLst>
                <a:gd name="adj" fmla="val 1174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1" name="Rounded Rectangle 20"/>
            <p:cNvSpPr/>
            <p:nvPr/>
          </p:nvSpPr>
          <p:spPr>
            <a:xfrm>
              <a:off x="3808800" y="3726000"/>
              <a:ext cx="892800" cy="309600"/>
            </a:xfrm>
            <a:prstGeom prst="roundRect">
              <a:avLst>
                <a:gd name="adj" fmla="val 1240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11" name="Straight Arrow Connector 10"/>
          <p:cNvCxnSpPr>
            <a:stCxn id="10" idx="2"/>
            <a:endCxn id="12" idx="0"/>
          </p:cNvCxnSpPr>
          <p:nvPr/>
        </p:nvCxnSpPr>
        <p:spPr bwMode="auto">
          <a:xfrm rot="16200000" flipH="1">
            <a:off x="2447986" y="2102793"/>
            <a:ext cx="1118957" cy="361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3"/>
          <p:cNvSpPr txBox="1">
            <a:spLocks noChangeArrowheads="1"/>
          </p:cNvSpPr>
          <p:nvPr/>
        </p:nvSpPr>
        <p:spPr bwMode="auto">
          <a:xfrm>
            <a:off x="1356872" y="3512794"/>
            <a:ext cx="1836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When the track is loaded click </a:t>
            </a:r>
            <a:r>
              <a:rPr lang="en-CA" b="1" dirty="0" smtClean="0">
                <a:latin typeface="Calibri" pitchFamily="34" charset="0"/>
              </a:rPr>
              <a:t>OK</a:t>
            </a:r>
            <a:r>
              <a:rPr lang="en-CA" dirty="0" smtClean="0">
                <a:latin typeface="Calibri" pitchFamily="34" charset="0"/>
              </a:rPr>
              <a:t>.</a:t>
            </a:r>
            <a:endParaRPr lang="en-CA" dirty="0">
              <a:latin typeface="Calibri" pitchFamily="34" charset="0"/>
            </a:endParaRPr>
          </a:p>
        </p:txBody>
      </p:sp>
      <p:cxnSp>
        <p:nvCxnSpPr>
          <p:cNvPr id="27" name="Straight Arrow Connector 26"/>
          <p:cNvCxnSpPr>
            <a:stCxn id="14" idx="3"/>
            <a:endCxn id="21" idx="1"/>
          </p:cNvCxnSpPr>
          <p:nvPr/>
        </p:nvCxnSpPr>
        <p:spPr bwMode="auto">
          <a:xfrm>
            <a:off x="3192872" y="3835960"/>
            <a:ext cx="1821928"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6" name="Group 36"/>
          <p:cNvGrpSpPr/>
          <p:nvPr/>
        </p:nvGrpSpPr>
        <p:grpSpPr>
          <a:xfrm>
            <a:off x="252000" y="4824000"/>
            <a:ext cx="3168000" cy="1477328"/>
            <a:chOff x="261217" y="4577792"/>
            <a:chExt cx="3168000" cy="1477328"/>
          </a:xfrm>
        </p:grpSpPr>
        <p:sp>
          <p:nvSpPr>
            <p:cNvPr id="16" name="TextBox 3"/>
            <p:cNvSpPr txBox="1">
              <a:spLocks noChangeArrowheads="1"/>
            </p:cNvSpPr>
            <p:nvPr/>
          </p:nvSpPr>
          <p:spPr bwMode="auto">
            <a:xfrm>
              <a:off x="261217" y="4577792"/>
              <a:ext cx="3168000" cy="1477328"/>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The track is shown on the map but it </a:t>
              </a:r>
              <a:r>
                <a:rPr lang="en-CA" b="1" dirty="0" smtClean="0">
                  <a:latin typeface="Calibri" pitchFamily="34" charset="0"/>
                </a:rPr>
                <a:t>cannot be saved</a:t>
              </a:r>
              <a:r>
                <a:rPr lang="en-CA" dirty="0" smtClean="0">
                  <a:latin typeface="Calibri" pitchFamily="34" charset="0"/>
                </a:rPr>
                <a:t>. To save it, open the </a:t>
              </a:r>
              <a:r>
                <a:rPr lang="en-CA" b="1" dirty="0" smtClean="0">
                  <a:latin typeface="Calibri" pitchFamily="34" charset="0"/>
                </a:rPr>
                <a:t>Route tool</a:t>
              </a:r>
              <a:r>
                <a:rPr lang="en-CA" dirty="0" smtClean="0">
                  <a:latin typeface="Calibri" pitchFamily="34" charset="0"/>
                </a:rPr>
                <a:t>,  “connect the dots” then         save it as an Overlay.</a:t>
              </a:r>
              <a:endParaRPr lang="en-CA" dirty="0">
                <a:latin typeface="Calibri" pitchFamily="34" charset="0"/>
              </a:endParaRPr>
            </a:p>
          </p:txBody>
        </p:sp>
        <p:pic>
          <p:nvPicPr>
            <p:cNvPr id="36" name="Picture 2" descr="C:\Users\User1\Desktop\ScreenHunter\ICv6 Course\ICv6 GIS Map_Tool Bar_1.JPG"/>
            <p:cNvPicPr>
              <a:picLocks noChangeAspect="1" noChangeArrowheads="1"/>
            </p:cNvPicPr>
            <p:nvPr/>
          </p:nvPicPr>
          <p:blipFill>
            <a:blip r:embed="rId3" cstate="print"/>
            <a:srcRect l="29529" t="5556" r="66145" b="4712"/>
            <a:stretch>
              <a:fillRect/>
            </a:stretch>
          </p:blipFill>
          <p:spPr bwMode="auto">
            <a:xfrm>
              <a:off x="2628000" y="5220000"/>
              <a:ext cx="720000" cy="720000"/>
            </a:xfrm>
            <a:prstGeom prst="rect">
              <a:avLst/>
            </a:prstGeom>
            <a:noFill/>
            <a:ln w="9525">
              <a:solidFill>
                <a:schemeClr val="tx1"/>
              </a:solidFill>
              <a:miter lim="800000"/>
              <a:headEnd/>
              <a:tailEnd/>
            </a:ln>
          </p:spPr>
        </p:pic>
      </p:gr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Uploading Route Waypoint Files into a GPS</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141</a:t>
            </a:fld>
            <a:endParaRPr lang="en-CA" dirty="0"/>
          </a:p>
        </p:txBody>
      </p:sp>
      <p:pic>
        <p:nvPicPr>
          <p:cNvPr id="31" name="Picture 5" descr="C:\Users\User1\Desktop\ScreenHunter\ICv6 Course\ICv6 GPSU_4.JPG"/>
          <p:cNvPicPr>
            <a:picLocks noChangeAspect="1" noChangeArrowheads="1"/>
          </p:cNvPicPr>
          <p:nvPr/>
        </p:nvPicPr>
        <p:blipFill>
          <a:blip r:embed="rId2" cstate="print"/>
          <a:srcRect/>
          <a:stretch>
            <a:fillRect/>
          </a:stretch>
        </p:blipFill>
        <p:spPr bwMode="auto">
          <a:xfrm>
            <a:off x="8180159" y="421600"/>
            <a:ext cx="441643" cy="528320"/>
          </a:xfrm>
          <a:prstGeom prst="rect">
            <a:avLst/>
          </a:prstGeom>
          <a:noFill/>
        </p:spPr>
      </p:pic>
      <p:grpSp>
        <p:nvGrpSpPr>
          <p:cNvPr id="5" name="Group 59"/>
          <p:cNvGrpSpPr/>
          <p:nvPr/>
        </p:nvGrpSpPr>
        <p:grpSpPr>
          <a:xfrm>
            <a:off x="612000" y="908720"/>
            <a:ext cx="7959600" cy="5292236"/>
            <a:chOff x="612000" y="900000"/>
            <a:chExt cx="7959600" cy="5292236"/>
          </a:xfrm>
        </p:grpSpPr>
        <p:grpSp>
          <p:nvGrpSpPr>
            <p:cNvPr id="6" name="Group 59"/>
            <p:cNvGrpSpPr/>
            <p:nvPr/>
          </p:nvGrpSpPr>
          <p:grpSpPr>
            <a:xfrm>
              <a:off x="612000" y="900000"/>
              <a:ext cx="4895999" cy="3052650"/>
              <a:chOff x="252000" y="828000"/>
              <a:chExt cx="4895999" cy="3052650"/>
            </a:xfrm>
          </p:grpSpPr>
          <p:pic>
            <p:nvPicPr>
              <p:cNvPr id="2050" name="Picture 2" descr="C:\Users\User1\Desktop\ScreenHunter\ICv6 Course\ICv6 GPSU_61.jpg"/>
              <p:cNvPicPr>
                <a:picLocks noChangeAspect="1" noChangeArrowheads="1"/>
              </p:cNvPicPr>
              <p:nvPr/>
            </p:nvPicPr>
            <p:blipFill>
              <a:blip r:embed="rId3" cstate="print"/>
              <a:srcRect/>
              <a:stretch>
                <a:fillRect/>
              </a:stretch>
            </p:blipFill>
            <p:spPr bwMode="auto">
              <a:xfrm>
                <a:off x="252000" y="1728000"/>
                <a:ext cx="2660650" cy="215265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9" name="Picture 2" descr="C:\Users\User1\Desktop\ScreenHunter\ICv6 Course\ICv6 GIS Map_Tool Bar_1.JPG"/>
              <p:cNvPicPr>
                <a:picLocks noChangeAspect="1" noChangeArrowheads="1"/>
              </p:cNvPicPr>
              <p:nvPr/>
            </p:nvPicPr>
            <p:blipFill>
              <a:blip r:embed="rId4" cstate="print"/>
              <a:srcRect l="29529" t="5556" r="66145" b="4712"/>
              <a:stretch>
                <a:fillRect/>
              </a:stretch>
            </p:blipFill>
            <p:spPr bwMode="auto">
              <a:xfrm>
                <a:off x="252000" y="828000"/>
                <a:ext cx="720000" cy="720000"/>
              </a:xfrm>
              <a:prstGeom prst="rect">
                <a:avLst/>
              </a:prstGeom>
              <a:noFill/>
              <a:ln w="9525">
                <a:solidFill>
                  <a:schemeClr val="tx1"/>
                </a:solidFill>
                <a:miter lim="800000"/>
                <a:headEnd/>
                <a:tailEnd/>
              </a:ln>
            </p:spPr>
          </p:pic>
          <p:sp>
            <p:nvSpPr>
              <p:cNvPr id="12" name="TextBox 3"/>
              <p:cNvSpPr txBox="1">
                <a:spLocks noChangeArrowheads="1"/>
              </p:cNvSpPr>
              <p:nvPr/>
            </p:nvSpPr>
            <p:spPr bwMode="auto">
              <a:xfrm>
                <a:off x="1115999" y="828000"/>
                <a:ext cx="4032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Using the </a:t>
                </a:r>
                <a:r>
                  <a:rPr lang="en-CA" b="1" dirty="0" smtClean="0">
                    <a:latin typeface="Calibri" pitchFamily="34" charset="0"/>
                  </a:rPr>
                  <a:t>Create Route </a:t>
                </a:r>
                <a:r>
                  <a:rPr lang="en-CA" dirty="0" smtClean="0">
                    <a:latin typeface="Calibri" pitchFamily="34" charset="0"/>
                  </a:rPr>
                  <a:t>tool draw a route on the map and assign a name to it.</a:t>
                </a:r>
                <a:endParaRPr lang="en-CA" dirty="0">
                  <a:latin typeface="Calibri" pitchFamily="34" charset="0"/>
                </a:endParaRPr>
              </a:p>
            </p:txBody>
          </p:sp>
          <p:cxnSp>
            <p:nvCxnSpPr>
              <p:cNvPr id="23" name="Straight Arrow Connector 22"/>
              <p:cNvCxnSpPr>
                <a:stCxn id="9" idx="2"/>
              </p:cNvCxnSpPr>
              <p:nvPr/>
            </p:nvCxnSpPr>
            <p:spPr bwMode="auto">
              <a:xfrm rot="16200000" flipH="1">
                <a:off x="1201450" y="958550"/>
                <a:ext cx="908892" cy="208779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Group 58"/>
            <p:cNvGrpSpPr/>
            <p:nvPr/>
          </p:nvGrpSpPr>
          <p:grpSpPr>
            <a:xfrm>
              <a:off x="2955600" y="2448000"/>
              <a:ext cx="5616000" cy="3744236"/>
              <a:chOff x="2955600" y="2448000"/>
              <a:chExt cx="5616000" cy="3744236"/>
            </a:xfrm>
          </p:grpSpPr>
          <p:grpSp>
            <p:nvGrpSpPr>
              <p:cNvPr id="11" name="Group 42"/>
              <p:cNvGrpSpPr/>
              <p:nvPr/>
            </p:nvGrpSpPr>
            <p:grpSpPr>
              <a:xfrm>
                <a:off x="2955600" y="2448000"/>
                <a:ext cx="5616000" cy="3744236"/>
                <a:chOff x="2988000" y="2556000"/>
                <a:chExt cx="5616000" cy="3744236"/>
              </a:xfrm>
            </p:grpSpPr>
            <p:pic>
              <p:nvPicPr>
                <p:cNvPr id="2051" name="Picture 3" descr="C:\Users\User1\Desktop\ScreenHunter\ICv6 Course\ICv6 GPSU_28.JPG"/>
                <p:cNvPicPr>
                  <a:picLocks noChangeAspect="1" noChangeArrowheads="1"/>
                </p:cNvPicPr>
                <p:nvPr/>
              </p:nvPicPr>
              <p:blipFill>
                <a:blip r:embed="rId5" cstate="print"/>
                <a:srcRect l="15709" t="6127" r="2905" b="8752"/>
                <a:stretch>
                  <a:fillRect/>
                </a:stretch>
              </p:blipFill>
              <p:spPr bwMode="auto">
                <a:xfrm>
                  <a:off x="5331240" y="4176000"/>
                  <a:ext cx="3240360" cy="2124236"/>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8" name="Picture 2" descr="C:\Users\User1\Desktop\ScreenHunter\ICv6 Course\ICv6 GIS Map_Tool Bar_1.JPG"/>
                <p:cNvPicPr>
                  <a:picLocks noChangeAspect="1" noChangeArrowheads="1"/>
                </p:cNvPicPr>
                <p:nvPr/>
              </p:nvPicPr>
              <p:blipFill>
                <a:blip r:embed="rId4" cstate="print"/>
                <a:srcRect l="95624" t="5556" r="138" b="4712"/>
                <a:stretch>
                  <a:fillRect/>
                </a:stretch>
              </p:blipFill>
              <p:spPr bwMode="auto">
                <a:xfrm>
                  <a:off x="5112372" y="2664000"/>
                  <a:ext cx="705882"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0" name="TextBox 3"/>
                <p:cNvSpPr txBox="1">
                  <a:spLocks noChangeArrowheads="1"/>
                </p:cNvSpPr>
                <p:nvPr/>
              </p:nvSpPr>
              <p:spPr bwMode="auto">
                <a:xfrm>
                  <a:off x="4244400" y="5040000"/>
                  <a:ext cx="2484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a:t>
                  </a:r>
                  <a:r>
                    <a:rPr lang="en-CA" dirty="0" smtClean="0">
                      <a:latin typeface="Calibri" pitchFamily="34" charset="0"/>
                    </a:rPr>
                    <a:t> the </a:t>
                  </a:r>
                  <a:r>
                    <a:rPr lang="en-CA" b="1" dirty="0" smtClean="0">
                      <a:latin typeface="Calibri" pitchFamily="34" charset="0"/>
                    </a:rPr>
                    <a:t>Folder icon </a:t>
                  </a:r>
                  <a:r>
                    <a:rPr lang="en-CA" dirty="0" smtClean="0">
                      <a:latin typeface="Calibri" pitchFamily="34" charset="0"/>
                    </a:rPr>
                    <a:t>to open the </a:t>
                  </a:r>
                  <a:r>
                    <a:rPr lang="en-CA" b="1" dirty="0" smtClean="0">
                      <a:latin typeface="Calibri" pitchFamily="34" charset="0"/>
                    </a:rPr>
                    <a:t>Save As </a:t>
                  </a:r>
                  <a:r>
                    <a:rPr lang="en-CA" dirty="0" smtClean="0">
                      <a:latin typeface="Calibri" pitchFamily="34" charset="0"/>
                    </a:rPr>
                    <a:t>dialog. </a:t>
                  </a:r>
                  <a:endParaRPr lang="en-CA" dirty="0">
                    <a:latin typeface="Calibri" pitchFamily="34" charset="0"/>
                  </a:endParaRPr>
                </a:p>
              </p:txBody>
            </p:sp>
            <p:sp>
              <p:nvSpPr>
                <p:cNvPr id="15" name="Rounded Rectangle 14"/>
                <p:cNvSpPr/>
                <p:nvPr/>
              </p:nvSpPr>
              <p:spPr>
                <a:xfrm>
                  <a:off x="6390000" y="4518000"/>
                  <a:ext cx="828000" cy="2412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1" name="TextBox 3"/>
                <p:cNvSpPr txBox="1">
                  <a:spLocks noChangeArrowheads="1"/>
                </p:cNvSpPr>
                <p:nvPr/>
              </p:nvSpPr>
              <p:spPr bwMode="auto">
                <a:xfrm>
                  <a:off x="2988000" y="4176000"/>
                  <a:ext cx="2484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Select </a:t>
                  </a:r>
                  <a:r>
                    <a:rPr lang="en-CA" dirty="0" smtClean="0">
                      <a:latin typeface="Calibri" pitchFamily="34" charset="0"/>
                    </a:rPr>
                    <a:t>the</a:t>
                  </a:r>
                  <a:r>
                    <a:rPr lang="en-CA" b="1" dirty="0" smtClean="0">
                      <a:latin typeface="Calibri" pitchFamily="34" charset="0"/>
                    </a:rPr>
                    <a:t> route name </a:t>
                  </a:r>
                  <a:r>
                    <a:rPr lang="en-CA" dirty="0" smtClean="0">
                      <a:latin typeface="Calibri" pitchFamily="34" charset="0"/>
                    </a:rPr>
                    <a:t>from the drop-down list. </a:t>
                  </a:r>
                  <a:endParaRPr lang="en-CA" dirty="0">
                    <a:latin typeface="Calibri" pitchFamily="34" charset="0"/>
                  </a:endParaRPr>
                </a:p>
              </p:txBody>
            </p:sp>
            <p:sp>
              <p:nvSpPr>
                <p:cNvPr id="22" name="TextBox 3"/>
                <p:cNvSpPr txBox="1">
                  <a:spLocks noChangeArrowheads="1"/>
                </p:cNvSpPr>
                <p:nvPr/>
              </p:nvSpPr>
              <p:spPr bwMode="auto">
                <a:xfrm>
                  <a:off x="6156000" y="2556000"/>
                  <a:ext cx="2448000" cy="1404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a:t>
                  </a:r>
                  <a:r>
                    <a:rPr lang="en-CA" dirty="0" smtClean="0">
                      <a:latin typeface="Calibri" pitchFamily="34" charset="0"/>
                    </a:rPr>
                    <a:t>the</a:t>
                  </a:r>
                  <a:r>
                    <a:rPr lang="en-CA" b="1" dirty="0" smtClean="0">
                      <a:latin typeface="Calibri" pitchFamily="34" charset="0"/>
                    </a:rPr>
                    <a:t> Create a Waypoint File from a Route </a:t>
                  </a:r>
                  <a:r>
                    <a:rPr lang="en-CA" dirty="0" smtClean="0">
                      <a:latin typeface="Calibri" pitchFamily="34" charset="0"/>
                    </a:rPr>
                    <a:t>tool to open the </a:t>
                  </a:r>
                  <a:r>
                    <a:rPr lang="en-CA" b="1" dirty="0" smtClean="0">
                      <a:latin typeface="Calibri" pitchFamily="34" charset="0"/>
                    </a:rPr>
                    <a:t>Select Route for Output to Waypoint File</a:t>
                  </a:r>
                  <a:r>
                    <a:rPr lang="en-CA" dirty="0" smtClean="0">
                      <a:latin typeface="Calibri" pitchFamily="34" charset="0"/>
                    </a:rPr>
                    <a:t>.</a:t>
                  </a:r>
                  <a:endParaRPr lang="en-CA" dirty="0">
                    <a:latin typeface="Calibri" pitchFamily="34" charset="0"/>
                  </a:endParaRPr>
                </a:p>
              </p:txBody>
            </p:sp>
            <p:cxnSp>
              <p:nvCxnSpPr>
                <p:cNvPr id="28" name="Straight Arrow Connector 27"/>
                <p:cNvCxnSpPr>
                  <a:stCxn id="8" idx="2"/>
                </p:cNvCxnSpPr>
                <p:nvPr/>
              </p:nvCxnSpPr>
              <p:spPr bwMode="auto">
                <a:xfrm rot="5400000">
                  <a:off x="5112372" y="3780000"/>
                  <a:ext cx="7920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1" idx="3"/>
                  <a:endCxn id="15" idx="1"/>
                </p:cNvCxnSpPr>
                <p:nvPr/>
              </p:nvCxnSpPr>
              <p:spPr bwMode="auto">
                <a:xfrm>
                  <a:off x="5472000" y="4499166"/>
                  <a:ext cx="918000" cy="1394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10" idx="3"/>
                  <a:endCxn id="44" idx="1"/>
                </p:cNvCxnSpPr>
                <p:nvPr/>
              </p:nvCxnSpPr>
              <p:spPr bwMode="auto">
                <a:xfrm flipV="1">
                  <a:off x="6728400" y="4967972"/>
                  <a:ext cx="1425600" cy="3960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8154000" y="4832972"/>
                  <a:ext cx="270000" cy="2700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46" name="Rounded Rectangle 45"/>
              <p:cNvSpPr/>
              <p:nvPr/>
            </p:nvSpPr>
            <p:spPr>
              <a:xfrm>
                <a:off x="6084168" y="5805264"/>
                <a:ext cx="708248" cy="2412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7" name="TextBox 3"/>
              <p:cNvSpPr txBox="1">
                <a:spLocks noChangeArrowheads="1"/>
              </p:cNvSpPr>
              <p:nvPr/>
            </p:nvSpPr>
            <p:spPr bwMode="auto">
              <a:xfrm>
                <a:off x="4752000" y="5742000"/>
                <a:ext cx="1044000" cy="36000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Click</a:t>
                </a:r>
                <a:r>
                  <a:rPr lang="en-CA" dirty="0" smtClean="0">
                    <a:latin typeface="Calibri" pitchFamily="34" charset="0"/>
                  </a:rPr>
                  <a:t> </a:t>
                </a:r>
                <a:r>
                  <a:rPr lang="en-CA" b="1" dirty="0" smtClean="0">
                    <a:latin typeface="Calibri" pitchFamily="34" charset="0"/>
                  </a:rPr>
                  <a:t>OK</a:t>
                </a:r>
                <a:r>
                  <a:rPr lang="en-CA" dirty="0" smtClean="0">
                    <a:latin typeface="Calibri" pitchFamily="34" charset="0"/>
                  </a:rPr>
                  <a:t>. </a:t>
                </a:r>
                <a:endParaRPr lang="en-CA" dirty="0">
                  <a:latin typeface="Calibri" pitchFamily="34" charset="0"/>
                </a:endParaRPr>
              </a:p>
            </p:txBody>
          </p:sp>
          <p:cxnSp>
            <p:nvCxnSpPr>
              <p:cNvPr id="51" name="Straight Arrow Connector 50"/>
              <p:cNvCxnSpPr>
                <a:stCxn id="47" idx="3"/>
                <a:endCxn id="46" idx="1"/>
              </p:cNvCxnSpPr>
              <p:nvPr/>
            </p:nvCxnSpPr>
            <p:spPr bwMode="auto">
              <a:xfrm>
                <a:off x="5796000" y="5922000"/>
                <a:ext cx="288168" cy="386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Name the File and Change the file extension .</a:t>
            </a:r>
            <a:r>
              <a:rPr lang="en-CA" b="1" dirty="0" err="1" smtClean="0"/>
              <a:t>gps</a:t>
            </a:r>
            <a:r>
              <a:rPr lang="en-CA" b="1" dirty="0" smtClean="0"/>
              <a:t> to .</a:t>
            </a:r>
            <a:r>
              <a:rPr lang="en-CA" b="1" dirty="0" err="1" smtClean="0"/>
              <a:t>csv</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142</a:t>
            </a:fld>
            <a:endParaRPr lang="en-CA" dirty="0"/>
          </a:p>
        </p:txBody>
      </p:sp>
      <p:grpSp>
        <p:nvGrpSpPr>
          <p:cNvPr id="5" name="Group 65"/>
          <p:cNvGrpSpPr/>
          <p:nvPr/>
        </p:nvGrpSpPr>
        <p:grpSpPr>
          <a:xfrm>
            <a:off x="252000" y="1068600"/>
            <a:ext cx="8651440" cy="5256816"/>
            <a:chOff x="252000" y="1068600"/>
            <a:chExt cx="8651440" cy="5256816"/>
          </a:xfrm>
        </p:grpSpPr>
        <p:grpSp>
          <p:nvGrpSpPr>
            <p:cNvPr id="6" name="Group 7"/>
            <p:cNvGrpSpPr/>
            <p:nvPr/>
          </p:nvGrpSpPr>
          <p:grpSpPr>
            <a:xfrm>
              <a:off x="252000" y="1068600"/>
              <a:ext cx="5943600" cy="4152900"/>
              <a:chOff x="2916000" y="2160000"/>
              <a:chExt cx="5943600" cy="4152900"/>
            </a:xfrm>
          </p:grpSpPr>
          <p:pic>
            <p:nvPicPr>
              <p:cNvPr id="9" name="Picture 8" descr="C:\Users\User1\Desktop\ScreenHunter\ICv6 Course\ICv6 GPSU_29.JPG"/>
              <p:cNvPicPr>
                <a:picLocks noChangeAspect="1" noChangeArrowheads="1"/>
              </p:cNvPicPr>
              <p:nvPr/>
            </p:nvPicPr>
            <p:blipFill>
              <a:blip r:embed="rId2" cstate="print"/>
              <a:srcRect/>
              <a:stretch>
                <a:fillRect/>
              </a:stretch>
            </p:blipFill>
            <p:spPr bwMode="auto">
              <a:xfrm>
                <a:off x="2916000" y="2160000"/>
                <a:ext cx="5943600" cy="4152900"/>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10" name="Straight Arrow Connector 9"/>
              <p:cNvCxnSpPr>
                <a:stCxn id="17" idx="0"/>
                <a:endCxn id="15" idx="2"/>
              </p:cNvCxnSpPr>
              <p:nvPr/>
            </p:nvCxnSpPr>
            <p:spPr bwMode="auto">
              <a:xfrm rot="16200000" flipV="1">
                <a:off x="4524355" y="5451245"/>
                <a:ext cx="169200" cy="19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3"/>
              <p:cNvSpPr txBox="1">
                <a:spLocks noChangeArrowheads="1"/>
              </p:cNvSpPr>
              <p:nvPr/>
            </p:nvSpPr>
            <p:spPr bwMode="auto">
              <a:xfrm>
                <a:off x="3655910" y="3764315"/>
                <a:ext cx="183600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Enter a </a:t>
                </a:r>
                <a:r>
                  <a:rPr lang="en-CA" b="1" dirty="0" smtClean="0">
                    <a:latin typeface="Calibri" pitchFamily="34" charset="0"/>
                  </a:rPr>
                  <a:t>File name </a:t>
                </a:r>
                <a:r>
                  <a:rPr lang="en-CA" dirty="0" smtClean="0">
                    <a:latin typeface="Calibri" pitchFamily="34" charset="0"/>
                  </a:rPr>
                  <a:t>then click </a:t>
                </a:r>
                <a:r>
                  <a:rPr lang="en-CA" b="1" dirty="0" smtClean="0">
                    <a:latin typeface="Calibri" pitchFamily="34" charset="0"/>
                  </a:rPr>
                  <a:t>Save</a:t>
                </a:r>
                <a:r>
                  <a:rPr lang="en-CA" dirty="0" smtClean="0">
                    <a:latin typeface="Calibri" pitchFamily="34" charset="0"/>
                  </a:rPr>
                  <a:t>.</a:t>
                </a:r>
                <a:endParaRPr lang="en-CA" dirty="0">
                  <a:latin typeface="Calibri" pitchFamily="34" charset="0"/>
                </a:endParaRPr>
              </a:p>
            </p:txBody>
          </p:sp>
          <p:cxnSp>
            <p:nvCxnSpPr>
              <p:cNvPr id="12" name="Straight Arrow Connector 11"/>
              <p:cNvCxnSpPr>
                <a:stCxn id="11" idx="2"/>
                <a:endCxn id="14" idx="0"/>
              </p:cNvCxnSpPr>
              <p:nvPr/>
            </p:nvCxnSpPr>
            <p:spPr bwMode="auto">
              <a:xfrm rot="16200000" flipH="1">
                <a:off x="4357278" y="4627278"/>
                <a:ext cx="449354" cy="1609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6829200" y="5860800"/>
                <a:ext cx="864000" cy="2736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4" name="Rounded Rectangle 13"/>
              <p:cNvSpPr/>
              <p:nvPr/>
            </p:nvSpPr>
            <p:spPr>
              <a:xfrm>
                <a:off x="4158000" y="4860000"/>
                <a:ext cx="864000" cy="2340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5" name="Rounded Rectangle 14"/>
              <p:cNvSpPr/>
              <p:nvPr/>
            </p:nvSpPr>
            <p:spPr>
              <a:xfrm>
                <a:off x="4158000" y="5094000"/>
                <a:ext cx="900000" cy="273600"/>
              </a:xfrm>
              <a:prstGeom prst="roundRect">
                <a:avLst>
                  <a:gd name="adj" fmla="val 12625"/>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16" name="Straight Arrow Connector 15"/>
              <p:cNvCxnSpPr>
                <a:stCxn id="14" idx="3"/>
                <a:endCxn id="13" idx="1"/>
              </p:cNvCxnSpPr>
              <p:nvPr/>
            </p:nvCxnSpPr>
            <p:spPr bwMode="auto">
              <a:xfrm>
                <a:off x="5022000" y="4977000"/>
                <a:ext cx="1807200" cy="1020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TextBox 3"/>
              <p:cNvSpPr txBox="1">
                <a:spLocks noChangeArrowheads="1"/>
              </p:cNvSpPr>
              <p:nvPr/>
            </p:nvSpPr>
            <p:spPr bwMode="auto">
              <a:xfrm>
                <a:off x="3547910" y="5536800"/>
                <a:ext cx="2124000" cy="648000"/>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The file is saved with a </a:t>
                </a:r>
                <a:r>
                  <a:rPr lang="en-CA" b="1" dirty="0" smtClean="0">
                    <a:latin typeface="Calibri" pitchFamily="34" charset="0"/>
                  </a:rPr>
                  <a:t>.</a:t>
                </a:r>
                <a:r>
                  <a:rPr lang="en-CA" b="1" dirty="0" err="1" smtClean="0">
                    <a:latin typeface="Calibri" pitchFamily="34" charset="0"/>
                  </a:rPr>
                  <a:t>gps</a:t>
                </a:r>
                <a:r>
                  <a:rPr lang="en-CA" b="1" dirty="0" smtClean="0">
                    <a:latin typeface="Calibri" pitchFamily="34" charset="0"/>
                  </a:rPr>
                  <a:t> </a:t>
                </a:r>
                <a:r>
                  <a:rPr lang="en-CA" dirty="0" smtClean="0">
                    <a:latin typeface="Calibri" pitchFamily="34" charset="0"/>
                  </a:rPr>
                  <a:t>extension.</a:t>
                </a:r>
                <a:endParaRPr lang="en-CA" dirty="0">
                  <a:latin typeface="Calibri" pitchFamily="34" charset="0"/>
                </a:endParaRPr>
              </a:p>
            </p:txBody>
          </p:sp>
        </p:grpSp>
        <p:grpSp>
          <p:nvGrpSpPr>
            <p:cNvPr id="7" name="Group 58"/>
            <p:cNvGrpSpPr/>
            <p:nvPr/>
          </p:nvGrpSpPr>
          <p:grpSpPr>
            <a:xfrm>
              <a:off x="3276000" y="1800000"/>
              <a:ext cx="4905109" cy="3490500"/>
              <a:chOff x="3960000" y="2570850"/>
              <a:chExt cx="4905109" cy="3490500"/>
            </a:xfrm>
          </p:grpSpPr>
          <p:pic>
            <p:nvPicPr>
              <p:cNvPr id="48" name="Picture 2"/>
              <p:cNvPicPr>
                <a:picLocks noChangeAspect="1" noChangeArrowheads="1"/>
              </p:cNvPicPr>
              <p:nvPr/>
            </p:nvPicPr>
            <p:blipFill>
              <a:blip r:embed="rId3" cstate="print"/>
              <a:srcRect l="54019" t="50524" r="35901" b="30779"/>
              <a:stretch>
                <a:fillRect/>
              </a:stretch>
            </p:blipFill>
            <p:spPr bwMode="auto">
              <a:xfrm>
                <a:off x="5796000" y="2570850"/>
                <a:ext cx="3064662" cy="170535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27" name="TextBox 3"/>
              <p:cNvSpPr txBox="1">
                <a:spLocks noChangeArrowheads="1"/>
              </p:cNvSpPr>
              <p:nvPr/>
            </p:nvSpPr>
            <p:spPr bwMode="auto">
              <a:xfrm>
                <a:off x="3960000" y="3456000"/>
                <a:ext cx="1872000" cy="92333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High light .</a:t>
                </a:r>
                <a:r>
                  <a:rPr lang="en-CA" b="1" dirty="0" err="1" smtClean="0">
                    <a:latin typeface="Calibri" pitchFamily="34" charset="0"/>
                  </a:rPr>
                  <a:t>gps</a:t>
                </a:r>
                <a:r>
                  <a:rPr lang="en-CA" b="1" dirty="0" smtClean="0">
                    <a:latin typeface="Calibri" pitchFamily="34" charset="0"/>
                  </a:rPr>
                  <a:t> </a:t>
                </a:r>
                <a:r>
                  <a:rPr lang="en-CA" dirty="0" smtClean="0">
                    <a:latin typeface="Calibri" pitchFamily="34" charset="0"/>
                  </a:rPr>
                  <a:t>and change it to </a:t>
                </a:r>
                <a:r>
                  <a:rPr lang="en-CA" b="1" dirty="0" err="1" smtClean="0">
                    <a:latin typeface="Calibri" pitchFamily="34" charset="0"/>
                  </a:rPr>
                  <a:t>csv</a:t>
                </a:r>
                <a:r>
                  <a:rPr lang="en-CA" dirty="0" smtClean="0">
                    <a:latin typeface="Calibri" pitchFamily="34" charset="0"/>
                  </a:rPr>
                  <a:t>.</a:t>
                </a:r>
                <a:endParaRPr lang="en-CA" b="1" dirty="0">
                  <a:latin typeface="Calibri" pitchFamily="34" charset="0"/>
                </a:endParaRPr>
              </a:p>
            </p:txBody>
          </p:sp>
          <p:pic>
            <p:nvPicPr>
              <p:cNvPr id="49" name="Picture 4" descr="C:\Users\User1\Desktop\ScreenHunter\ICv6 Course\ICv6 GPSU_62.jpg"/>
              <p:cNvPicPr>
                <a:picLocks noChangeAspect="1" noChangeArrowheads="1"/>
              </p:cNvPicPr>
              <p:nvPr/>
            </p:nvPicPr>
            <p:blipFill>
              <a:blip r:embed="rId4" cstate="print"/>
              <a:srcRect t="65488" b="4449"/>
              <a:stretch>
                <a:fillRect/>
              </a:stretch>
            </p:blipFill>
            <p:spPr bwMode="auto">
              <a:xfrm>
                <a:off x="5796000" y="4356000"/>
                <a:ext cx="3069109" cy="170535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37" name="Rounded Rectangle 36"/>
              <p:cNvSpPr/>
              <p:nvPr/>
            </p:nvSpPr>
            <p:spPr>
              <a:xfrm>
                <a:off x="6426000" y="5450400"/>
                <a:ext cx="1584000" cy="2628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41" name="Straight Arrow Connector 40"/>
              <p:cNvCxnSpPr>
                <a:stCxn id="28" idx="2"/>
                <a:endCxn id="37" idx="0"/>
              </p:cNvCxnSpPr>
              <p:nvPr/>
            </p:nvCxnSpPr>
            <p:spPr bwMode="auto">
              <a:xfrm rot="5400000">
                <a:off x="6507000" y="4645800"/>
                <a:ext cx="1515600" cy="93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Rounded Rectangle 27"/>
              <p:cNvSpPr/>
              <p:nvPr/>
            </p:nvSpPr>
            <p:spPr>
              <a:xfrm>
                <a:off x="6343200" y="3618000"/>
                <a:ext cx="1936800" cy="3168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38" name="Straight Arrow Connector 37"/>
              <p:cNvCxnSpPr>
                <a:stCxn id="27" idx="3"/>
                <a:endCxn id="28" idx="1"/>
              </p:cNvCxnSpPr>
              <p:nvPr/>
            </p:nvCxnSpPr>
            <p:spPr bwMode="auto">
              <a:xfrm flipV="1">
                <a:off x="5832000" y="3776400"/>
                <a:ext cx="511200" cy="14126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8" name="Group 64"/>
            <p:cNvGrpSpPr/>
            <p:nvPr/>
          </p:nvGrpSpPr>
          <p:grpSpPr>
            <a:xfrm>
              <a:off x="2971910" y="5093389"/>
              <a:ext cx="5931530" cy="1232027"/>
              <a:chOff x="2971910" y="5093389"/>
              <a:chExt cx="5931530" cy="1232027"/>
            </a:xfrm>
          </p:grpSpPr>
          <p:pic>
            <p:nvPicPr>
              <p:cNvPr id="5122" name="Picture 2" descr="C:\Users\User1\Desktop\ScreenHunter\ICv6 Course\ICv6 GPSU_63.jpg"/>
              <p:cNvPicPr>
                <a:picLocks noChangeAspect="1" noChangeArrowheads="1"/>
              </p:cNvPicPr>
              <p:nvPr/>
            </p:nvPicPr>
            <p:blipFill>
              <a:blip r:embed="rId5" cstate="print"/>
              <a:srcRect/>
              <a:stretch>
                <a:fillRect/>
              </a:stretch>
            </p:blipFill>
            <p:spPr bwMode="auto">
              <a:xfrm>
                <a:off x="5286480" y="5093389"/>
                <a:ext cx="3616960" cy="1232027"/>
              </a:xfrm>
              <a:prstGeom prst="rect">
                <a:avLst/>
              </a:prstGeom>
              <a:noFill/>
            </p:spPr>
          </p:pic>
          <p:sp>
            <p:nvSpPr>
              <p:cNvPr id="60" name="TextBox 3"/>
              <p:cNvSpPr txBox="1">
                <a:spLocks noChangeAspect="1" noChangeArrowheads="1"/>
              </p:cNvSpPr>
              <p:nvPr/>
            </p:nvSpPr>
            <p:spPr bwMode="auto">
              <a:xfrm>
                <a:off x="2971910" y="5400000"/>
                <a:ext cx="1800000" cy="621473"/>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If this message appears click </a:t>
                </a:r>
                <a:r>
                  <a:rPr lang="en-CA" b="1" dirty="0" smtClean="0">
                    <a:latin typeface="Calibri" pitchFamily="34" charset="0"/>
                  </a:rPr>
                  <a:t>Yes</a:t>
                </a:r>
                <a:r>
                  <a:rPr lang="en-CA" dirty="0" smtClean="0">
                    <a:latin typeface="Calibri" pitchFamily="34" charset="0"/>
                  </a:rPr>
                  <a:t>.</a:t>
                </a:r>
                <a:endParaRPr lang="en-CA" b="1" dirty="0">
                  <a:latin typeface="Calibri" pitchFamily="34" charset="0"/>
                </a:endParaRPr>
              </a:p>
            </p:txBody>
          </p:sp>
          <p:sp>
            <p:nvSpPr>
              <p:cNvPr id="61" name="Rounded Rectangle 60"/>
              <p:cNvSpPr>
                <a:spLocks noChangeAspect="1"/>
              </p:cNvSpPr>
              <p:nvPr/>
            </p:nvSpPr>
            <p:spPr>
              <a:xfrm>
                <a:off x="7693200" y="6008400"/>
                <a:ext cx="561648" cy="2340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62" name="Straight Arrow Connector 61"/>
              <p:cNvCxnSpPr>
                <a:stCxn id="60" idx="3"/>
                <a:endCxn id="5122" idx="1"/>
              </p:cNvCxnSpPr>
              <p:nvPr/>
            </p:nvCxnSpPr>
            <p:spPr bwMode="auto">
              <a:xfrm flipV="1">
                <a:off x="4771910" y="5709403"/>
                <a:ext cx="514570" cy="13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pic>
        <p:nvPicPr>
          <p:cNvPr id="29" name="Picture 5" descr="C:\Users\User1\Desktop\ScreenHunter\ICv6 Course\ICv6 GPSU_4.JPG"/>
          <p:cNvPicPr>
            <a:picLocks noChangeAspect="1" noChangeArrowheads="1"/>
          </p:cNvPicPr>
          <p:nvPr/>
        </p:nvPicPr>
        <p:blipFill>
          <a:blip r:embed="rId6" cstate="print"/>
          <a:srcRect/>
          <a:stretch>
            <a:fillRect/>
          </a:stretch>
        </p:blipFill>
        <p:spPr bwMode="auto">
          <a:xfrm>
            <a:off x="8208000" y="540000"/>
            <a:ext cx="679450" cy="812800"/>
          </a:xfrm>
          <a:prstGeom prst="rect">
            <a:avLst/>
          </a:prstGeom>
          <a:noFill/>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Open and Copy the .</a:t>
            </a:r>
            <a:r>
              <a:rPr lang="en-CA" b="1" dirty="0" err="1" smtClean="0"/>
              <a:t>csv</a:t>
            </a:r>
            <a:r>
              <a:rPr lang="en-CA" b="1" dirty="0" smtClean="0"/>
              <a:t> File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143</a:t>
            </a:fld>
            <a:endParaRPr lang="en-CA" dirty="0"/>
          </a:p>
        </p:txBody>
      </p:sp>
      <p:pic>
        <p:nvPicPr>
          <p:cNvPr id="4098" name="Picture 2"/>
          <p:cNvPicPr>
            <a:picLocks noChangeAspect="1" noChangeArrowheads="1"/>
          </p:cNvPicPr>
          <p:nvPr/>
        </p:nvPicPr>
        <p:blipFill>
          <a:blip r:embed="rId2" cstate="print"/>
          <a:srcRect l="54019" t="6951" r="35901"/>
          <a:stretch>
            <a:fillRect/>
          </a:stretch>
        </p:blipFill>
        <p:spPr bwMode="auto">
          <a:xfrm>
            <a:off x="12348864" y="476672"/>
            <a:ext cx="2304256" cy="6381328"/>
          </a:xfrm>
          <a:prstGeom prst="rect">
            <a:avLst/>
          </a:prstGeom>
          <a:noFill/>
          <a:ln w="9525">
            <a:noFill/>
            <a:miter lim="800000"/>
            <a:headEnd/>
            <a:tailEnd/>
          </a:ln>
        </p:spPr>
      </p:pic>
      <p:grpSp>
        <p:nvGrpSpPr>
          <p:cNvPr id="5" name="Group 39"/>
          <p:cNvGrpSpPr/>
          <p:nvPr/>
        </p:nvGrpSpPr>
        <p:grpSpPr>
          <a:xfrm>
            <a:off x="252000" y="908720"/>
            <a:ext cx="8652455" cy="5363390"/>
            <a:chOff x="252000" y="936000"/>
            <a:chExt cx="8652455" cy="5363390"/>
          </a:xfrm>
        </p:grpSpPr>
        <p:grpSp>
          <p:nvGrpSpPr>
            <p:cNvPr id="6" name="Group 46"/>
            <p:cNvGrpSpPr/>
            <p:nvPr/>
          </p:nvGrpSpPr>
          <p:grpSpPr>
            <a:xfrm>
              <a:off x="252000" y="936000"/>
              <a:ext cx="8652455" cy="5363390"/>
              <a:chOff x="252000" y="936000"/>
              <a:chExt cx="8652455" cy="5363390"/>
            </a:xfrm>
          </p:grpSpPr>
          <p:grpSp>
            <p:nvGrpSpPr>
              <p:cNvPr id="7" name="Group 45"/>
              <p:cNvGrpSpPr/>
              <p:nvPr/>
            </p:nvGrpSpPr>
            <p:grpSpPr>
              <a:xfrm>
                <a:off x="252000" y="1764000"/>
                <a:ext cx="8652455" cy="4535390"/>
                <a:chOff x="252000" y="1764000"/>
                <a:chExt cx="8652455" cy="4535390"/>
              </a:xfrm>
            </p:grpSpPr>
            <p:grpSp>
              <p:nvGrpSpPr>
                <p:cNvPr id="8" name="Group 32"/>
                <p:cNvGrpSpPr/>
                <p:nvPr/>
              </p:nvGrpSpPr>
              <p:grpSpPr>
                <a:xfrm>
                  <a:off x="252000" y="1764000"/>
                  <a:ext cx="4477943" cy="3160397"/>
                  <a:chOff x="180000" y="1412771"/>
                  <a:chExt cx="4477943" cy="3160397"/>
                </a:xfrm>
              </p:grpSpPr>
              <p:pic>
                <p:nvPicPr>
                  <p:cNvPr id="4102" name="Picture 6" descr="C:\Users\User1\Desktop\ScreenHunter\ICv6 Course\ICv6 GPSU_64_1.jpg"/>
                  <p:cNvPicPr>
                    <a:picLocks noChangeAspect="1" noChangeArrowheads="1"/>
                  </p:cNvPicPr>
                  <p:nvPr/>
                </p:nvPicPr>
                <p:blipFill>
                  <a:blip r:embed="rId3" cstate="print"/>
                  <a:srcRect l="15892" t="22032" r="35825" b="17332"/>
                  <a:stretch>
                    <a:fillRect/>
                  </a:stretch>
                </p:blipFill>
                <p:spPr bwMode="auto">
                  <a:xfrm>
                    <a:off x="184079" y="1412771"/>
                    <a:ext cx="4473864" cy="3160397"/>
                  </a:xfrm>
                  <a:prstGeom prst="rect">
                    <a:avLst/>
                  </a:prstGeom>
                  <a:noFill/>
                  <a:ln w="9525">
                    <a:solidFill>
                      <a:schemeClr val="tx1"/>
                    </a:solidFill>
                  </a:ln>
                  <a:effectLst>
                    <a:outerShdw blurRad="50800" dist="38100" dir="2700000" algn="tl" rotWithShape="0">
                      <a:prstClr val="black">
                        <a:alpha val="40000"/>
                      </a:prstClr>
                    </a:outerShdw>
                  </a:effectLst>
                </p:spPr>
              </p:pic>
              <p:sp>
                <p:nvSpPr>
                  <p:cNvPr id="21" name="Rounded Rectangle 20"/>
                  <p:cNvSpPr/>
                  <p:nvPr/>
                </p:nvSpPr>
                <p:spPr>
                  <a:xfrm>
                    <a:off x="180000" y="2318400"/>
                    <a:ext cx="1566000" cy="25119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0" name="Rounded Rectangle 29"/>
                  <p:cNvSpPr/>
                  <p:nvPr/>
                </p:nvSpPr>
                <p:spPr>
                  <a:xfrm>
                    <a:off x="2682000" y="2318400"/>
                    <a:ext cx="648000" cy="230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1" name="Rounded Rectangle 30"/>
                  <p:cNvSpPr/>
                  <p:nvPr/>
                </p:nvSpPr>
                <p:spPr>
                  <a:xfrm>
                    <a:off x="1090800" y="1519199"/>
                    <a:ext cx="1368000" cy="277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9" name="Group 27"/>
                <p:cNvGrpSpPr/>
                <p:nvPr/>
              </p:nvGrpSpPr>
              <p:grpSpPr>
                <a:xfrm>
                  <a:off x="3599892" y="3420000"/>
                  <a:ext cx="5304563" cy="2879390"/>
                  <a:chOff x="3599892" y="3420000"/>
                  <a:chExt cx="5304563" cy="2879390"/>
                </a:xfrm>
              </p:grpSpPr>
              <p:grpSp>
                <p:nvGrpSpPr>
                  <p:cNvPr id="10" name="Group 6"/>
                  <p:cNvGrpSpPr>
                    <a:grpSpLocks noChangeAspect="1"/>
                  </p:cNvGrpSpPr>
                  <p:nvPr/>
                </p:nvGrpSpPr>
                <p:grpSpPr>
                  <a:xfrm>
                    <a:off x="3599892" y="3420000"/>
                    <a:ext cx="5304563" cy="2879390"/>
                    <a:chOff x="0" y="902291"/>
                    <a:chExt cx="5148064" cy="2794439"/>
                  </a:xfrm>
                  <a:effectLst>
                    <a:outerShdw blurRad="50800" dist="38100" dir="2700000" algn="tl" rotWithShape="0">
                      <a:prstClr val="black">
                        <a:alpha val="40000"/>
                      </a:prstClr>
                    </a:outerShdw>
                  </a:effectLst>
                </p:grpSpPr>
                <p:pic>
                  <p:nvPicPr>
                    <p:cNvPr id="15" name="Picture 3" descr="C:\Users\User1\Desktop\ScreenHunter\ICv6 Course\ICv6 GPSU_65.jpg"/>
                    <p:cNvPicPr>
                      <a:picLocks noChangeAspect="1" noChangeArrowheads="1"/>
                    </p:cNvPicPr>
                    <p:nvPr/>
                  </p:nvPicPr>
                  <p:blipFill>
                    <a:blip r:embed="rId4" cstate="print"/>
                    <a:srcRect t="19319" r="2558" b="60055"/>
                    <a:stretch>
                      <a:fillRect/>
                    </a:stretch>
                  </p:blipFill>
                  <p:spPr bwMode="auto">
                    <a:xfrm>
                      <a:off x="0" y="902291"/>
                      <a:ext cx="5148064" cy="1338578"/>
                    </a:xfrm>
                    <a:prstGeom prst="rect">
                      <a:avLst/>
                    </a:prstGeom>
                    <a:noFill/>
                    <a:ln w="9525">
                      <a:solidFill>
                        <a:schemeClr val="tx1"/>
                      </a:solidFill>
                    </a:ln>
                  </p:spPr>
                </p:pic>
                <p:pic>
                  <p:nvPicPr>
                    <p:cNvPr id="16" name="Picture 2" descr="C:\Users\User1\Desktop\ScreenHunter\ICv6 Course\ICv6 GPSU_66.jpg"/>
                    <p:cNvPicPr>
                      <a:picLocks noChangeAspect="1" noChangeArrowheads="1"/>
                    </p:cNvPicPr>
                    <p:nvPr/>
                  </p:nvPicPr>
                  <p:blipFill>
                    <a:blip r:embed="rId5" cstate="print"/>
                    <a:srcRect t="73590" r="1372"/>
                    <a:stretch>
                      <a:fillRect/>
                    </a:stretch>
                  </p:blipFill>
                  <p:spPr bwMode="auto">
                    <a:xfrm>
                      <a:off x="0" y="2340000"/>
                      <a:ext cx="5148064" cy="1356730"/>
                    </a:xfrm>
                    <a:prstGeom prst="rect">
                      <a:avLst/>
                    </a:prstGeom>
                    <a:noFill/>
                    <a:ln w="9525">
                      <a:solidFill>
                        <a:schemeClr val="tx1"/>
                      </a:solidFill>
                    </a:ln>
                  </p:spPr>
                </p:pic>
              </p:grpSp>
              <p:sp>
                <p:nvSpPr>
                  <p:cNvPr id="23" name="TextBox 3"/>
                  <p:cNvSpPr txBox="1">
                    <a:spLocks noChangeArrowheads="1"/>
                  </p:cNvSpPr>
                  <p:nvPr/>
                </p:nvSpPr>
                <p:spPr bwMode="auto">
                  <a:xfrm>
                    <a:off x="3852000" y="3852000"/>
                    <a:ext cx="5052455" cy="2016000"/>
                  </a:xfrm>
                  <a:prstGeom prst="rect">
                    <a:avLst/>
                  </a:prstGeom>
                  <a:solidFill>
                    <a:srgbClr val="45DFDB">
                      <a:alpha val="31000"/>
                    </a:srgbClr>
                  </a:solidFill>
                  <a:ln w="9525">
                    <a:noFill/>
                    <a:miter lim="800000"/>
                    <a:headEnd/>
                    <a:tailEnd/>
                  </a:ln>
                </p:spPr>
                <p:txBody>
                  <a:bodyPr wrap="square">
                    <a:spAutoFit/>
                  </a:bodyPr>
                  <a:lstStyle/>
                  <a:p>
                    <a:pPr>
                      <a:defRPr/>
                    </a:pPr>
                    <a:endParaRPr lang="en-CA" dirty="0">
                      <a:latin typeface="Calibri" pitchFamily="34" charset="0"/>
                    </a:endParaRPr>
                  </a:p>
                </p:txBody>
              </p:sp>
            </p:grpSp>
          </p:grpSp>
          <p:cxnSp>
            <p:nvCxnSpPr>
              <p:cNvPr id="24" name="Straight Arrow Connector 23"/>
              <p:cNvCxnSpPr>
                <a:stCxn id="34" idx="2"/>
                <a:endCxn id="15" idx="0"/>
              </p:cNvCxnSpPr>
              <p:nvPr/>
            </p:nvCxnSpPr>
            <p:spPr bwMode="auto">
              <a:xfrm rot="5400000">
                <a:off x="6258684" y="3216684"/>
                <a:ext cx="196806" cy="20982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
              <p:cNvSpPr txBox="1">
                <a:spLocks noChangeArrowheads="1"/>
              </p:cNvSpPr>
              <p:nvPr/>
            </p:nvSpPr>
            <p:spPr bwMode="auto">
              <a:xfrm>
                <a:off x="252000" y="936000"/>
                <a:ext cx="4824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Right Click</a:t>
                </a:r>
                <a:r>
                  <a:rPr lang="en-CA" dirty="0" smtClean="0">
                    <a:latin typeface="Calibri" pitchFamily="34" charset="0"/>
                  </a:rPr>
                  <a:t> the </a:t>
                </a:r>
                <a:r>
                  <a:rPr lang="en-CA" b="1" dirty="0" smtClean="0">
                    <a:latin typeface="Calibri" pitchFamily="34" charset="0"/>
                  </a:rPr>
                  <a:t>.</a:t>
                </a:r>
                <a:r>
                  <a:rPr lang="en-CA" b="1" dirty="0" err="1" smtClean="0">
                    <a:latin typeface="Calibri" pitchFamily="34" charset="0"/>
                  </a:rPr>
                  <a:t>csv</a:t>
                </a:r>
                <a:r>
                  <a:rPr lang="en-CA" b="1" dirty="0" smtClean="0">
                    <a:latin typeface="Calibri" pitchFamily="34" charset="0"/>
                  </a:rPr>
                  <a:t> </a:t>
                </a:r>
                <a:r>
                  <a:rPr lang="en-CA" dirty="0" smtClean="0">
                    <a:latin typeface="Calibri" pitchFamily="34" charset="0"/>
                  </a:rPr>
                  <a:t>file – </a:t>
                </a:r>
                <a:r>
                  <a:rPr lang="en-CA" b="1" dirty="0" smtClean="0">
                    <a:latin typeface="Calibri" pitchFamily="34" charset="0"/>
                  </a:rPr>
                  <a:t>Open with </a:t>
                </a:r>
                <a:r>
                  <a:rPr lang="en-CA" dirty="0" smtClean="0">
                    <a:latin typeface="Calibri" pitchFamily="34" charset="0"/>
                  </a:rPr>
                  <a:t>then </a:t>
                </a:r>
                <a:r>
                  <a:rPr lang="en-CA" b="1" dirty="0" smtClean="0">
                    <a:latin typeface="Calibri" pitchFamily="34" charset="0"/>
                  </a:rPr>
                  <a:t>Microsoft Office Excel </a:t>
                </a:r>
                <a:r>
                  <a:rPr lang="en-CA" dirty="0" smtClean="0">
                    <a:latin typeface="Calibri" pitchFamily="34" charset="0"/>
                  </a:rPr>
                  <a:t>to display the file contents.</a:t>
                </a:r>
                <a:endParaRPr lang="en-CA" dirty="0">
                  <a:latin typeface="Calibri" pitchFamily="34" charset="0"/>
                </a:endParaRPr>
              </a:p>
            </p:txBody>
          </p:sp>
          <p:sp>
            <p:nvSpPr>
              <p:cNvPr id="34" name="TextBox 3"/>
              <p:cNvSpPr txBox="1">
                <a:spLocks noChangeArrowheads="1"/>
              </p:cNvSpPr>
              <p:nvPr/>
            </p:nvSpPr>
            <p:spPr bwMode="auto">
              <a:xfrm>
                <a:off x="4968000" y="2576863"/>
                <a:ext cx="2988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Highlight</a:t>
                </a:r>
                <a:r>
                  <a:rPr lang="en-CA" dirty="0" smtClean="0">
                    <a:latin typeface="Calibri" pitchFamily="34" charset="0"/>
                  </a:rPr>
                  <a:t> the fields containing data then </a:t>
                </a:r>
                <a:r>
                  <a:rPr lang="en-CA" b="1" dirty="0" smtClean="0">
                    <a:latin typeface="Calibri" pitchFamily="34" charset="0"/>
                  </a:rPr>
                  <a:t>right click Copy. </a:t>
                </a:r>
                <a:endParaRPr lang="en-CA" b="1" dirty="0">
                  <a:latin typeface="Calibri" pitchFamily="34" charset="0"/>
                </a:endParaRPr>
              </a:p>
            </p:txBody>
          </p:sp>
          <p:cxnSp>
            <p:nvCxnSpPr>
              <p:cNvPr id="37" name="Straight Arrow Connector 36"/>
              <p:cNvCxnSpPr>
                <a:stCxn id="30" idx="1"/>
                <a:endCxn id="21" idx="3"/>
              </p:cNvCxnSpPr>
              <p:nvPr/>
            </p:nvCxnSpPr>
            <p:spPr bwMode="auto">
              <a:xfrm rot="10800000" flipV="1">
                <a:off x="1818000" y="2784828"/>
                <a:ext cx="936000" cy="103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endCxn id="30" idx="0"/>
              </p:cNvCxnSpPr>
              <p:nvPr/>
            </p:nvCxnSpPr>
            <p:spPr bwMode="auto">
              <a:xfrm rot="16200000" flipH="1">
                <a:off x="2481002" y="2072630"/>
                <a:ext cx="646799" cy="54719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32" idx="2"/>
                <a:endCxn id="31" idx="0"/>
              </p:cNvCxnSpPr>
              <p:nvPr/>
            </p:nvCxnSpPr>
            <p:spPr bwMode="auto">
              <a:xfrm rot="5400000">
                <a:off x="2112186" y="1318614"/>
                <a:ext cx="286428" cy="817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26" name="Straight Arrow Connector 25"/>
            <p:cNvCxnSpPr>
              <a:stCxn id="21" idx="2"/>
            </p:cNvCxnSpPr>
            <p:nvPr/>
          </p:nvCxnSpPr>
          <p:spPr bwMode="auto">
            <a:xfrm rot="16200000" flipH="1">
              <a:off x="1991351" y="1964475"/>
              <a:ext cx="652190" cy="256489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28" name="Picture 5" descr="C:\Users\User1\Desktop\ScreenHunter\ICv6 Course\ICv6 GPSU_4.JPG"/>
          <p:cNvPicPr>
            <a:picLocks noChangeAspect="1" noChangeArrowheads="1"/>
          </p:cNvPicPr>
          <p:nvPr/>
        </p:nvPicPr>
        <p:blipFill>
          <a:blip r:embed="rId6" cstate="print"/>
          <a:srcRect/>
          <a:stretch>
            <a:fillRect/>
          </a:stretch>
        </p:blipFill>
        <p:spPr bwMode="auto">
          <a:xfrm>
            <a:off x="8208000" y="540000"/>
            <a:ext cx="679450" cy="812800"/>
          </a:xfrm>
          <a:prstGeom prst="rect">
            <a:avLst/>
          </a:prstGeom>
          <a:noFill/>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IC </a:t>
            </a:r>
            <a:r>
              <a:rPr lang="en-CA" b="1" dirty="0" err="1" smtClean="0"/>
              <a:t>Pro_to_GPS</a:t>
            </a:r>
            <a:r>
              <a:rPr lang="en-CA" b="1" dirty="0" smtClean="0"/>
              <a:t>_ Utility_MNDNRGarmin_Waypoints.xls</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144</a:t>
            </a:fld>
            <a:endParaRPr lang="en-CA" dirty="0"/>
          </a:p>
        </p:txBody>
      </p:sp>
      <p:pic>
        <p:nvPicPr>
          <p:cNvPr id="8" name="Picture 2"/>
          <p:cNvPicPr>
            <a:picLocks noChangeAspect="1" noChangeArrowheads="1"/>
          </p:cNvPicPr>
          <p:nvPr/>
        </p:nvPicPr>
        <p:blipFill>
          <a:blip r:embed="rId2" cstate="print"/>
          <a:srcRect l="46617" t="21650"/>
          <a:stretch>
            <a:fillRect/>
          </a:stretch>
        </p:blipFill>
        <p:spPr bwMode="auto">
          <a:xfrm>
            <a:off x="251999" y="1584000"/>
            <a:ext cx="8664381" cy="381500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9" name="TextBox 3"/>
          <p:cNvSpPr txBox="1">
            <a:spLocks noChangeArrowheads="1"/>
          </p:cNvSpPr>
          <p:nvPr/>
        </p:nvSpPr>
        <p:spPr bwMode="auto">
          <a:xfrm>
            <a:off x="1080000" y="800708"/>
            <a:ext cx="748800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This utility converts the GPS .</a:t>
            </a:r>
            <a:r>
              <a:rPr lang="en-CA" dirty="0" err="1" smtClean="0">
                <a:latin typeface="Calibri" pitchFamily="34" charset="0"/>
              </a:rPr>
              <a:t>csv</a:t>
            </a:r>
            <a:r>
              <a:rPr lang="en-CA" dirty="0" smtClean="0">
                <a:latin typeface="Calibri" pitchFamily="34" charset="0"/>
              </a:rPr>
              <a:t> file from IC Pro into a format that can be used by GPS Utility and MN DNR Garmin software to upload waypoint files to a GPS.</a:t>
            </a:r>
            <a:endParaRPr lang="en-CA" dirty="0">
              <a:latin typeface="Calibri" pitchFamily="34" charset="0"/>
            </a:endParaRPr>
          </a:p>
        </p:txBody>
      </p:sp>
      <p:sp>
        <p:nvSpPr>
          <p:cNvPr id="11" name="TextBox 3"/>
          <p:cNvSpPr txBox="1">
            <a:spLocks noChangeArrowheads="1"/>
          </p:cNvSpPr>
          <p:nvPr/>
        </p:nvSpPr>
        <p:spPr bwMode="auto">
          <a:xfrm>
            <a:off x="251999" y="5580000"/>
            <a:ext cx="2664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Enter .</a:t>
            </a:r>
            <a:r>
              <a:rPr lang="en-CA" dirty="0" err="1" smtClean="0">
                <a:latin typeface="Calibri" pitchFamily="34" charset="0"/>
              </a:rPr>
              <a:t>csv</a:t>
            </a:r>
            <a:r>
              <a:rPr lang="en-CA" dirty="0" smtClean="0">
                <a:latin typeface="Calibri" pitchFamily="34" charset="0"/>
              </a:rPr>
              <a:t> </a:t>
            </a:r>
            <a:r>
              <a:rPr lang="en-CA" b="1" dirty="0" smtClean="0">
                <a:latin typeface="Calibri" pitchFamily="34" charset="0"/>
              </a:rPr>
              <a:t>Waypoints Data</a:t>
            </a:r>
            <a:r>
              <a:rPr lang="en-CA" dirty="0" smtClean="0">
                <a:latin typeface="Calibri" pitchFamily="34" charset="0"/>
              </a:rPr>
              <a:t> </a:t>
            </a:r>
            <a:r>
              <a:rPr lang="en-CA" dirty="0" err="1" smtClean="0">
                <a:latin typeface="Calibri" pitchFamily="34" charset="0"/>
              </a:rPr>
              <a:t>fromdata</a:t>
            </a:r>
            <a:r>
              <a:rPr lang="en-CA" dirty="0" smtClean="0">
                <a:latin typeface="Calibri" pitchFamily="34" charset="0"/>
              </a:rPr>
              <a:t> from </a:t>
            </a:r>
            <a:r>
              <a:rPr lang="en-CA" b="1" dirty="0" smtClean="0">
                <a:latin typeface="Calibri" pitchFamily="34" charset="0"/>
              </a:rPr>
              <a:t>IC Pro</a:t>
            </a:r>
            <a:endParaRPr lang="en-CA" b="1" dirty="0">
              <a:latin typeface="Calibri" pitchFamily="34" charset="0"/>
            </a:endParaRPr>
          </a:p>
        </p:txBody>
      </p:sp>
      <p:cxnSp>
        <p:nvCxnSpPr>
          <p:cNvPr id="12" name="Straight Arrow Connector 11"/>
          <p:cNvCxnSpPr>
            <a:stCxn id="19" idx="0"/>
            <a:endCxn id="17" idx="2"/>
          </p:cNvCxnSpPr>
          <p:nvPr/>
        </p:nvCxnSpPr>
        <p:spPr bwMode="auto">
          <a:xfrm rot="16200000" flipV="1">
            <a:off x="4484762" y="5303587"/>
            <a:ext cx="324000" cy="2288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Rounded Rectangle 13"/>
          <p:cNvSpPr/>
          <p:nvPr/>
        </p:nvSpPr>
        <p:spPr>
          <a:xfrm>
            <a:off x="720000" y="5130000"/>
            <a:ext cx="1296000" cy="12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7" name="Rounded Rectangle 16"/>
          <p:cNvSpPr/>
          <p:nvPr/>
        </p:nvSpPr>
        <p:spPr>
          <a:xfrm>
            <a:off x="3779911" y="5130000"/>
            <a:ext cx="1504875" cy="12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TextBox 3"/>
          <p:cNvSpPr txBox="1">
            <a:spLocks noChangeArrowheads="1"/>
          </p:cNvSpPr>
          <p:nvPr/>
        </p:nvSpPr>
        <p:spPr bwMode="auto">
          <a:xfrm>
            <a:off x="3105174" y="5580000"/>
            <a:ext cx="3312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IC Pro Waypoints Data </a:t>
            </a:r>
            <a:r>
              <a:rPr lang="en-CA" dirty="0" smtClean="0">
                <a:latin typeface="Calibri" pitchFamily="34" charset="0"/>
              </a:rPr>
              <a:t>converted to </a:t>
            </a:r>
            <a:r>
              <a:rPr lang="en-CA" b="1" dirty="0" smtClean="0">
                <a:latin typeface="Calibri" pitchFamily="34" charset="0"/>
              </a:rPr>
              <a:t>GPS Utility</a:t>
            </a:r>
            <a:r>
              <a:rPr lang="en-CA" dirty="0" smtClean="0">
                <a:latin typeface="Calibri" pitchFamily="34" charset="0"/>
              </a:rPr>
              <a:t> format.</a:t>
            </a:r>
            <a:endParaRPr lang="en-CA" dirty="0">
              <a:latin typeface="Calibri" pitchFamily="34" charset="0"/>
            </a:endParaRPr>
          </a:p>
        </p:txBody>
      </p:sp>
      <p:cxnSp>
        <p:nvCxnSpPr>
          <p:cNvPr id="22" name="Straight Arrow Connector 21"/>
          <p:cNvCxnSpPr>
            <a:stCxn id="11" idx="0"/>
            <a:endCxn id="14" idx="2"/>
          </p:cNvCxnSpPr>
          <p:nvPr/>
        </p:nvCxnSpPr>
        <p:spPr bwMode="auto">
          <a:xfrm rot="16200000" flipV="1">
            <a:off x="1314000" y="5310000"/>
            <a:ext cx="324000" cy="2159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 name="Picture 5" descr="C:\Users\User1\Desktop\ScreenHunter\ICv6 Course\ICv6 GPSU_4.JPG"/>
          <p:cNvPicPr>
            <a:picLocks noChangeAspect="1" noChangeArrowheads="1"/>
          </p:cNvPicPr>
          <p:nvPr/>
        </p:nvPicPr>
        <p:blipFill>
          <a:blip r:embed="rId3" cstate="print"/>
          <a:srcRect/>
          <a:stretch>
            <a:fillRect/>
          </a:stretch>
        </p:blipFill>
        <p:spPr bwMode="auto">
          <a:xfrm>
            <a:off x="252000" y="540000"/>
            <a:ext cx="679450" cy="812800"/>
          </a:xfrm>
          <a:prstGeom prst="rect">
            <a:avLst/>
          </a:prstGeom>
          <a:noFill/>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1"/>
          <p:cNvGrpSpPr/>
          <p:nvPr/>
        </p:nvGrpSpPr>
        <p:grpSpPr>
          <a:xfrm>
            <a:off x="251519" y="792000"/>
            <a:ext cx="6584281" cy="4130920"/>
            <a:chOff x="251519" y="864000"/>
            <a:chExt cx="6584281" cy="4130920"/>
          </a:xfrm>
        </p:grpSpPr>
        <p:pic>
          <p:nvPicPr>
            <p:cNvPr id="19" name="Picture 2" descr="C:\Users\User1\Desktop\ScreenHunter\ICv6 Course\ICv6 GPSU_68.jpg"/>
            <p:cNvPicPr>
              <a:picLocks noChangeAspect="1" noChangeArrowheads="1"/>
            </p:cNvPicPr>
            <p:nvPr/>
          </p:nvPicPr>
          <p:blipFill>
            <a:blip r:embed="rId2" cstate="print"/>
            <a:srcRect t="27950" r="18993"/>
            <a:stretch>
              <a:fillRect/>
            </a:stretch>
          </p:blipFill>
          <p:spPr bwMode="auto">
            <a:xfrm>
              <a:off x="251520" y="1700808"/>
              <a:ext cx="6584280" cy="3294112"/>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0" name="TextBox 3"/>
            <p:cNvSpPr txBox="1">
              <a:spLocks noChangeArrowheads="1"/>
            </p:cNvSpPr>
            <p:nvPr/>
          </p:nvSpPr>
          <p:spPr bwMode="auto">
            <a:xfrm>
              <a:off x="251519" y="864000"/>
              <a:ext cx="2916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Paste the copied </a:t>
              </a:r>
              <a:r>
                <a:rPr lang="en-CA" b="1" dirty="0" smtClean="0">
                  <a:latin typeface="Calibri" pitchFamily="34" charset="0"/>
                </a:rPr>
                <a:t>.</a:t>
              </a:r>
              <a:r>
                <a:rPr lang="en-CA" b="1" dirty="0" err="1" smtClean="0">
                  <a:latin typeface="Calibri" pitchFamily="34" charset="0"/>
                </a:rPr>
                <a:t>csv</a:t>
              </a:r>
              <a:r>
                <a:rPr lang="en-CA" b="1" dirty="0" smtClean="0">
                  <a:latin typeface="Calibri" pitchFamily="34" charset="0"/>
                </a:rPr>
                <a:t> </a:t>
              </a:r>
              <a:r>
                <a:rPr lang="en-CA" dirty="0" smtClean="0">
                  <a:latin typeface="Calibri" pitchFamily="34" charset="0"/>
                </a:rPr>
                <a:t>file into the </a:t>
              </a:r>
              <a:r>
                <a:rPr lang="en-CA" b="1" dirty="0" smtClean="0">
                  <a:latin typeface="Calibri" pitchFamily="34" charset="0"/>
                </a:rPr>
                <a:t>Step 1 sheet, </a:t>
              </a:r>
              <a:r>
                <a:rPr lang="en-CA" dirty="0" smtClean="0">
                  <a:latin typeface="Calibri" pitchFamily="34" charset="0"/>
                </a:rPr>
                <a:t>cell </a:t>
              </a:r>
              <a:r>
                <a:rPr lang="en-CA" b="1" dirty="0" smtClean="0">
                  <a:latin typeface="Calibri" pitchFamily="34" charset="0"/>
                </a:rPr>
                <a:t>A1</a:t>
              </a:r>
              <a:endParaRPr lang="en-CA" b="1" dirty="0">
                <a:latin typeface="Calibri" pitchFamily="34" charset="0"/>
              </a:endParaRPr>
            </a:p>
          </p:txBody>
        </p:sp>
        <p:cxnSp>
          <p:nvCxnSpPr>
            <p:cNvPr id="11" name="Straight Arrow Connector 10"/>
            <p:cNvCxnSpPr>
              <a:stCxn id="10" idx="2"/>
              <a:endCxn id="13" idx="0"/>
            </p:cNvCxnSpPr>
            <p:nvPr/>
          </p:nvCxnSpPr>
          <p:spPr bwMode="auto">
            <a:xfrm rot="5400000">
              <a:off x="1153560" y="1514041"/>
              <a:ext cx="558000" cy="55391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3" name="Rounded Rectangle 12"/>
          <p:cNvSpPr/>
          <p:nvPr/>
        </p:nvSpPr>
        <p:spPr>
          <a:xfrm>
            <a:off x="482400" y="1998000"/>
            <a:ext cx="1346400" cy="241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 name="Title 1"/>
          <p:cNvSpPr>
            <a:spLocks noGrp="1"/>
          </p:cNvSpPr>
          <p:nvPr>
            <p:ph type="title"/>
          </p:nvPr>
        </p:nvSpPr>
        <p:spPr/>
        <p:txBody>
          <a:bodyPr/>
          <a:lstStyle/>
          <a:p>
            <a:r>
              <a:rPr lang="en-CA" b="1" dirty="0" smtClean="0"/>
              <a:t>Copy the .</a:t>
            </a:r>
            <a:r>
              <a:rPr lang="en-CA" b="1" dirty="0" err="1" smtClean="0"/>
              <a:t>csv</a:t>
            </a:r>
            <a:r>
              <a:rPr lang="en-CA" b="1" dirty="0" smtClean="0"/>
              <a:t> File to Step_1_Paste...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145</a:t>
            </a:fld>
            <a:endParaRPr lang="en-CA" dirty="0"/>
          </a:p>
        </p:txBody>
      </p:sp>
      <p:grpSp>
        <p:nvGrpSpPr>
          <p:cNvPr id="6" name="Group 17"/>
          <p:cNvGrpSpPr/>
          <p:nvPr/>
        </p:nvGrpSpPr>
        <p:grpSpPr>
          <a:xfrm>
            <a:off x="2268000" y="2268000"/>
            <a:ext cx="6608700" cy="4044556"/>
            <a:chOff x="2159732" y="2204864"/>
            <a:chExt cx="6608700" cy="4044556"/>
          </a:xfrm>
        </p:grpSpPr>
        <p:grpSp>
          <p:nvGrpSpPr>
            <p:cNvPr id="7" name="Group 7"/>
            <p:cNvGrpSpPr/>
            <p:nvPr/>
          </p:nvGrpSpPr>
          <p:grpSpPr>
            <a:xfrm>
              <a:off x="2159732" y="2204864"/>
              <a:ext cx="6608700" cy="4044556"/>
              <a:chOff x="1296000" y="1008000"/>
              <a:chExt cx="6608700" cy="4044556"/>
            </a:xfrm>
            <a:effectLst>
              <a:outerShdw blurRad="50800" dist="38100" dir="2700000" algn="tl" rotWithShape="0">
                <a:prstClr val="black">
                  <a:alpha val="40000"/>
                </a:prstClr>
              </a:outerShdw>
            </a:effectLst>
          </p:grpSpPr>
          <p:pic>
            <p:nvPicPr>
              <p:cNvPr id="1027" name="Picture 3" descr="C:\Users\User1\Desktop\ScreenHunter\ICv6 Course\ICv6 GPSU_69.jpg"/>
              <p:cNvPicPr>
                <a:picLocks noChangeAspect="1" noChangeArrowheads="1"/>
              </p:cNvPicPr>
              <p:nvPr/>
            </p:nvPicPr>
            <p:blipFill>
              <a:blip r:embed="rId3" cstate="print"/>
              <a:srcRect l="312" b="63234"/>
              <a:stretch>
                <a:fillRect/>
              </a:stretch>
            </p:blipFill>
            <p:spPr bwMode="auto">
              <a:xfrm>
                <a:off x="1296000" y="1008000"/>
                <a:ext cx="6608700" cy="1900374"/>
              </a:xfrm>
              <a:prstGeom prst="rect">
                <a:avLst/>
              </a:prstGeom>
              <a:noFill/>
              <a:ln w="9525">
                <a:solidFill>
                  <a:schemeClr val="tx1"/>
                </a:solidFill>
              </a:ln>
            </p:spPr>
          </p:pic>
          <p:pic>
            <p:nvPicPr>
              <p:cNvPr id="1028" name="Picture 4" descr="C:\Users\User1\Desktop\ScreenHunter\ICv6 Course\ICv6 GPSU_70.jpg"/>
              <p:cNvPicPr>
                <a:picLocks noChangeAspect="1" noChangeArrowheads="1"/>
              </p:cNvPicPr>
              <p:nvPr/>
            </p:nvPicPr>
            <p:blipFill>
              <a:blip r:embed="rId4" cstate="print"/>
              <a:srcRect r="1366"/>
              <a:stretch>
                <a:fillRect/>
              </a:stretch>
            </p:blipFill>
            <p:spPr bwMode="auto">
              <a:xfrm>
                <a:off x="1296000" y="3032956"/>
                <a:ext cx="6608700" cy="2019600"/>
              </a:xfrm>
              <a:prstGeom prst="rect">
                <a:avLst/>
              </a:prstGeom>
              <a:noFill/>
              <a:ln w="9525">
                <a:solidFill>
                  <a:schemeClr val="tx1"/>
                </a:solidFill>
              </a:ln>
            </p:spPr>
          </p:pic>
        </p:grpSp>
        <p:sp>
          <p:nvSpPr>
            <p:cNvPr id="16" name="Rounded Rectangle 15"/>
            <p:cNvSpPr/>
            <p:nvPr/>
          </p:nvSpPr>
          <p:spPr>
            <a:xfrm>
              <a:off x="2368800" y="2595600"/>
              <a:ext cx="1335600" cy="234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7" name="Rounded Rectangle 16"/>
            <p:cNvSpPr/>
            <p:nvPr/>
          </p:nvSpPr>
          <p:spPr>
            <a:xfrm>
              <a:off x="2746800" y="5877272"/>
              <a:ext cx="1861204" cy="18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5" name="TextBox 3"/>
          <p:cNvSpPr txBox="1">
            <a:spLocks noChangeArrowheads="1"/>
          </p:cNvSpPr>
          <p:nvPr/>
        </p:nvSpPr>
        <p:spPr bwMode="auto">
          <a:xfrm>
            <a:off x="251519" y="5049180"/>
            <a:ext cx="1908000" cy="923330"/>
          </a:xfrm>
          <a:prstGeom prst="rect">
            <a:avLst/>
          </a:prstGeom>
          <a:solidFill>
            <a:srgbClr val="FAFA96"/>
          </a:solidFill>
          <a:ln w="9525">
            <a:noFill/>
            <a:miter lim="800000"/>
            <a:headEnd/>
            <a:tailEnd/>
          </a:ln>
        </p:spPr>
        <p:txBody>
          <a:bodyPr>
            <a:spAutoFit/>
          </a:bodyPr>
          <a:lstStyle/>
          <a:p>
            <a:pPr>
              <a:defRPr/>
            </a:pPr>
            <a:r>
              <a:rPr lang="en-CA" dirty="0" smtClean="0">
                <a:latin typeface="Calibri" pitchFamily="34" charset="0"/>
              </a:rPr>
              <a:t>The data is now displayed on the </a:t>
            </a:r>
            <a:r>
              <a:rPr lang="en-CA" b="1" dirty="0" smtClean="0">
                <a:latin typeface="Calibri" pitchFamily="34" charset="0"/>
              </a:rPr>
              <a:t>Step 1</a:t>
            </a:r>
            <a:r>
              <a:rPr lang="en-CA" dirty="0" smtClean="0">
                <a:latin typeface="Calibri" pitchFamily="34" charset="0"/>
              </a:rPr>
              <a:t> sheet.</a:t>
            </a:r>
            <a:endParaRPr lang="en-CA" b="1" dirty="0">
              <a:latin typeface="Calibri" pitchFamily="34" charset="0"/>
            </a:endParaRPr>
          </a:p>
        </p:txBody>
      </p:sp>
      <p:pic>
        <p:nvPicPr>
          <p:cNvPr id="18" name="Picture 5" descr="C:\Users\User1\Desktop\ScreenHunter\ICv6 Course\ICv6 GPSU_4.JPG"/>
          <p:cNvPicPr>
            <a:picLocks noChangeAspect="1" noChangeArrowheads="1"/>
          </p:cNvPicPr>
          <p:nvPr/>
        </p:nvPicPr>
        <p:blipFill>
          <a:blip r:embed="rId5" cstate="print"/>
          <a:srcRect/>
          <a:stretch>
            <a:fillRect/>
          </a:stretch>
        </p:blipFill>
        <p:spPr bwMode="auto">
          <a:xfrm>
            <a:off x="8208000" y="540000"/>
            <a:ext cx="679450" cy="812800"/>
          </a:xfrm>
          <a:prstGeom prst="rect">
            <a:avLst/>
          </a:prstGeom>
          <a:noFill/>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Step 2 Convert to GPS Utility Format</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146</a:t>
            </a:fld>
            <a:endParaRPr lang="en-CA" dirty="0"/>
          </a:p>
        </p:txBody>
      </p:sp>
      <p:sp>
        <p:nvSpPr>
          <p:cNvPr id="12" name="TextBox 3"/>
          <p:cNvSpPr txBox="1">
            <a:spLocks noChangeArrowheads="1"/>
          </p:cNvSpPr>
          <p:nvPr/>
        </p:nvSpPr>
        <p:spPr bwMode="auto">
          <a:xfrm>
            <a:off x="3599892" y="1664840"/>
            <a:ext cx="1476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Highlight</a:t>
            </a:r>
            <a:r>
              <a:rPr lang="en-CA" dirty="0" smtClean="0">
                <a:latin typeface="Calibri" pitchFamily="34" charset="0"/>
              </a:rPr>
              <a:t> the last </a:t>
            </a:r>
            <a:r>
              <a:rPr lang="en-CA" b="1" dirty="0" smtClean="0">
                <a:latin typeface="Calibri" pitchFamily="34" charset="0"/>
              </a:rPr>
              <a:t>data row</a:t>
            </a:r>
            <a:r>
              <a:rPr lang="en-CA" dirty="0" smtClean="0">
                <a:latin typeface="Calibri" pitchFamily="34" charset="0"/>
              </a:rPr>
              <a:t>.</a:t>
            </a:r>
            <a:endParaRPr lang="en-CA" dirty="0">
              <a:latin typeface="Calibri" pitchFamily="34" charset="0"/>
            </a:endParaRPr>
          </a:p>
        </p:txBody>
      </p:sp>
      <p:sp>
        <p:nvSpPr>
          <p:cNvPr id="20" name="TextBox 3"/>
          <p:cNvSpPr txBox="1">
            <a:spLocks noChangeArrowheads="1"/>
          </p:cNvSpPr>
          <p:nvPr/>
        </p:nvSpPr>
        <p:spPr bwMode="auto">
          <a:xfrm>
            <a:off x="1295636" y="1340840"/>
            <a:ext cx="1584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Step 2 Export GPSU... </a:t>
            </a:r>
            <a:r>
              <a:rPr lang="en-CA" dirty="0" smtClean="0">
                <a:latin typeface="Calibri" pitchFamily="34" charset="0"/>
              </a:rPr>
              <a:t>.</a:t>
            </a:r>
            <a:endParaRPr lang="en-CA" dirty="0">
              <a:latin typeface="Calibri" pitchFamily="34" charset="0"/>
            </a:endParaRPr>
          </a:p>
        </p:txBody>
      </p:sp>
      <p:cxnSp>
        <p:nvCxnSpPr>
          <p:cNvPr id="13" name="Straight Arrow Connector 12"/>
          <p:cNvCxnSpPr>
            <a:stCxn id="20" idx="2"/>
            <a:endCxn id="15" idx="0"/>
          </p:cNvCxnSpPr>
          <p:nvPr/>
        </p:nvCxnSpPr>
        <p:spPr bwMode="auto">
          <a:xfrm rot="16200000" flipH="1">
            <a:off x="3017797" y="1058679"/>
            <a:ext cx="1722030" cy="35823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5" name="Group 32"/>
          <p:cNvGrpSpPr/>
          <p:nvPr/>
        </p:nvGrpSpPr>
        <p:grpSpPr>
          <a:xfrm>
            <a:off x="251520" y="864000"/>
            <a:ext cx="8640960" cy="5428912"/>
            <a:chOff x="251520" y="864000"/>
            <a:chExt cx="8640960" cy="5428912"/>
          </a:xfrm>
        </p:grpSpPr>
        <p:grpSp>
          <p:nvGrpSpPr>
            <p:cNvPr id="6" name="Group 29"/>
            <p:cNvGrpSpPr/>
            <p:nvPr/>
          </p:nvGrpSpPr>
          <p:grpSpPr>
            <a:xfrm>
              <a:off x="251520" y="864000"/>
              <a:ext cx="8640960" cy="3222104"/>
              <a:chOff x="251520" y="864000"/>
              <a:chExt cx="8640960" cy="3222104"/>
            </a:xfrm>
          </p:grpSpPr>
          <p:grpSp>
            <p:nvGrpSpPr>
              <p:cNvPr id="8" name="Group 16"/>
              <p:cNvGrpSpPr/>
              <p:nvPr/>
            </p:nvGrpSpPr>
            <p:grpSpPr>
              <a:xfrm>
                <a:off x="251520" y="864000"/>
                <a:ext cx="6502923" cy="3222104"/>
                <a:chOff x="251520" y="1372330"/>
                <a:chExt cx="6502923" cy="3222104"/>
              </a:xfrm>
            </p:grpSpPr>
            <p:grpSp>
              <p:nvGrpSpPr>
                <p:cNvPr id="10" name="Group 9"/>
                <p:cNvGrpSpPr/>
                <p:nvPr/>
              </p:nvGrpSpPr>
              <p:grpSpPr>
                <a:xfrm>
                  <a:off x="251520" y="1372330"/>
                  <a:ext cx="6502923" cy="3222104"/>
                  <a:chOff x="575556" y="2600908"/>
                  <a:chExt cx="6502923" cy="3222104"/>
                </a:xfrm>
              </p:grpSpPr>
              <p:grpSp>
                <p:nvGrpSpPr>
                  <p:cNvPr id="11" name="Group 7"/>
                  <p:cNvGrpSpPr/>
                  <p:nvPr/>
                </p:nvGrpSpPr>
                <p:grpSpPr>
                  <a:xfrm>
                    <a:off x="575556" y="2600908"/>
                    <a:ext cx="6408712" cy="3222104"/>
                    <a:chOff x="575556" y="2492896"/>
                    <a:chExt cx="6408712" cy="3222104"/>
                  </a:xfrm>
                </p:grpSpPr>
                <p:pic>
                  <p:nvPicPr>
                    <p:cNvPr id="2051" name="Picture 3" descr="C:\Users\User1\Desktop\ScreenHunter\ICv6 Course\ICv6 GPSU_73.jpg"/>
                    <p:cNvPicPr>
                      <a:picLocks noChangeAspect="1" noChangeArrowheads="1"/>
                    </p:cNvPicPr>
                    <p:nvPr/>
                  </p:nvPicPr>
                  <p:blipFill>
                    <a:blip r:embed="rId2" cstate="print"/>
                    <a:srcRect l="831" t="29525" r="20322"/>
                    <a:stretch>
                      <a:fillRect/>
                    </a:stretch>
                  </p:blipFill>
                  <p:spPr bwMode="auto">
                    <a:xfrm>
                      <a:off x="575556" y="2492896"/>
                      <a:ext cx="6408712" cy="3222104"/>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TextBox 3"/>
                    <p:cNvSpPr txBox="1">
                      <a:spLocks noChangeArrowheads="1"/>
                    </p:cNvSpPr>
                    <p:nvPr/>
                  </p:nvSpPr>
                  <p:spPr bwMode="auto">
                    <a:xfrm>
                      <a:off x="6721200" y="4449600"/>
                      <a:ext cx="252000" cy="360000"/>
                    </a:xfrm>
                    <a:prstGeom prst="rect">
                      <a:avLst/>
                    </a:prstGeom>
                    <a:noFill/>
                    <a:ln w="9525">
                      <a:noFill/>
                      <a:miter lim="800000"/>
                      <a:headEnd/>
                      <a:tailEnd/>
                    </a:ln>
                  </p:spPr>
                  <p:txBody>
                    <a:bodyPr wrap="square">
                      <a:spAutoFit/>
                    </a:bodyPr>
                    <a:lstStyle/>
                    <a:p>
                      <a:pPr>
                        <a:defRPr/>
                      </a:pPr>
                      <a:r>
                        <a:rPr lang="en-CA" sz="2400" b="1" dirty="0" smtClean="0">
                          <a:latin typeface="Calibri" pitchFamily="34" charset="0"/>
                        </a:rPr>
                        <a:t>+</a:t>
                      </a:r>
                      <a:endParaRPr lang="en-CA" sz="2400" b="1" dirty="0">
                        <a:latin typeface="Calibri" pitchFamily="34" charset="0"/>
                      </a:endParaRPr>
                    </a:p>
                  </p:txBody>
                </p:sp>
              </p:grpSp>
              <p:sp>
                <p:nvSpPr>
                  <p:cNvPr id="9" name="Oval 8"/>
                  <p:cNvSpPr>
                    <a:spLocks noChangeAspect="1"/>
                  </p:cNvSpPr>
                  <p:nvPr/>
                </p:nvSpPr>
                <p:spPr>
                  <a:xfrm>
                    <a:off x="6699600" y="4611600"/>
                    <a:ext cx="378879" cy="37887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5" name="Rounded Rectangle 14"/>
                <p:cNvSpPr/>
                <p:nvPr/>
              </p:nvSpPr>
              <p:spPr>
                <a:xfrm>
                  <a:off x="5147796" y="4219200"/>
                  <a:ext cx="1044384" cy="18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8" name="TextBox 3"/>
              <p:cNvSpPr txBox="1">
                <a:spLocks noChangeArrowheads="1"/>
              </p:cNvSpPr>
              <p:nvPr/>
            </p:nvSpPr>
            <p:spPr bwMode="auto">
              <a:xfrm>
                <a:off x="6876000" y="2088000"/>
                <a:ext cx="2016480" cy="1200329"/>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Place the </a:t>
                </a:r>
                <a:r>
                  <a:rPr lang="en-CA" b="1" dirty="0" smtClean="0">
                    <a:latin typeface="Calibri" pitchFamily="34" charset="0"/>
                  </a:rPr>
                  <a:t>cursor</a:t>
                </a:r>
                <a:r>
                  <a:rPr lang="en-CA" dirty="0" smtClean="0">
                    <a:latin typeface="Calibri" pitchFamily="34" charset="0"/>
                  </a:rPr>
                  <a:t> in the </a:t>
                </a:r>
                <a:r>
                  <a:rPr lang="en-CA" b="1" dirty="0" smtClean="0">
                    <a:latin typeface="Calibri" pitchFamily="34" charset="0"/>
                  </a:rPr>
                  <a:t>bottom right corner </a:t>
                </a:r>
                <a:r>
                  <a:rPr lang="en-CA" dirty="0" smtClean="0">
                    <a:latin typeface="Calibri" pitchFamily="34" charset="0"/>
                  </a:rPr>
                  <a:t>of the last column. </a:t>
                </a:r>
                <a:endParaRPr lang="en-CA" dirty="0">
                  <a:latin typeface="Calibri" pitchFamily="34" charset="0"/>
                </a:endParaRPr>
              </a:p>
            </p:txBody>
          </p:sp>
          <p:cxnSp>
            <p:nvCxnSpPr>
              <p:cNvPr id="27" name="Straight Arrow Connector 26"/>
              <p:cNvCxnSpPr>
                <a:stCxn id="18" idx="1"/>
                <a:endCxn id="9" idx="7"/>
              </p:cNvCxnSpPr>
              <p:nvPr/>
            </p:nvCxnSpPr>
            <p:spPr bwMode="auto">
              <a:xfrm rot="10800000" flipV="1">
                <a:off x="6698958" y="2688165"/>
                <a:ext cx="177043" cy="2420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4" name="Group 31"/>
            <p:cNvGrpSpPr/>
            <p:nvPr/>
          </p:nvGrpSpPr>
          <p:grpSpPr>
            <a:xfrm>
              <a:off x="252000" y="3348000"/>
              <a:ext cx="8640480" cy="2944912"/>
              <a:chOff x="252000" y="3348000"/>
              <a:chExt cx="8640480" cy="2944912"/>
            </a:xfrm>
          </p:grpSpPr>
          <p:grpSp>
            <p:nvGrpSpPr>
              <p:cNvPr id="16" name="Group 20"/>
              <p:cNvGrpSpPr/>
              <p:nvPr/>
            </p:nvGrpSpPr>
            <p:grpSpPr>
              <a:xfrm>
                <a:off x="2576387" y="3348000"/>
                <a:ext cx="6316093" cy="2944912"/>
                <a:chOff x="1511660" y="819150"/>
                <a:chExt cx="6316093" cy="2944912"/>
              </a:xfrm>
              <a:effectLst>
                <a:outerShdw blurRad="50800" dist="38100" dir="2700000" algn="tl" rotWithShape="0">
                  <a:prstClr val="black">
                    <a:alpha val="40000"/>
                  </a:prstClr>
                </a:outerShdw>
              </a:effectLst>
            </p:grpSpPr>
            <p:pic>
              <p:nvPicPr>
                <p:cNvPr id="22" name="Picture 5" descr="C:\Users\User1\Desktop\ScreenHunter\ICv6 Course\ICv6 GPSU_74.jpg"/>
                <p:cNvPicPr>
                  <a:picLocks noChangeAspect="1" noChangeArrowheads="1"/>
                </p:cNvPicPr>
                <p:nvPr/>
              </p:nvPicPr>
              <p:blipFill>
                <a:blip r:embed="rId3" cstate="print"/>
                <a:srcRect l="1127" t="47807"/>
                <a:stretch>
                  <a:fillRect/>
                </a:stretch>
              </p:blipFill>
              <p:spPr bwMode="auto">
                <a:xfrm>
                  <a:off x="1511660" y="2348880"/>
                  <a:ext cx="6316093" cy="1415182"/>
                </a:xfrm>
                <a:prstGeom prst="rect">
                  <a:avLst/>
                </a:prstGeom>
                <a:noFill/>
                <a:ln w="9525">
                  <a:solidFill>
                    <a:schemeClr val="tx1"/>
                  </a:solidFill>
                </a:ln>
              </p:spPr>
            </p:pic>
            <p:pic>
              <p:nvPicPr>
                <p:cNvPr id="23" name="Picture 6" descr="C:\Users\User1\Desktop\ScreenHunter\ICv6 Course\ICv6 GPSU_75.jpg"/>
                <p:cNvPicPr>
                  <a:picLocks noChangeAspect="1" noChangeArrowheads="1"/>
                </p:cNvPicPr>
                <p:nvPr/>
              </p:nvPicPr>
              <p:blipFill>
                <a:blip r:embed="rId4" cstate="print"/>
                <a:srcRect l="1127" b="50961"/>
                <a:stretch>
                  <a:fillRect/>
                </a:stretch>
              </p:blipFill>
              <p:spPr bwMode="auto">
                <a:xfrm>
                  <a:off x="1511660" y="819150"/>
                  <a:ext cx="6316093" cy="1385714"/>
                </a:xfrm>
                <a:prstGeom prst="rect">
                  <a:avLst/>
                </a:prstGeom>
                <a:noFill/>
                <a:ln w="9525">
                  <a:solidFill>
                    <a:schemeClr val="tx1"/>
                  </a:solidFill>
                </a:ln>
              </p:spPr>
            </p:pic>
          </p:grpSp>
          <p:sp>
            <p:nvSpPr>
              <p:cNvPr id="19" name="TextBox 3"/>
              <p:cNvSpPr txBox="1">
                <a:spLocks noChangeArrowheads="1"/>
              </p:cNvSpPr>
              <p:nvPr/>
            </p:nvSpPr>
            <p:spPr bwMode="auto">
              <a:xfrm>
                <a:off x="252000" y="4536000"/>
                <a:ext cx="1980000" cy="118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Pull the </a:t>
                </a:r>
                <a:r>
                  <a:rPr lang="en-CA" b="1" dirty="0" smtClean="0">
                    <a:latin typeface="Calibri" pitchFamily="34" charset="0"/>
                  </a:rPr>
                  <a:t>cursor</a:t>
                </a:r>
                <a:r>
                  <a:rPr lang="en-CA" dirty="0" smtClean="0">
                    <a:latin typeface="Calibri" pitchFamily="34" charset="0"/>
                  </a:rPr>
                  <a:t> down until all filled data columns are </a:t>
                </a:r>
                <a:r>
                  <a:rPr lang="en-CA" b="1" dirty="0" smtClean="0">
                    <a:latin typeface="Calibri" pitchFamily="34" charset="0"/>
                  </a:rPr>
                  <a:t>highlighted</a:t>
                </a:r>
                <a:r>
                  <a:rPr lang="en-CA" dirty="0" smtClean="0">
                    <a:latin typeface="Calibri" pitchFamily="34" charset="0"/>
                  </a:rPr>
                  <a:t>. </a:t>
                </a:r>
                <a:endParaRPr lang="en-CA" dirty="0">
                  <a:latin typeface="Calibri" pitchFamily="34" charset="0"/>
                </a:endParaRPr>
              </a:p>
            </p:txBody>
          </p:sp>
          <p:cxnSp>
            <p:nvCxnSpPr>
              <p:cNvPr id="29" name="Straight Arrow Connector 28"/>
              <p:cNvCxnSpPr/>
              <p:nvPr/>
            </p:nvCxnSpPr>
            <p:spPr bwMode="auto">
              <a:xfrm rot="16200000" flipH="1">
                <a:off x="2177865" y="5175325"/>
                <a:ext cx="540060" cy="43178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Rounded Rectangle 30"/>
              <p:cNvSpPr/>
              <p:nvPr/>
            </p:nvSpPr>
            <p:spPr>
              <a:xfrm>
                <a:off x="7452320" y="6021288"/>
                <a:ext cx="1080000" cy="18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pic>
        <p:nvPicPr>
          <p:cNvPr id="34" name="Picture 5" descr="C:\Users\User1\Desktop\ScreenHunter\ICv6 Course\ICv6 GPSU_4.JPG"/>
          <p:cNvPicPr>
            <a:picLocks noChangeAspect="1" noChangeArrowheads="1"/>
          </p:cNvPicPr>
          <p:nvPr/>
        </p:nvPicPr>
        <p:blipFill>
          <a:blip r:embed="rId5" cstate="print"/>
          <a:srcRect/>
          <a:stretch>
            <a:fillRect/>
          </a:stretch>
        </p:blipFill>
        <p:spPr bwMode="auto">
          <a:xfrm>
            <a:off x="8172000" y="540000"/>
            <a:ext cx="679450" cy="812800"/>
          </a:xfrm>
          <a:prstGeom prst="rect">
            <a:avLst/>
          </a:prstGeom>
          <a:noFill/>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Transfer Data to GPS Utility</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147</a:t>
            </a:fld>
            <a:endParaRPr lang="en-CA" dirty="0"/>
          </a:p>
        </p:txBody>
      </p:sp>
      <p:grpSp>
        <p:nvGrpSpPr>
          <p:cNvPr id="5" name="Group 15"/>
          <p:cNvGrpSpPr/>
          <p:nvPr/>
        </p:nvGrpSpPr>
        <p:grpSpPr>
          <a:xfrm>
            <a:off x="251520" y="800703"/>
            <a:ext cx="4953000" cy="2958867"/>
            <a:chOff x="2095500" y="1376772"/>
            <a:chExt cx="4953000" cy="2572928"/>
          </a:xfrm>
          <a:effectLst>
            <a:outerShdw blurRad="50800" dist="38100" dir="2700000" algn="tl" rotWithShape="0">
              <a:prstClr val="black">
                <a:alpha val="40000"/>
              </a:prstClr>
            </a:outerShdw>
          </a:effectLst>
        </p:grpSpPr>
        <p:pic>
          <p:nvPicPr>
            <p:cNvPr id="5124" name="Picture 4" descr="C:\Users\User1\Desktop\ScreenHunter\ICv6 Course\ICv6 GPSU_107.JPG"/>
            <p:cNvPicPr>
              <a:picLocks noChangeAspect="1" noChangeArrowheads="1"/>
            </p:cNvPicPr>
            <p:nvPr/>
          </p:nvPicPr>
          <p:blipFill>
            <a:blip r:embed="rId2" cstate="print"/>
            <a:srcRect/>
            <a:stretch>
              <a:fillRect/>
            </a:stretch>
          </p:blipFill>
          <p:spPr bwMode="auto">
            <a:xfrm>
              <a:off x="2095500" y="1376772"/>
              <a:ext cx="4953000" cy="1441450"/>
            </a:xfrm>
            <a:prstGeom prst="rect">
              <a:avLst/>
            </a:prstGeom>
            <a:noFill/>
            <a:ln w="9525">
              <a:solidFill>
                <a:schemeClr val="tx1"/>
              </a:solidFill>
            </a:ln>
          </p:spPr>
        </p:pic>
        <p:pic>
          <p:nvPicPr>
            <p:cNvPr id="5125" name="Picture 5" descr="C:\Users\User1\Desktop\ScreenHunter\ICv6 Course\ICv6 GPSU_108.JPG"/>
            <p:cNvPicPr>
              <a:picLocks noChangeAspect="1" noChangeArrowheads="1"/>
            </p:cNvPicPr>
            <p:nvPr/>
          </p:nvPicPr>
          <p:blipFill>
            <a:blip r:embed="rId3" cstate="print"/>
            <a:srcRect/>
            <a:stretch>
              <a:fillRect/>
            </a:stretch>
          </p:blipFill>
          <p:spPr bwMode="auto">
            <a:xfrm>
              <a:off x="2095500" y="2908300"/>
              <a:ext cx="4953000" cy="1041400"/>
            </a:xfrm>
            <a:prstGeom prst="rect">
              <a:avLst/>
            </a:prstGeom>
            <a:noFill/>
            <a:ln w="9525">
              <a:solidFill>
                <a:schemeClr val="tx1"/>
              </a:solidFill>
            </a:ln>
          </p:spPr>
        </p:pic>
      </p:grpSp>
      <p:sp>
        <p:nvSpPr>
          <p:cNvPr id="21" name="TextBox 3"/>
          <p:cNvSpPr txBox="1">
            <a:spLocks noChangeArrowheads="1"/>
          </p:cNvSpPr>
          <p:nvPr/>
        </p:nvSpPr>
        <p:spPr bwMode="auto">
          <a:xfrm>
            <a:off x="5436000" y="936000"/>
            <a:ext cx="2556000" cy="646331"/>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Ignore the </a:t>
            </a:r>
            <a:r>
              <a:rPr lang="en-CA" b="1" dirty="0" smtClean="0">
                <a:latin typeface="Calibri" pitchFamily="34" charset="0"/>
              </a:rPr>
              <a:t>Step2Export </a:t>
            </a:r>
            <a:r>
              <a:rPr lang="en-CA" b="1" dirty="0" err="1" smtClean="0">
                <a:latin typeface="Calibri" pitchFamily="34" charset="0"/>
              </a:rPr>
              <a:t>GPSUtility</a:t>
            </a:r>
            <a:r>
              <a:rPr lang="en-CA" b="1" dirty="0" smtClean="0">
                <a:latin typeface="Calibri" pitchFamily="34" charset="0"/>
              </a:rPr>
              <a:t>...</a:t>
            </a:r>
            <a:r>
              <a:rPr lang="en-CA" dirty="0" smtClean="0">
                <a:latin typeface="Calibri" pitchFamily="34" charset="0"/>
              </a:rPr>
              <a:t> Instructions.</a:t>
            </a:r>
            <a:endParaRPr lang="en-CA" dirty="0">
              <a:latin typeface="Calibri" pitchFamily="34" charset="0"/>
            </a:endParaRPr>
          </a:p>
        </p:txBody>
      </p:sp>
      <p:sp>
        <p:nvSpPr>
          <p:cNvPr id="23" name="Rounded Rectangle 22"/>
          <p:cNvSpPr/>
          <p:nvPr/>
        </p:nvSpPr>
        <p:spPr>
          <a:xfrm>
            <a:off x="3347864" y="3392996"/>
            <a:ext cx="1856656" cy="18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4" name="Rounded Rectangle 23"/>
          <p:cNvSpPr/>
          <p:nvPr/>
        </p:nvSpPr>
        <p:spPr>
          <a:xfrm>
            <a:off x="457200" y="1232756"/>
            <a:ext cx="4150804" cy="2160240"/>
          </a:xfrm>
          <a:prstGeom prst="roundRect">
            <a:avLst>
              <a:gd name="adj" fmla="val 441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5" name="TextBox 3"/>
          <p:cNvSpPr txBox="1">
            <a:spLocks noChangeArrowheads="1"/>
          </p:cNvSpPr>
          <p:nvPr/>
        </p:nvSpPr>
        <p:spPr bwMode="auto">
          <a:xfrm>
            <a:off x="5328084" y="1844877"/>
            <a:ext cx="3240000" cy="936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On the Step2Export </a:t>
            </a:r>
            <a:r>
              <a:rPr lang="en-CA" b="1" dirty="0" err="1" smtClean="0">
                <a:latin typeface="Calibri" pitchFamily="34" charset="0"/>
              </a:rPr>
              <a:t>GPSUtility</a:t>
            </a:r>
            <a:r>
              <a:rPr lang="en-CA" b="1" dirty="0" smtClean="0">
                <a:latin typeface="Calibri" pitchFamily="34" charset="0"/>
              </a:rPr>
              <a:t>... - Highlight</a:t>
            </a:r>
            <a:r>
              <a:rPr lang="en-CA" dirty="0" smtClean="0">
                <a:latin typeface="Calibri" pitchFamily="34" charset="0"/>
              </a:rPr>
              <a:t> the fields containing data then </a:t>
            </a:r>
            <a:r>
              <a:rPr lang="en-CA" b="1" dirty="0" smtClean="0">
                <a:latin typeface="Calibri" pitchFamily="34" charset="0"/>
              </a:rPr>
              <a:t>right click Copy. </a:t>
            </a:r>
            <a:endParaRPr lang="en-CA" b="1" dirty="0">
              <a:latin typeface="Calibri" pitchFamily="34" charset="0"/>
            </a:endParaRPr>
          </a:p>
        </p:txBody>
      </p:sp>
      <p:sp>
        <p:nvSpPr>
          <p:cNvPr id="26" name="TextBox 3"/>
          <p:cNvSpPr txBox="1">
            <a:spLocks noChangeArrowheads="1"/>
          </p:cNvSpPr>
          <p:nvPr/>
        </p:nvSpPr>
        <p:spPr bwMode="auto">
          <a:xfrm>
            <a:off x="970800" y="3924000"/>
            <a:ext cx="2880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On GPS Utility click File</a:t>
            </a:r>
            <a:r>
              <a:rPr lang="en-CA" dirty="0" smtClean="0">
                <a:latin typeface="Calibri" pitchFamily="34" charset="0"/>
              </a:rPr>
              <a:t> then </a:t>
            </a:r>
            <a:r>
              <a:rPr lang="en-CA" b="1" dirty="0" smtClean="0">
                <a:latin typeface="Calibri" pitchFamily="34" charset="0"/>
              </a:rPr>
              <a:t>Open from Clipboard</a:t>
            </a:r>
            <a:r>
              <a:rPr lang="en-CA" dirty="0" smtClean="0">
                <a:latin typeface="Calibri" pitchFamily="34" charset="0"/>
              </a:rPr>
              <a:t>. </a:t>
            </a:r>
            <a:endParaRPr lang="en-CA" b="1" dirty="0">
              <a:latin typeface="Calibri" pitchFamily="34" charset="0"/>
            </a:endParaRPr>
          </a:p>
        </p:txBody>
      </p:sp>
      <p:grpSp>
        <p:nvGrpSpPr>
          <p:cNvPr id="6" name="Group 29"/>
          <p:cNvGrpSpPr>
            <a:grpSpLocks noChangeAspect="1"/>
          </p:cNvGrpSpPr>
          <p:nvPr/>
        </p:nvGrpSpPr>
        <p:grpSpPr>
          <a:xfrm>
            <a:off x="4816800" y="3744000"/>
            <a:ext cx="4059730" cy="2546091"/>
            <a:chOff x="4816800" y="3744000"/>
            <a:chExt cx="4059730" cy="2546091"/>
          </a:xfrm>
        </p:grpSpPr>
        <p:pic>
          <p:nvPicPr>
            <p:cNvPr id="17" name="Picture 2" descr="C:\Users\User1\Desktop\ScreenHunter\ICv6 Course\ICv6 GPSU_110.jpg"/>
            <p:cNvPicPr>
              <a:picLocks noChangeAspect="1" noChangeArrowheads="1"/>
            </p:cNvPicPr>
            <p:nvPr/>
          </p:nvPicPr>
          <p:blipFill>
            <a:blip r:embed="rId4" cstate="print"/>
            <a:srcRect r="56644" b="51575"/>
            <a:stretch>
              <a:fillRect/>
            </a:stretch>
          </p:blipFill>
          <p:spPr bwMode="auto">
            <a:xfrm>
              <a:off x="4824000" y="3744000"/>
              <a:ext cx="4052530" cy="2546091"/>
            </a:xfrm>
            <a:prstGeom prst="rect">
              <a:avLst/>
            </a:prstGeom>
            <a:noFill/>
            <a:ln w="9525">
              <a:solidFill>
                <a:schemeClr val="tx1"/>
              </a:solidFill>
            </a:ln>
            <a:effectLst>
              <a:outerShdw blurRad="50800" dist="38100" dir="2700000" algn="tl" rotWithShape="0">
                <a:prstClr val="black">
                  <a:alpha val="40000"/>
                </a:prstClr>
              </a:outerShdw>
            </a:effectLst>
          </p:spPr>
        </p:pic>
        <p:sp>
          <p:nvSpPr>
            <p:cNvPr id="28" name="Rounded Rectangle 27"/>
            <p:cNvSpPr>
              <a:spLocks noChangeAspect="1"/>
            </p:cNvSpPr>
            <p:nvPr/>
          </p:nvSpPr>
          <p:spPr>
            <a:xfrm>
              <a:off x="4816800" y="3981600"/>
              <a:ext cx="364320" cy="2277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9" name="Rounded Rectangle 28"/>
            <p:cNvSpPr>
              <a:spLocks noChangeAspect="1"/>
            </p:cNvSpPr>
            <p:nvPr/>
          </p:nvSpPr>
          <p:spPr>
            <a:xfrm>
              <a:off x="5148000" y="4716000"/>
              <a:ext cx="1366349" cy="2277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32" name="Straight Arrow Connector 31"/>
          <p:cNvCxnSpPr>
            <a:stCxn id="26" idx="3"/>
            <a:endCxn id="28" idx="1"/>
          </p:cNvCxnSpPr>
          <p:nvPr/>
        </p:nvCxnSpPr>
        <p:spPr bwMode="auto">
          <a:xfrm flipV="1">
            <a:off x="3850800" y="4095450"/>
            <a:ext cx="966000" cy="15171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28" idx="2"/>
            <a:endCxn id="29" idx="0"/>
          </p:cNvCxnSpPr>
          <p:nvPr/>
        </p:nvCxnSpPr>
        <p:spPr bwMode="auto">
          <a:xfrm rot="16200000" flipH="1">
            <a:off x="5161717" y="4046542"/>
            <a:ext cx="506700" cy="83221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25" idx="1"/>
            <a:endCxn id="24" idx="3"/>
          </p:cNvCxnSpPr>
          <p:nvPr/>
        </p:nvCxnSpPr>
        <p:spPr bwMode="auto">
          <a:xfrm rot="10800000">
            <a:off x="4608004" y="2312877"/>
            <a:ext cx="720080" cy="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47" name="Picture 5" descr="C:\Users\User1\Desktop\ScreenHunter\ICv6 Course\ICv6 GPSU_4.JPG"/>
          <p:cNvPicPr>
            <a:picLocks noChangeAspect="1" noChangeArrowheads="1"/>
          </p:cNvPicPr>
          <p:nvPr/>
        </p:nvPicPr>
        <p:blipFill>
          <a:blip r:embed="rId5" cstate="print"/>
          <a:srcRect/>
          <a:stretch>
            <a:fillRect/>
          </a:stretch>
        </p:blipFill>
        <p:spPr bwMode="auto">
          <a:xfrm>
            <a:off x="8172000" y="540000"/>
            <a:ext cx="679450" cy="812800"/>
          </a:xfrm>
          <a:prstGeom prst="rect">
            <a:avLst/>
          </a:prstGeom>
          <a:noFill/>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Completing the Data Transfer</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148</a:t>
            </a:fld>
            <a:endParaRPr lang="en-CA" dirty="0"/>
          </a:p>
        </p:txBody>
      </p:sp>
      <p:grpSp>
        <p:nvGrpSpPr>
          <p:cNvPr id="5" name="Group 44"/>
          <p:cNvGrpSpPr/>
          <p:nvPr/>
        </p:nvGrpSpPr>
        <p:grpSpPr>
          <a:xfrm>
            <a:off x="252000" y="936000"/>
            <a:ext cx="8614770" cy="5373296"/>
            <a:chOff x="252000" y="936000"/>
            <a:chExt cx="8614770" cy="5373296"/>
          </a:xfrm>
        </p:grpSpPr>
        <p:grpSp>
          <p:nvGrpSpPr>
            <p:cNvPr id="6" name="Group 42"/>
            <p:cNvGrpSpPr/>
            <p:nvPr/>
          </p:nvGrpSpPr>
          <p:grpSpPr>
            <a:xfrm>
              <a:off x="252000" y="936000"/>
              <a:ext cx="6912000" cy="3003550"/>
              <a:chOff x="252000" y="936000"/>
              <a:chExt cx="6912000" cy="3003550"/>
            </a:xfrm>
          </p:grpSpPr>
          <p:sp>
            <p:nvSpPr>
              <p:cNvPr id="27" name="TextBox 3"/>
              <p:cNvSpPr txBox="1">
                <a:spLocks noChangeArrowheads="1"/>
              </p:cNvSpPr>
              <p:nvPr/>
            </p:nvSpPr>
            <p:spPr bwMode="auto">
              <a:xfrm>
                <a:off x="5184000" y="2052000"/>
                <a:ext cx="1980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Ignore the warning and click </a:t>
                </a:r>
                <a:r>
                  <a:rPr lang="en-CA" b="1" dirty="0" smtClean="0">
                    <a:latin typeface="Calibri" pitchFamily="34" charset="0"/>
                  </a:rPr>
                  <a:t>OK</a:t>
                </a:r>
                <a:r>
                  <a:rPr lang="en-CA" dirty="0" smtClean="0">
                    <a:latin typeface="Calibri" pitchFamily="34" charset="0"/>
                  </a:rPr>
                  <a:t>.</a:t>
                </a:r>
                <a:endParaRPr lang="en-CA" b="1" dirty="0">
                  <a:latin typeface="Calibri" pitchFamily="34" charset="0"/>
                </a:endParaRPr>
              </a:p>
            </p:txBody>
          </p:sp>
          <p:grpSp>
            <p:nvGrpSpPr>
              <p:cNvPr id="7" name="Group 36"/>
              <p:cNvGrpSpPr/>
              <p:nvPr/>
            </p:nvGrpSpPr>
            <p:grpSpPr>
              <a:xfrm>
                <a:off x="252000" y="936000"/>
                <a:ext cx="4932000" cy="3003550"/>
                <a:chOff x="252000" y="1196736"/>
                <a:chExt cx="4932000" cy="3003550"/>
              </a:xfrm>
            </p:grpSpPr>
            <p:pic>
              <p:nvPicPr>
                <p:cNvPr id="6148" name="Picture 4" descr="C:\Users\User1\Desktop\ScreenHunter\ICv6 Course\ICv6 GPSU_113.jpg"/>
                <p:cNvPicPr>
                  <a:picLocks noChangeAspect="1" noChangeArrowheads="1"/>
                </p:cNvPicPr>
                <p:nvPr/>
              </p:nvPicPr>
              <p:blipFill>
                <a:blip r:embed="rId2" cstate="print"/>
                <a:srcRect l="1486" r="10879"/>
                <a:stretch>
                  <a:fillRect/>
                </a:stretch>
              </p:blipFill>
              <p:spPr bwMode="auto">
                <a:xfrm>
                  <a:off x="252000" y="1196736"/>
                  <a:ext cx="4680012" cy="3003550"/>
                </a:xfrm>
                <a:prstGeom prst="rect">
                  <a:avLst/>
                </a:prstGeom>
                <a:noFill/>
                <a:ln>
                  <a:solidFill>
                    <a:schemeClr val="accent1"/>
                  </a:solidFill>
                </a:ln>
                <a:effectLst>
                  <a:outerShdw blurRad="50800" dist="38100" dir="2700000" algn="tl" rotWithShape="0">
                    <a:prstClr val="black">
                      <a:alpha val="40000"/>
                    </a:prstClr>
                  </a:outerShdw>
                </a:effectLst>
              </p:spPr>
            </p:pic>
            <p:cxnSp>
              <p:nvCxnSpPr>
                <p:cNvPr id="28" name="Straight Arrow Connector 27"/>
                <p:cNvCxnSpPr>
                  <a:stCxn id="27" idx="1"/>
                  <a:endCxn id="29" idx="0"/>
                </p:cNvCxnSpPr>
                <p:nvPr/>
              </p:nvCxnSpPr>
              <p:spPr bwMode="auto">
                <a:xfrm rot="10800000" flipV="1">
                  <a:off x="2347200" y="2635902"/>
                  <a:ext cx="2836800" cy="8648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1980000" y="3500736"/>
                  <a:ext cx="734400" cy="270000"/>
                </a:xfrm>
                <a:prstGeom prst="roundRect">
                  <a:avLst>
                    <a:gd name="adj" fmla="val 1136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grpSp>
          <p:nvGrpSpPr>
            <p:cNvPr id="8" name="Group 43"/>
            <p:cNvGrpSpPr/>
            <p:nvPr/>
          </p:nvGrpSpPr>
          <p:grpSpPr>
            <a:xfrm>
              <a:off x="1764000" y="2952000"/>
              <a:ext cx="7102770" cy="3357296"/>
              <a:chOff x="1764000" y="2952000"/>
              <a:chExt cx="7102770" cy="3357296"/>
            </a:xfrm>
          </p:grpSpPr>
          <p:sp>
            <p:nvSpPr>
              <p:cNvPr id="23" name="TextBox 3"/>
              <p:cNvSpPr txBox="1">
                <a:spLocks noChangeArrowheads="1"/>
              </p:cNvSpPr>
              <p:nvPr/>
            </p:nvSpPr>
            <p:spPr bwMode="auto">
              <a:xfrm>
                <a:off x="1764000" y="4806000"/>
                <a:ext cx="2088000" cy="646331"/>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The transferred data is now displayed.</a:t>
                </a:r>
                <a:endParaRPr lang="en-CA" dirty="0">
                  <a:latin typeface="Calibri" pitchFamily="34" charset="0"/>
                </a:endParaRPr>
              </a:p>
            </p:txBody>
          </p:sp>
          <p:grpSp>
            <p:nvGrpSpPr>
              <p:cNvPr id="9" name="Group 35"/>
              <p:cNvGrpSpPr/>
              <p:nvPr/>
            </p:nvGrpSpPr>
            <p:grpSpPr>
              <a:xfrm>
                <a:off x="3852000" y="2952000"/>
                <a:ext cx="5014770" cy="3357296"/>
                <a:chOff x="3908375" y="2024844"/>
                <a:chExt cx="5014770" cy="3357296"/>
              </a:xfrm>
            </p:grpSpPr>
            <p:pic>
              <p:nvPicPr>
                <p:cNvPr id="6149" name="Picture 5" descr="C:\Users\User1\Desktop\ScreenHunter\ICv6 Course\ICv6 GPSU_112.jpg"/>
                <p:cNvPicPr>
                  <a:picLocks noChangeAspect="1" noChangeArrowheads="1"/>
                </p:cNvPicPr>
                <p:nvPr/>
              </p:nvPicPr>
              <p:blipFill>
                <a:blip r:embed="rId3" cstate="print"/>
                <a:srcRect r="36903" b="24900"/>
                <a:stretch>
                  <a:fillRect/>
                </a:stretch>
              </p:blipFill>
              <p:spPr bwMode="auto">
                <a:xfrm>
                  <a:off x="4183254" y="2024844"/>
                  <a:ext cx="4739891" cy="3357296"/>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24" name="Straight Arrow Connector 23"/>
                <p:cNvCxnSpPr>
                  <a:stCxn id="23" idx="3"/>
                  <a:endCxn id="30" idx="1"/>
                </p:cNvCxnSpPr>
                <p:nvPr/>
              </p:nvCxnSpPr>
              <p:spPr bwMode="auto">
                <a:xfrm flipV="1">
                  <a:off x="3908375" y="4193654"/>
                  <a:ext cx="555612" cy="83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4463987" y="3230116"/>
                  <a:ext cx="4459157" cy="1927075"/>
                </a:xfrm>
                <a:prstGeom prst="roundRect">
                  <a:avLst>
                    <a:gd name="adj" fmla="val 942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grpSp>
      <p:pic>
        <p:nvPicPr>
          <p:cNvPr id="31" name="Picture 5" descr="C:\Users\User1\Desktop\ScreenHunter\ICv6 Course\ICv6 GPSU_4.JPG"/>
          <p:cNvPicPr>
            <a:picLocks noChangeAspect="1" noChangeArrowheads="1"/>
          </p:cNvPicPr>
          <p:nvPr/>
        </p:nvPicPr>
        <p:blipFill>
          <a:blip r:embed="rId4" cstate="print"/>
          <a:srcRect/>
          <a:stretch>
            <a:fillRect/>
          </a:stretch>
        </p:blipFill>
        <p:spPr bwMode="auto">
          <a:xfrm>
            <a:off x="8243695" y="540000"/>
            <a:ext cx="679450" cy="812800"/>
          </a:xfrm>
          <a:prstGeom prst="rect">
            <a:avLst/>
          </a:prstGeom>
          <a:noFill/>
        </p:spPr>
      </p:pic>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Upload Waypoints to the GPS</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149</a:t>
            </a:fld>
            <a:endParaRPr lang="en-CA" dirty="0"/>
          </a:p>
        </p:txBody>
      </p:sp>
      <p:grpSp>
        <p:nvGrpSpPr>
          <p:cNvPr id="5" name="Group 30"/>
          <p:cNvGrpSpPr/>
          <p:nvPr/>
        </p:nvGrpSpPr>
        <p:grpSpPr>
          <a:xfrm>
            <a:off x="378000" y="936000"/>
            <a:ext cx="8381280" cy="5374280"/>
            <a:chOff x="251520" y="1042980"/>
            <a:chExt cx="8381280" cy="5374280"/>
          </a:xfrm>
        </p:grpSpPr>
        <p:grpSp>
          <p:nvGrpSpPr>
            <p:cNvPr id="6" name="Group 25"/>
            <p:cNvGrpSpPr/>
            <p:nvPr/>
          </p:nvGrpSpPr>
          <p:grpSpPr>
            <a:xfrm>
              <a:off x="3204000" y="2520308"/>
              <a:ext cx="4679950" cy="3036736"/>
              <a:chOff x="3204000" y="2520308"/>
              <a:chExt cx="4679950" cy="3036736"/>
            </a:xfrm>
          </p:grpSpPr>
          <p:grpSp>
            <p:nvGrpSpPr>
              <p:cNvPr id="7" name="Group 8"/>
              <p:cNvGrpSpPr/>
              <p:nvPr/>
            </p:nvGrpSpPr>
            <p:grpSpPr>
              <a:xfrm>
                <a:off x="3204000" y="2520308"/>
                <a:ext cx="4679950" cy="3036736"/>
                <a:chOff x="457200" y="980728"/>
                <a:chExt cx="4679950" cy="3036736"/>
              </a:xfrm>
              <a:effectLst>
                <a:outerShdw blurRad="50800" dist="38100" dir="2700000" algn="tl" rotWithShape="0">
                  <a:prstClr val="black">
                    <a:alpha val="40000"/>
                  </a:prstClr>
                </a:outerShdw>
              </a:effectLst>
            </p:grpSpPr>
            <p:pic>
              <p:nvPicPr>
                <p:cNvPr id="9220" name="Picture 4" descr="C:\Users\User1\Desktop\ScreenHunter\ICv6 Course\ICv6 GPSU_115.jpg"/>
                <p:cNvPicPr>
                  <a:picLocks noChangeAspect="1" noChangeArrowheads="1"/>
                </p:cNvPicPr>
                <p:nvPr/>
              </p:nvPicPr>
              <p:blipFill>
                <a:blip r:embed="rId2" cstate="print"/>
                <a:srcRect b="64713"/>
                <a:stretch>
                  <a:fillRect/>
                </a:stretch>
              </p:blipFill>
              <p:spPr bwMode="auto">
                <a:xfrm>
                  <a:off x="457200" y="980728"/>
                  <a:ext cx="4679950" cy="1584176"/>
                </a:xfrm>
                <a:prstGeom prst="rect">
                  <a:avLst/>
                </a:prstGeom>
                <a:noFill/>
                <a:ln w="9525">
                  <a:solidFill>
                    <a:schemeClr val="tx1"/>
                  </a:solidFill>
                </a:ln>
              </p:spPr>
            </p:pic>
            <p:pic>
              <p:nvPicPr>
                <p:cNvPr id="9221" name="Picture 5" descr="C:\Users\User1\Desktop\ScreenHunter\ICv6 Course\ICv6 GPSU_116.jpg"/>
                <p:cNvPicPr>
                  <a:picLocks noChangeAspect="1" noChangeArrowheads="1"/>
                </p:cNvPicPr>
                <p:nvPr/>
              </p:nvPicPr>
              <p:blipFill>
                <a:blip r:embed="rId3" cstate="print"/>
                <a:srcRect t="70613" r="3026"/>
                <a:stretch>
                  <a:fillRect/>
                </a:stretch>
              </p:blipFill>
              <p:spPr bwMode="auto">
                <a:xfrm>
                  <a:off x="457200" y="2700000"/>
                  <a:ext cx="4679950" cy="1317464"/>
                </a:xfrm>
                <a:prstGeom prst="rect">
                  <a:avLst/>
                </a:prstGeom>
                <a:noFill/>
                <a:ln w="9525">
                  <a:solidFill>
                    <a:schemeClr val="tx1"/>
                  </a:solidFill>
                </a:ln>
              </p:spPr>
            </p:pic>
          </p:grpSp>
          <p:sp>
            <p:nvSpPr>
              <p:cNvPr id="13" name="Rounded Rectangle 12"/>
              <p:cNvSpPr/>
              <p:nvPr/>
            </p:nvSpPr>
            <p:spPr>
              <a:xfrm>
                <a:off x="3312012" y="2994676"/>
                <a:ext cx="234320" cy="28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4" name="Rounded Rectangle 13"/>
              <p:cNvSpPr/>
              <p:nvPr/>
            </p:nvSpPr>
            <p:spPr>
              <a:xfrm>
                <a:off x="3546332" y="2994676"/>
                <a:ext cx="234320" cy="28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3" name="Rounded Rectangle 22"/>
              <p:cNvSpPr/>
              <p:nvPr/>
            </p:nvSpPr>
            <p:spPr>
              <a:xfrm>
                <a:off x="5932800" y="5263200"/>
                <a:ext cx="1951150" cy="21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0" name="TextBox 3"/>
            <p:cNvSpPr txBox="1">
              <a:spLocks noChangeArrowheads="1"/>
            </p:cNvSpPr>
            <p:nvPr/>
          </p:nvSpPr>
          <p:spPr bwMode="auto">
            <a:xfrm>
              <a:off x="251520" y="1052736"/>
              <a:ext cx="2628000" cy="93600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Turn the GPS on then connect it to the computer via a USB cable.</a:t>
              </a:r>
              <a:endParaRPr lang="en-CA" dirty="0">
                <a:latin typeface="Calibri" pitchFamily="34" charset="0"/>
              </a:endParaRPr>
            </a:p>
          </p:txBody>
        </p:sp>
        <p:cxnSp>
          <p:nvCxnSpPr>
            <p:cNvPr id="11" name="Straight Arrow Connector 10"/>
            <p:cNvCxnSpPr>
              <a:stCxn id="17" idx="3"/>
              <a:endCxn id="13" idx="1"/>
            </p:cNvCxnSpPr>
            <p:nvPr/>
          </p:nvCxnSpPr>
          <p:spPr bwMode="auto">
            <a:xfrm>
              <a:off x="2663520" y="3125665"/>
              <a:ext cx="648492" cy="1301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3"/>
            <p:cNvSpPr txBox="1">
              <a:spLocks noChangeArrowheads="1"/>
            </p:cNvSpPr>
            <p:nvPr/>
          </p:nvSpPr>
          <p:spPr bwMode="auto">
            <a:xfrm>
              <a:off x="3132000" y="1042980"/>
              <a:ext cx="4032000" cy="118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If only selected waypoints are to be uploaded click the first cell of the line to be deleted so that a “</a:t>
              </a:r>
              <a:r>
                <a:rPr lang="en-CA" b="1" dirty="0" smtClean="0">
                  <a:latin typeface="Calibri" pitchFamily="34" charset="0"/>
                </a:rPr>
                <a:t>–”</a:t>
              </a:r>
              <a:r>
                <a:rPr lang="en-CA" dirty="0" smtClean="0">
                  <a:latin typeface="Calibri" pitchFamily="34" charset="0"/>
                </a:rPr>
                <a:t> sign is displayed, then click </a:t>
              </a:r>
              <a:r>
                <a:rPr lang="en-CA" b="1" dirty="0" smtClean="0">
                  <a:latin typeface="Calibri" pitchFamily="34" charset="0"/>
                </a:rPr>
                <a:t>Upload Highlighted All ...</a:t>
              </a:r>
              <a:endParaRPr lang="en-CA" b="1" dirty="0">
                <a:latin typeface="Calibri" pitchFamily="34" charset="0"/>
              </a:endParaRPr>
            </a:p>
          </p:txBody>
        </p:sp>
        <p:sp>
          <p:nvSpPr>
            <p:cNvPr id="17" name="TextBox 3"/>
            <p:cNvSpPr txBox="1">
              <a:spLocks noChangeArrowheads="1"/>
            </p:cNvSpPr>
            <p:nvPr/>
          </p:nvSpPr>
          <p:spPr bwMode="auto">
            <a:xfrm>
              <a:off x="251520" y="2664000"/>
              <a:ext cx="2412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If all waypoints are to be downloaded to the GPS </a:t>
              </a:r>
              <a:r>
                <a:rPr lang="en-CA" b="1" dirty="0" smtClean="0">
                  <a:latin typeface="Calibri" pitchFamily="34" charset="0"/>
                </a:rPr>
                <a:t>click Upload all ...</a:t>
              </a:r>
              <a:endParaRPr lang="en-CA" b="1" dirty="0">
                <a:latin typeface="Calibri" pitchFamily="34" charset="0"/>
              </a:endParaRPr>
            </a:p>
          </p:txBody>
        </p:sp>
        <p:cxnSp>
          <p:nvCxnSpPr>
            <p:cNvPr id="20" name="Straight Arrow Connector 19"/>
            <p:cNvCxnSpPr>
              <a:stCxn id="16" idx="2"/>
              <a:endCxn id="14" idx="3"/>
            </p:cNvCxnSpPr>
            <p:nvPr/>
          </p:nvCxnSpPr>
          <p:spPr bwMode="auto">
            <a:xfrm rot="5400000">
              <a:off x="4010478" y="2001154"/>
              <a:ext cx="907696" cy="136734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TextBox 3"/>
            <p:cNvSpPr txBox="1">
              <a:spLocks noChangeArrowheads="1"/>
            </p:cNvSpPr>
            <p:nvPr/>
          </p:nvSpPr>
          <p:spPr bwMode="auto">
            <a:xfrm>
              <a:off x="5212800" y="5769260"/>
              <a:ext cx="3420000" cy="648000"/>
            </a:xfrm>
            <a:prstGeom prst="rect">
              <a:avLst/>
            </a:prstGeom>
            <a:solidFill>
              <a:srgbClr val="FAFA96">
                <a:alpha val="80000"/>
              </a:srgbClr>
            </a:solidFill>
            <a:ln w="9525">
              <a:noFill/>
              <a:miter lim="800000"/>
              <a:headEnd/>
              <a:tailEnd/>
            </a:ln>
          </p:spPr>
          <p:txBody>
            <a:bodyPr wrap="square">
              <a:spAutoFit/>
            </a:bodyPr>
            <a:lstStyle/>
            <a:p>
              <a:pPr>
                <a:defRPr/>
              </a:pPr>
              <a:r>
                <a:rPr lang="en-CA" dirty="0" smtClean="0">
                  <a:latin typeface="Calibri" pitchFamily="34" charset="0"/>
                </a:rPr>
                <a:t>This message shows the GPS model connected to the computer.</a:t>
              </a:r>
              <a:endParaRPr lang="en-CA" dirty="0">
                <a:latin typeface="Calibri" pitchFamily="34" charset="0"/>
              </a:endParaRPr>
            </a:p>
          </p:txBody>
        </p:sp>
        <p:cxnSp>
          <p:nvCxnSpPr>
            <p:cNvPr id="28" name="Straight Arrow Connector 27"/>
            <p:cNvCxnSpPr>
              <a:stCxn id="27" idx="0"/>
              <a:endCxn id="23" idx="2"/>
            </p:cNvCxnSpPr>
            <p:nvPr/>
          </p:nvCxnSpPr>
          <p:spPr bwMode="auto">
            <a:xfrm rot="16200000" flipV="1">
              <a:off x="6770558" y="5617017"/>
              <a:ext cx="290060" cy="144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32" name="Picture 5" descr="C:\Users\User1\Desktop\ScreenHunter\ICv6 Course\ICv6 GPSU_4.JPG"/>
          <p:cNvPicPr>
            <a:picLocks noChangeAspect="1" noChangeArrowheads="1"/>
          </p:cNvPicPr>
          <p:nvPr/>
        </p:nvPicPr>
        <p:blipFill>
          <a:blip r:embed="rId4" cstate="print"/>
          <a:srcRect/>
          <a:stretch>
            <a:fillRect/>
          </a:stretch>
        </p:blipFill>
        <p:spPr bwMode="auto">
          <a:xfrm>
            <a:off x="8243695" y="540000"/>
            <a:ext cx="679450" cy="8128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20"/>
          <p:cNvSpPr>
            <a:spLocks noGrp="1"/>
          </p:cNvSpPr>
          <p:nvPr>
            <p:ph type="title"/>
          </p:nvPr>
        </p:nvSpPr>
        <p:spPr>
          <a:xfrm>
            <a:off x="457200" y="274638"/>
            <a:ext cx="8229600" cy="525462"/>
          </a:xfrm>
        </p:spPr>
        <p:txBody>
          <a:bodyPr/>
          <a:lstStyle/>
          <a:p>
            <a:r>
              <a:rPr lang="en-CA" b="1" dirty="0" smtClean="0"/>
              <a:t>Logistics</a:t>
            </a:r>
            <a:endParaRPr lang="en-CA" dirty="0" smtClean="0"/>
          </a:p>
        </p:txBody>
      </p:sp>
      <p:sp>
        <p:nvSpPr>
          <p:cNvPr id="2" name="Date Placeholder 1"/>
          <p:cNvSpPr>
            <a:spLocks noGrp="1"/>
          </p:cNvSpPr>
          <p:nvPr>
            <p:ph type="dt" sz="quarter" idx="10"/>
          </p:nvPr>
        </p:nvSpPr>
        <p:spPr>
          <a:xfrm>
            <a:off x="0" y="6356350"/>
            <a:ext cx="2133600" cy="365125"/>
          </a:xfrm>
        </p:spPr>
        <p:txBody>
          <a:bodyPr/>
          <a:lstStyle/>
          <a:p>
            <a:pPr>
              <a:defRPr/>
            </a:pPr>
            <a:fld id="{B0226F6F-EFE0-4A9E-8CA6-229730FDFF3E}" type="datetime1">
              <a:rPr lang="en-CA"/>
              <a:pPr>
                <a:defRPr/>
              </a:pPr>
              <a:t>22/03/2011</a:t>
            </a:fld>
            <a:endParaRPr lang="en-CA" dirty="0"/>
          </a:p>
        </p:txBody>
      </p:sp>
      <p:sp>
        <p:nvSpPr>
          <p:cNvPr id="3" name="Slide Number Placeholder 2"/>
          <p:cNvSpPr>
            <a:spLocks noGrp="1"/>
          </p:cNvSpPr>
          <p:nvPr>
            <p:ph type="sldNum" sz="quarter" idx="12"/>
          </p:nvPr>
        </p:nvSpPr>
        <p:spPr>
          <a:xfrm>
            <a:off x="7010400" y="6356350"/>
            <a:ext cx="2133600" cy="365125"/>
          </a:xfrm>
        </p:spPr>
        <p:txBody>
          <a:bodyPr/>
          <a:lstStyle/>
          <a:p>
            <a:pPr>
              <a:defRPr/>
            </a:pPr>
            <a:fld id="{A07FEBBD-C581-4889-8DA5-9478C80CD9DD}" type="slidenum">
              <a:rPr lang="en-CA" smtClean="0"/>
              <a:pPr>
                <a:defRPr/>
              </a:pPr>
              <a:t>15</a:t>
            </a:fld>
            <a:endParaRPr lang="en-CA" dirty="0"/>
          </a:p>
        </p:txBody>
      </p:sp>
      <p:sp>
        <p:nvSpPr>
          <p:cNvPr id="19461" name="TextBox 3"/>
          <p:cNvSpPr txBox="1">
            <a:spLocks noChangeArrowheads="1"/>
          </p:cNvSpPr>
          <p:nvPr/>
        </p:nvSpPr>
        <p:spPr bwMode="auto">
          <a:xfrm>
            <a:off x="2951163" y="5241925"/>
            <a:ext cx="5868987" cy="368300"/>
          </a:xfrm>
          <a:prstGeom prst="rect">
            <a:avLst/>
          </a:prstGeom>
          <a:noFill/>
          <a:ln w="9525">
            <a:noFill/>
            <a:miter lim="800000"/>
            <a:headEnd/>
            <a:tailEnd/>
          </a:ln>
        </p:spPr>
        <p:txBody>
          <a:bodyPr>
            <a:spAutoFit/>
          </a:bodyPr>
          <a:lstStyle/>
          <a:p>
            <a:endParaRPr lang="en-CA" b="1">
              <a:latin typeface="Calibri" pitchFamily="34" charset="0"/>
            </a:endParaRPr>
          </a:p>
        </p:txBody>
      </p:sp>
      <p:grpSp>
        <p:nvGrpSpPr>
          <p:cNvPr id="19462" name="Group 38"/>
          <p:cNvGrpSpPr>
            <a:grpSpLocks/>
          </p:cNvGrpSpPr>
          <p:nvPr/>
        </p:nvGrpSpPr>
        <p:grpSpPr bwMode="auto">
          <a:xfrm>
            <a:off x="287338" y="800100"/>
            <a:ext cx="8658225" cy="5456238"/>
            <a:chOff x="287338" y="800100"/>
            <a:chExt cx="8657687" cy="5456238"/>
          </a:xfrm>
        </p:grpSpPr>
        <p:grpSp>
          <p:nvGrpSpPr>
            <p:cNvPr id="19463" name="Group 22"/>
            <p:cNvGrpSpPr>
              <a:grpSpLocks noChangeAspect="1"/>
            </p:cNvGrpSpPr>
            <p:nvPr/>
          </p:nvGrpSpPr>
          <p:grpSpPr bwMode="auto">
            <a:xfrm>
              <a:off x="287338" y="2453477"/>
              <a:ext cx="6147492" cy="2987925"/>
              <a:chOff x="287338" y="2225675"/>
              <a:chExt cx="4288854" cy="2084553"/>
            </a:xfrm>
          </p:grpSpPr>
          <p:pic>
            <p:nvPicPr>
              <p:cNvPr id="4" name="Picture 2" descr="C:\Users\User1\Desktop\ScreenHunter\Planning.jpg"/>
              <p:cNvPicPr>
                <a:picLocks noChangeAspect="1" noChangeArrowheads="1"/>
              </p:cNvPicPr>
              <p:nvPr/>
            </p:nvPicPr>
            <p:blipFill>
              <a:blip r:embed="rId2" cstate="print"/>
              <a:srcRect l="23299" t="2325" r="19431"/>
              <a:stretch>
                <a:fillRect/>
              </a:stretch>
            </p:blipFill>
            <p:spPr bwMode="auto">
              <a:xfrm>
                <a:off x="287338" y="2225125"/>
                <a:ext cx="4289212" cy="208548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21" name="Rounded Rectangle 20"/>
              <p:cNvSpPr/>
              <p:nvPr/>
            </p:nvSpPr>
            <p:spPr>
              <a:xfrm>
                <a:off x="1717075" y="2562922"/>
                <a:ext cx="702133" cy="26691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19464" name="TextBox 3"/>
            <p:cNvSpPr txBox="1">
              <a:spLocks noChangeArrowheads="1"/>
            </p:cNvSpPr>
            <p:nvPr/>
          </p:nvSpPr>
          <p:spPr bwMode="auto">
            <a:xfrm>
              <a:off x="1223628" y="800100"/>
              <a:ext cx="6634051" cy="369332"/>
            </a:xfrm>
            <a:prstGeom prst="rect">
              <a:avLst/>
            </a:prstGeom>
            <a:noFill/>
            <a:ln w="9525">
              <a:noFill/>
              <a:miter lim="800000"/>
              <a:headEnd/>
              <a:tailEnd/>
            </a:ln>
          </p:spPr>
          <p:txBody>
            <a:bodyPr>
              <a:spAutoFit/>
            </a:bodyPr>
            <a:lstStyle/>
            <a:p>
              <a:pPr algn="ctr"/>
              <a:r>
                <a:rPr lang="en-CA">
                  <a:latin typeface="Calibri" pitchFamily="34" charset="0"/>
                </a:rPr>
                <a:t>The Logistics Section provides services and support to the mission.</a:t>
              </a:r>
              <a:endParaRPr lang="en-CA" b="1">
                <a:latin typeface="Calibri" pitchFamily="34" charset="0"/>
              </a:endParaRPr>
            </a:p>
          </p:txBody>
        </p:sp>
        <p:sp>
          <p:nvSpPr>
            <p:cNvPr id="19465" name="TextBox 3"/>
            <p:cNvSpPr txBox="1">
              <a:spLocks noChangeArrowheads="1"/>
            </p:cNvSpPr>
            <p:nvPr/>
          </p:nvSpPr>
          <p:spPr bwMode="auto">
            <a:xfrm>
              <a:off x="907462" y="1580355"/>
              <a:ext cx="3384000" cy="646331"/>
            </a:xfrm>
            <a:prstGeom prst="rect">
              <a:avLst/>
            </a:prstGeom>
            <a:solidFill>
              <a:srgbClr val="FAFA96"/>
            </a:solidFill>
            <a:ln w="9525">
              <a:noFill/>
              <a:miter lim="800000"/>
              <a:headEnd/>
              <a:tailEnd/>
            </a:ln>
          </p:spPr>
          <p:txBody>
            <a:bodyPr>
              <a:spAutoFit/>
            </a:bodyPr>
            <a:lstStyle/>
            <a:p>
              <a:r>
                <a:rPr lang="en-CA" b="1">
                  <a:latin typeface="Calibri" pitchFamily="34" charset="0"/>
                </a:rPr>
                <a:t>ICS 309 Communications Log</a:t>
              </a:r>
              <a:r>
                <a:rPr lang="en-CA">
                  <a:latin typeface="Calibri" pitchFamily="34" charset="0"/>
                </a:rPr>
                <a:t> – Displays the Communications Log.</a:t>
              </a:r>
              <a:endParaRPr lang="en-CA" b="1">
                <a:latin typeface="Calibri" pitchFamily="34" charset="0"/>
              </a:endParaRPr>
            </a:p>
          </p:txBody>
        </p:sp>
        <p:sp>
          <p:nvSpPr>
            <p:cNvPr id="19466" name="TextBox 3"/>
            <p:cNvSpPr txBox="1">
              <a:spLocks noChangeArrowheads="1"/>
            </p:cNvSpPr>
            <p:nvPr/>
          </p:nvSpPr>
          <p:spPr bwMode="auto">
            <a:xfrm>
              <a:off x="5091089" y="1580355"/>
              <a:ext cx="3384000" cy="646113"/>
            </a:xfrm>
            <a:prstGeom prst="rect">
              <a:avLst/>
            </a:prstGeom>
            <a:solidFill>
              <a:srgbClr val="FAFA96"/>
            </a:solidFill>
            <a:ln w="9525">
              <a:noFill/>
              <a:miter lim="800000"/>
              <a:headEnd/>
              <a:tailEnd/>
            </a:ln>
          </p:spPr>
          <p:txBody>
            <a:bodyPr>
              <a:spAutoFit/>
            </a:bodyPr>
            <a:lstStyle/>
            <a:p>
              <a:r>
                <a:rPr lang="en-CA" b="1">
                  <a:latin typeface="Calibri" pitchFamily="34" charset="0"/>
                </a:rPr>
                <a:t>ICS 205 Communications Plan</a:t>
              </a:r>
              <a:r>
                <a:rPr lang="en-CA">
                  <a:latin typeface="Calibri" pitchFamily="34" charset="0"/>
                </a:rPr>
                <a:t> - Displays the Communications Plan</a:t>
              </a:r>
              <a:endParaRPr lang="en-CA" b="1">
                <a:latin typeface="Calibri" pitchFamily="34" charset="0"/>
              </a:endParaRPr>
            </a:p>
          </p:txBody>
        </p:sp>
        <p:sp>
          <p:nvSpPr>
            <p:cNvPr id="19467" name="TextBox 3"/>
            <p:cNvSpPr txBox="1">
              <a:spLocks noChangeAspect="1" noChangeArrowheads="1"/>
            </p:cNvSpPr>
            <p:nvPr/>
          </p:nvSpPr>
          <p:spPr bwMode="auto">
            <a:xfrm>
              <a:off x="6677025" y="3319384"/>
              <a:ext cx="2268000" cy="1219689"/>
            </a:xfrm>
            <a:prstGeom prst="rect">
              <a:avLst/>
            </a:prstGeom>
            <a:solidFill>
              <a:srgbClr val="FAFA96"/>
            </a:solidFill>
            <a:ln w="9525">
              <a:noFill/>
              <a:miter lim="800000"/>
              <a:headEnd/>
              <a:tailEnd/>
            </a:ln>
          </p:spPr>
          <p:txBody>
            <a:bodyPr>
              <a:spAutoFit/>
            </a:bodyPr>
            <a:lstStyle/>
            <a:p>
              <a:r>
                <a:rPr lang="en-CA" b="1">
                  <a:latin typeface="Calibri" pitchFamily="34" charset="0"/>
                </a:rPr>
                <a:t>ICS 206</a:t>
              </a:r>
              <a:r>
                <a:rPr lang="en-CA">
                  <a:latin typeface="Calibri" pitchFamily="34" charset="0"/>
                </a:rPr>
                <a:t> </a:t>
              </a:r>
              <a:r>
                <a:rPr lang="en-CA" b="1">
                  <a:latin typeface="Calibri" pitchFamily="34" charset="0"/>
                </a:rPr>
                <a:t>Mission Medical Plan </a:t>
              </a:r>
              <a:r>
                <a:rPr lang="en-CA">
                  <a:latin typeface="Calibri" pitchFamily="34" charset="0"/>
                </a:rPr>
                <a:t>– Displays the Mission Medical Plan.</a:t>
              </a:r>
              <a:endParaRPr lang="en-CA" b="1">
                <a:latin typeface="Calibri" pitchFamily="34" charset="0"/>
              </a:endParaRPr>
            </a:p>
          </p:txBody>
        </p:sp>
        <p:sp>
          <p:nvSpPr>
            <p:cNvPr id="19468" name="TextBox 3"/>
            <p:cNvSpPr txBox="1">
              <a:spLocks noChangeArrowheads="1"/>
            </p:cNvSpPr>
            <p:nvPr/>
          </p:nvSpPr>
          <p:spPr bwMode="auto">
            <a:xfrm>
              <a:off x="4211637" y="5610225"/>
              <a:ext cx="4608513" cy="646113"/>
            </a:xfrm>
            <a:prstGeom prst="rect">
              <a:avLst/>
            </a:prstGeom>
            <a:solidFill>
              <a:srgbClr val="FAFA96"/>
            </a:solidFill>
            <a:ln w="9525">
              <a:noFill/>
              <a:miter lim="800000"/>
              <a:headEnd/>
              <a:tailEnd/>
            </a:ln>
          </p:spPr>
          <p:txBody>
            <a:bodyPr>
              <a:spAutoFit/>
            </a:bodyPr>
            <a:lstStyle/>
            <a:p>
              <a:r>
                <a:rPr lang="en-CA" b="1">
                  <a:latin typeface="Calibri" pitchFamily="34" charset="0"/>
                </a:rPr>
                <a:t>ICS 211 Check-In Personnel</a:t>
              </a:r>
              <a:r>
                <a:rPr lang="en-CA">
                  <a:latin typeface="Calibri" pitchFamily="34" charset="0"/>
                </a:rPr>
                <a:t> – Shows a record of all personnel who have checked-in to the task.</a:t>
              </a:r>
              <a:endParaRPr lang="en-CA" b="1">
                <a:latin typeface="Calibri" pitchFamily="34" charset="0"/>
              </a:endParaRPr>
            </a:p>
          </p:txBody>
        </p:sp>
        <p:sp>
          <p:nvSpPr>
            <p:cNvPr id="19469" name="TextBox 3"/>
            <p:cNvSpPr txBox="1">
              <a:spLocks noChangeArrowheads="1"/>
            </p:cNvSpPr>
            <p:nvPr/>
          </p:nvSpPr>
          <p:spPr bwMode="auto">
            <a:xfrm>
              <a:off x="287338" y="5610225"/>
              <a:ext cx="3760788" cy="646113"/>
            </a:xfrm>
            <a:prstGeom prst="rect">
              <a:avLst/>
            </a:prstGeom>
            <a:solidFill>
              <a:srgbClr val="FAFA96"/>
            </a:solidFill>
            <a:ln w="9525">
              <a:noFill/>
              <a:miter lim="800000"/>
              <a:headEnd/>
              <a:tailEnd/>
            </a:ln>
          </p:spPr>
          <p:txBody>
            <a:bodyPr>
              <a:spAutoFit/>
            </a:bodyPr>
            <a:lstStyle/>
            <a:p>
              <a:r>
                <a:rPr lang="en-CA" b="1">
                  <a:latin typeface="Calibri" pitchFamily="34" charset="0"/>
                </a:rPr>
                <a:t>Logistics Notepad</a:t>
              </a:r>
              <a:r>
                <a:rPr lang="en-CA">
                  <a:latin typeface="Calibri" pitchFamily="34" charset="0"/>
                </a:rPr>
                <a:t> – Create, store and show user created Logistics notes.</a:t>
              </a:r>
              <a:endParaRPr lang="en-CA" b="1">
                <a:latin typeface="Calibri" pitchFamily="34" charset="0"/>
              </a:endParaRPr>
            </a:p>
          </p:txBody>
        </p:sp>
        <p:cxnSp>
          <p:nvCxnSpPr>
            <p:cNvPr id="16" name="Straight Arrow Connector 15"/>
            <p:cNvCxnSpPr>
              <a:stCxn id="19465" idx="2"/>
            </p:cNvCxnSpPr>
            <p:nvPr/>
          </p:nvCxnSpPr>
          <p:spPr bwMode="auto">
            <a:xfrm rot="16200000" flipH="1">
              <a:off x="2723167" y="2104277"/>
              <a:ext cx="1201737" cy="14477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bwMode="auto">
            <a:xfrm rot="5400000">
              <a:off x="5255852" y="2417804"/>
              <a:ext cx="1692275" cy="131119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9467" idx="1"/>
            </p:cNvCxnSpPr>
            <p:nvPr/>
          </p:nvCxnSpPr>
          <p:spPr bwMode="auto">
            <a:xfrm rot="10800000" flipV="1">
              <a:off x="5363848" y="3929063"/>
              <a:ext cx="1312780" cy="36353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9468" idx="0"/>
            </p:cNvCxnSpPr>
            <p:nvPr/>
          </p:nvCxnSpPr>
          <p:spPr bwMode="auto">
            <a:xfrm rot="16200000" flipV="1">
              <a:off x="5420967" y="4514891"/>
              <a:ext cx="865187" cy="132548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9469" idx="0"/>
            </p:cNvCxnSpPr>
            <p:nvPr/>
          </p:nvCxnSpPr>
          <p:spPr bwMode="auto">
            <a:xfrm rot="5400000" flipH="1" flipV="1">
              <a:off x="2227131" y="5183202"/>
              <a:ext cx="368300" cy="48574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150</a:t>
            </a:fld>
            <a:endParaRPr lang="en-CA" dirty="0"/>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CA" dirty="0" smtClean="0"/>
              <a:t>Incident Commander Pro v6</a:t>
            </a:r>
            <a:endParaRPr lang="en-CA" dirty="0"/>
          </a:p>
        </p:txBody>
      </p:sp>
      <p:sp>
        <p:nvSpPr>
          <p:cNvPr id="6" name="Subtitle 5"/>
          <p:cNvSpPr>
            <a:spLocks noGrp="1"/>
          </p:cNvSpPr>
          <p:nvPr>
            <p:ph type="subTitle" idx="1"/>
          </p:nvPr>
        </p:nvSpPr>
        <p:spPr/>
        <p:txBody>
          <a:bodyPr/>
          <a:lstStyle/>
          <a:p>
            <a:r>
              <a:rPr lang="en-CA" dirty="0" smtClean="0"/>
              <a:t>Section 4</a:t>
            </a:r>
          </a:p>
          <a:p>
            <a:r>
              <a:rPr lang="en-CA" dirty="0" smtClean="0"/>
              <a:t>A Small Mission</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151</a:t>
            </a:fld>
            <a:endParaRPr lang="en-CA" dirty="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pPr>
              <a:defRPr/>
            </a:pPr>
            <a:fld id="{B73D4FE5-E5C5-4933-BD83-A3C64B6A2D33}" type="datetime1">
              <a:rPr lang="en-CA" smtClean="0"/>
              <a:pPr>
                <a:defRPr/>
              </a:pPr>
              <a:t>22/03/2011</a:t>
            </a:fld>
            <a:endParaRPr lang="en-CA" dirty="0"/>
          </a:p>
        </p:txBody>
      </p:sp>
      <p:sp>
        <p:nvSpPr>
          <p:cNvPr id="5" name="Slide Number Placeholder 4"/>
          <p:cNvSpPr>
            <a:spLocks noGrp="1"/>
          </p:cNvSpPr>
          <p:nvPr>
            <p:ph type="sldNum" sz="quarter" idx="12"/>
          </p:nvPr>
        </p:nvSpPr>
        <p:spPr/>
        <p:txBody>
          <a:bodyPr/>
          <a:lstStyle/>
          <a:p>
            <a:pPr>
              <a:defRPr/>
            </a:pPr>
            <a:fld id="{C7B224E1-41B8-4D2A-9DF7-F1421DA3C1AC}" type="slidenum">
              <a:rPr lang="en-CA" smtClean="0"/>
              <a:pPr>
                <a:defRPr/>
              </a:pPr>
              <a:t>152</a:t>
            </a:fld>
            <a:endParaRPr lang="en-CA" dirty="0"/>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57200" y="274638"/>
            <a:ext cx="8229600" cy="525462"/>
          </a:xfrm>
        </p:spPr>
        <p:txBody>
          <a:bodyPr/>
          <a:lstStyle/>
          <a:p>
            <a:r>
              <a:rPr lang="en-CA" b="1" dirty="0" smtClean="0"/>
              <a:t>The Mission</a:t>
            </a:r>
          </a:p>
        </p:txBody>
      </p:sp>
      <p:sp>
        <p:nvSpPr>
          <p:cNvPr id="3" name="Date Placeholder 2"/>
          <p:cNvSpPr>
            <a:spLocks noGrp="1"/>
          </p:cNvSpPr>
          <p:nvPr>
            <p:ph type="dt" sz="quarter" idx="10"/>
          </p:nvPr>
        </p:nvSpPr>
        <p:spPr/>
        <p:txBody>
          <a:bodyPr/>
          <a:lstStyle/>
          <a:p>
            <a:pPr>
              <a:defRPr/>
            </a:pPr>
            <a:fld id="{68EC130A-4E44-4507-9D17-285679136AD7}" type="datetime1">
              <a:rPr lang="en-CA" smtClean="0"/>
              <a:pPr>
                <a:defRPr/>
              </a:pPr>
              <a:t>22/03/2011</a:t>
            </a:fld>
            <a:endParaRPr lang="en-CA"/>
          </a:p>
        </p:txBody>
      </p:sp>
      <p:sp>
        <p:nvSpPr>
          <p:cNvPr id="4" name="Slide Number Placeholder 3"/>
          <p:cNvSpPr>
            <a:spLocks noGrp="1"/>
          </p:cNvSpPr>
          <p:nvPr>
            <p:ph type="sldNum" sz="quarter" idx="12"/>
          </p:nvPr>
        </p:nvSpPr>
        <p:spPr/>
        <p:txBody>
          <a:bodyPr/>
          <a:lstStyle/>
          <a:p>
            <a:pPr>
              <a:defRPr/>
            </a:pPr>
            <a:fld id="{27AC085D-80FE-4F1E-9DB6-E71D7BAA8AD4}" type="slidenum">
              <a:rPr lang="en-CA" smtClean="0"/>
              <a:pPr>
                <a:defRPr/>
              </a:pPr>
              <a:t>153</a:t>
            </a:fld>
            <a:endParaRPr lang="en-CA"/>
          </a:p>
        </p:txBody>
      </p:sp>
      <p:sp>
        <p:nvSpPr>
          <p:cNvPr id="70661" name="TextBox 7"/>
          <p:cNvSpPr txBox="1">
            <a:spLocks noChangeArrowheads="1"/>
          </p:cNvSpPr>
          <p:nvPr/>
        </p:nvSpPr>
        <p:spPr bwMode="auto">
          <a:xfrm>
            <a:off x="457200" y="800100"/>
            <a:ext cx="8229600" cy="3477875"/>
          </a:xfrm>
          <a:prstGeom prst="rect">
            <a:avLst/>
          </a:prstGeom>
          <a:noFill/>
          <a:ln w="9525">
            <a:noFill/>
            <a:miter lim="800000"/>
            <a:headEnd/>
            <a:tailEnd/>
          </a:ln>
        </p:spPr>
        <p:txBody>
          <a:bodyPr>
            <a:spAutoFit/>
          </a:bodyPr>
          <a:lstStyle/>
          <a:p>
            <a:r>
              <a:rPr lang="en-CA" sz="2000" dirty="0" smtClean="0"/>
              <a:t>Two hikers are reported missing. The police obtain details about them and their plans. The River Bend SAR Team is tasked to find them. The Police have provided a description of the hikers, their clothing and equipment. The hikers were going to hike on the trails at Phinetta Lake Park. The River Bend SAR team requests assistance from the Wayfield SAR team. An advance SAR team travels to the search area and immediately finds the hikers vehicle parked in a clearing at the junction of two roads. SAR Command sets up a base area near this point. The incident Command Post quickly sets up and gets their computer network operating. The Incident Commander program is opened and a new mission started. We continue from there...</a:t>
            </a:r>
            <a:endParaRPr lang="en-CA" sz="2000" dirty="0"/>
          </a:p>
        </p:txBody>
      </p:sp>
      <p:sp>
        <p:nvSpPr>
          <p:cNvPr id="70662" name="TextBox 7"/>
          <p:cNvSpPr txBox="1">
            <a:spLocks noChangeArrowheads="1"/>
          </p:cNvSpPr>
          <p:nvPr/>
        </p:nvSpPr>
        <p:spPr bwMode="auto">
          <a:xfrm>
            <a:off x="457200" y="5876925"/>
            <a:ext cx="8229600" cy="369888"/>
          </a:xfrm>
          <a:prstGeom prst="rect">
            <a:avLst/>
          </a:prstGeom>
          <a:solidFill>
            <a:srgbClr val="FEBEC9">
              <a:alpha val="79999"/>
            </a:srgbClr>
          </a:solidFill>
          <a:ln w="9525">
            <a:noFill/>
            <a:miter lim="800000"/>
            <a:headEnd/>
            <a:tailEnd/>
          </a:ln>
        </p:spPr>
        <p:txBody>
          <a:bodyPr>
            <a:spAutoFit/>
          </a:bodyPr>
          <a:lstStyle/>
          <a:p>
            <a:pPr algn="ctr"/>
            <a:r>
              <a:rPr lang="en-CA">
                <a:latin typeface="Calibri" pitchFamily="34" charset="0"/>
              </a:rPr>
              <a:t>Please ignore incorrect dates and times in the various tables. </a:t>
            </a: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457200" y="274638"/>
            <a:ext cx="8229600" cy="525462"/>
          </a:xfrm>
        </p:spPr>
        <p:txBody>
          <a:bodyPr/>
          <a:lstStyle/>
          <a:p>
            <a:r>
              <a:rPr lang="en-CA" b="1" dirty="0" smtClean="0"/>
              <a:t>Open a Mission - 1</a:t>
            </a:r>
          </a:p>
        </p:txBody>
      </p:sp>
      <p:sp>
        <p:nvSpPr>
          <p:cNvPr id="3" name="Date Placeholder 2"/>
          <p:cNvSpPr>
            <a:spLocks noGrp="1"/>
          </p:cNvSpPr>
          <p:nvPr>
            <p:ph type="dt" sz="quarter" idx="10"/>
          </p:nvPr>
        </p:nvSpPr>
        <p:spPr/>
        <p:txBody>
          <a:bodyPr/>
          <a:lstStyle/>
          <a:p>
            <a:pPr>
              <a:defRPr/>
            </a:pPr>
            <a:fld id="{E59BEA73-1703-4126-BF46-763DA091D9DA}"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8177AA05-E8EE-4C8E-905A-4A661D40C79A}" type="slidenum">
              <a:rPr lang="en-CA" smtClean="0"/>
              <a:pPr>
                <a:defRPr/>
              </a:pPr>
              <a:t>154</a:t>
            </a:fld>
            <a:endParaRPr lang="en-CA" dirty="0"/>
          </a:p>
        </p:txBody>
      </p:sp>
      <p:sp>
        <p:nvSpPr>
          <p:cNvPr id="17" name="TextBox 7"/>
          <p:cNvSpPr txBox="1">
            <a:spLocks noChangeArrowheads="1"/>
          </p:cNvSpPr>
          <p:nvPr/>
        </p:nvSpPr>
        <p:spPr bwMode="auto">
          <a:xfrm>
            <a:off x="4337349" y="4473116"/>
            <a:ext cx="2772000" cy="369332"/>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Enter the </a:t>
            </a:r>
            <a:r>
              <a:rPr lang="en-CA" b="1" dirty="0" smtClean="0">
                <a:latin typeface="Calibri" pitchFamily="34" charset="0"/>
              </a:rPr>
              <a:t>Incident Number</a:t>
            </a:r>
            <a:r>
              <a:rPr lang="en-CA" dirty="0" smtClean="0">
                <a:latin typeface="Calibri" pitchFamily="34" charset="0"/>
              </a:rPr>
              <a:t>.</a:t>
            </a:r>
            <a:endParaRPr lang="en-CA" dirty="0">
              <a:latin typeface="Calibri" pitchFamily="34" charset="0"/>
            </a:endParaRPr>
          </a:p>
        </p:txBody>
      </p:sp>
      <p:cxnSp>
        <p:nvCxnSpPr>
          <p:cNvPr id="23" name="Straight Arrow Connector 22"/>
          <p:cNvCxnSpPr>
            <a:stCxn id="17" idx="0"/>
            <a:endCxn id="39" idx="0"/>
          </p:cNvCxnSpPr>
          <p:nvPr/>
        </p:nvCxnSpPr>
        <p:spPr>
          <a:xfrm rot="16200000" flipV="1">
            <a:off x="5126380" y="3876146"/>
            <a:ext cx="1155329" cy="3861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59" name="Group 58"/>
          <p:cNvGrpSpPr/>
          <p:nvPr/>
        </p:nvGrpSpPr>
        <p:grpSpPr>
          <a:xfrm>
            <a:off x="504000" y="800100"/>
            <a:ext cx="8112087" cy="5345234"/>
            <a:chOff x="792163" y="800100"/>
            <a:chExt cx="8112087" cy="5345234"/>
          </a:xfrm>
        </p:grpSpPr>
        <p:grpSp>
          <p:nvGrpSpPr>
            <p:cNvPr id="45" name="Group 44"/>
            <p:cNvGrpSpPr>
              <a:grpSpLocks noChangeAspect="1"/>
            </p:cNvGrpSpPr>
            <p:nvPr/>
          </p:nvGrpSpPr>
          <p:grpSpPr>
            <a:xfrm>
              <a:off x="934535" y="2276868"/>
              <a:ext cx="6881740" cy="3868466"/>
              <a:chOff x="1933200" y="2276870"/>
              <a:chExt cx="5293647" cy="2975743"/>
            </a:xfrm>
          </p:grpSpPr>
          <p:pic>
            <p:nvPicPr>
              <p:cNvPr id="32" name="Picture 2" descr="C:\Users\User1\Desktop\SAR\Barriere SAR\Training\ICPROv6 Course\Task 88933\Snips\Open Mission.JPG"/>
              <p:cNvPicPr>
                <a:picLocks noChangeAspect="1" noChangeArrowheads="1"/>
              </p:cNvPicPr>
              <p:nvPr/>
            </p:nvPicPr>
            <p:blipFill>
              <a:blip r:embed="rId2" cstate="print"/>
              <a:srcRect l="1397" t="4593" r="4476" b="5483"/>
              <a:stretch>
                <a:fillRect/>
              </a:stretch>
            </p:blipFill>
            <p:spPr bwMode="auto">
              <a:xfrm>
                <a:off x="1933200" y="2276870"/>
                <a:ext cx="5293647" cy="2975743"/>
              </a:xfrm>
              <a:prstGeom prst="rect">
                <a:avLst/>
              </a:prstGeom>
              <a:noFill/>
              <a:ln w="9525">
                <a:solidFill>
                  <a:schemeClr val="tx1"/>
                </a:solidFill>
              </a:ln>
              <a:effectLst>
                <a:outerShdw blurRad="50800" dist="38100" dir="2700000" algn="tl" rotWithShape="0">
                  <a:prstClr val="black">
                    <a:alpha val="40000"/>
                  </a:prstClr>
                </a:outerShdw>
              </a:effectLst>
            </p:spPr>
          </p:pic>
          <p:sp>
            <p:nvSpPr>
              <p:cNvPr id="30" name="Rounded Rectangle 29"/>
              <p:cNvSpPr/>
              <p:nvPr/>
            </p:nvSpPr>
            <p:spPr>
              <a:xfrm>
                <a:off x="2063150" y="3078000"/>
                <a:ext cx="2487600" cy="18402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8" name="Rounded Rectangle 37"/>
              <p:cNvSpPr/>
              <p:nvPr/>
            </p:nvSpPr>
            <p:spPr>
              <a:xfrm>
                <a:off x="4550749" y="3077577"/>
                <a:ext cx="838800" cy="18402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9" name="Rounded Rectangle 38"/>
              <p:cNvSpPr/>
              <p:nvPr/>
            </p:nvSpPr>
            <p:spPr>
              <a:xfrm>
                <a:off x="5389549" y="3077577"/>
                <a:ext cx="838635" cy="1836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6" name="Rounded Rectangle 35"/>
              <p:cNvSpPr/>
              <p:nvPr/>
            </p:nvSpPr>
            <p:spPr>
              <a:xfrm>
                <a:off x="6227846" y="3077577"/>
                <a:ext cx="838635" cy="1836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73733" name="TextBox 7"/>
            <p:cNvSpPr txBox="1">
              <a:spLocks noChangeArrowheads="1"/>
            </p:cNvSpPr>
            <p:nvPr/>
          </p:nvSpPr>
          <p:spPr bwMode="auto">
            <a:xfrm>
              <a:off x="792163" y="800100"/>
              <a:ext cx="7524750" cy="369332"/>
            </a:xfrm>
            <a:prstGeom prst="rect">
              <a:avLst/>
            </a:prstGeom>
            <a:solidFill>
              <a:srgbClr val="FAFA96">
                <a:alpha val="79999"/>
              </a:srgbClr>
            </a:solidFill>
            <a:ln w="9525">
              <a:noFill/>
              <a:miter lim="800000"/>
              <a:headEnd/>
              <a:tailEnd/>
            </a:ln>
          </p:spPr>
          <p:txBody>
            <a:bodyPr>
              <a:spAutoFit/>
            </a:bodyPr>
            <a:lstStyle/>
            <a:p>
              <a:r>
                <a:rPr lang="en-CA" dirty="0" smtClean="0">
                  <a:latin typeface="Calibri" pitchFamily="34" charset="0"/>
                </a:rPr>
                <a:t>Create a Mission by entering the Mission Name and File Numbers.</a:t>
              </a:r>
              <a:endParaRPr lang="en-CA" dirty="0">
                <a:latin typeface="Calibri" pitchFamily="34" charset="0"/>
              </a:endParaRPr>
            </a:p>
          </p:txBody>
        </p:sp>
        <p:sp>
          <p:nvSpPr>
            <p:cNvPr id="9" name="TextBox 7"/>
            <p:cNvSpPr txBox="1">
              <a:spLocks noChangeArrowheads="1"/>
            </p:cNvSpPr>
            <p:nvPr/>
          </p:nvSpPr>
          <p:spPr bwMode="auto">
            <a:xfrm>
              <a:off x="3924000" y="1520825"/>
              <a:ext cx="1836000" cy="646331"/>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a:latin typeface="Calibri" pitchFamily="34" charset="0"/>
                </a:rPr>
                <a:t>Enter </a:t>
              </a:r>
              <a:r>
                <a:rPr lang="en-CA" dirty="0" smtClean="0">
                  <a:latin typeface="Calibri" pitchFamily="34" charset="0"/>
                </a:rPr>
                <a:t>the </a:t>
              </a:r>
              <a:r>
                <a:rPr lang="en-CA" b="1" dirty="0">
                  <a:latin typeface="Calibri" pitchFamily="34" charset="0"/>
                </a:rPr>
                <a:t>Mission Number</a:t>
              </a:r>
              <a:r>
                <a:rPr lang="en-CA" dirty="0">
                  <a:latin typeface="Calibri" pitchFamily="34" charset="0"/>
                </a:rPr>
                <a:t>.</a:t>
              </a:r>
            </a:p>
          </p:txBody>
        </p:sp>
        <p:sp>
          <p:nvSpPr>
            <p:cNvPr id="16" name="TextBox 7"/>
            <p:cNvSpPr txBox="1">
              <a:spLocks noChangeArrowheads="1"/>
            </p:cNvSpPr>
            <p:nvPr/>
          </p:nvSpPr>
          <p:spPr bwMode="auto">
            <a:xfrm>
              <a:off x="1872000" y="1520825"/>
              <a:ext cx="1631950" cy="646331"/>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a:latin typeface="Calibri" pitchFamily="34" charset="0"/>
                </a:rPr>
                <a:t>Enter </a:t>
              </a:r>
              <a:r>
                <a:rPr lang="en-CA" dirty="0" smtClean="0">
                  <a:latin typeface="Calibri" pitchFamily="34" charset="0"/>
                </a:rPr>
                <a:t>the </a:t>
              </a:r>
              <a:r>
                <a:rPr lang="en-CA" b="1" dirty="0" smtClean="0">
                  <a:latin typeface="Calibri" pitchFamily="34" charset="0"/>
                </a:rPr>
                <a:t>Mission </a:t>
              </a:r>
              <a:r>
                <a:rPr lang="en-CA" b="1" dirty="0">
                  <a:latin typeface="Calibri" pitchFamily="34" charset="0"/>
                </a:rPr>
                <a:t>Name</a:t>
              </a:r>
              <a:r>
                <a:rPr lang="en-CA" dirty="0">
                  <a:latin typeface="Calibri" pitchFamily="34" charset="0"/>
                </a:rPr>
                <a:t>.</a:t>
              </a:r>
            </a:p>
          </p:txBody>
        </p:sp>
        <p:sp>
          <p:nvSpPr>
            <p:cNvPr id="19" name="TextBox 7"/>
            <p:cNvSpPr txBox="1">
              <a:spLocks noChangeArrowheads="1"/>
            </p:cNvSpPr>
            <p:nvPr/>
          </p:nvSpPr>
          <p:spPr bwMode="auto">
            <a:xfrm>
              <a:off x="7272300" y="3969060"/>
              <a:ext cx="1631950" cy="1200329"/>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a:latin typeface="Calibri" pitchFamily="34" charset="0"/>
                </a:rPr>
                <a:t>Enter </a:t>
              </a:r>
              <a:r>
                <a:rPr lang="en-CA" dirty="0" smtClean="0">
                  <a:latin typeface="Calibri" pitchFamily="34" charset="0"/>
                </a:rPr>
                <a:t>a </a:t>
              </a:r>
              <a:r>
                <a:rPr lang="en-CA" b="1" dirty="0" smtClean="0">
                  <a:latin typeface="Calibri" pitchFamily="34" charset="0"/>
                </a:rPr>
                <a:t>Cross Reference </a:t>
              </a:r>
              <a:r>
                <a:rPr lang="en-CA" dirty="0" smtClean="0">
                  <a:latin typeface="Calibri" pitchFamily="34" charset="0"/>
                </a:rPr>
                <a:t>number, if needed</a:t>
              </a:r>
              <a:endParaRPr lang="en-CA" dirty="0">
                <a:latin typeface="Calibri" pitchFamily="34" charset="0"/>
              </a:endParaRPr>
            </a:p>
          </p:txBody>
        </p:sp>
        <p:cxnSp>
          <p:nvCxnSpPr>
            <p:cNvPr id="22" name="Straight Arrow Connector 21"/>
            <p:cNvCxnSpPr>
              <a:stCxn id="9" idx="2"/>
              <a:endCxn id="38" idx="0"/>
            </p:cNvCxnSpPr>
            <p:nvPr/>
          </p:nvCxnSpPr>
          <p:spPr>
            <a:xfrm rot="16200000" flipH="1">
              <a:off x="4286969" y="2722187"/>
              <a:ext cx="1150631" cy="4056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9" idx="0"/>
              <a:endCxn id="36" idx="3"/>
            </p:cNvCxnSpPr>
            <p:nvPr/>
          </p:nvCxnSpPr>
          <p:spPr>
            <a:xfrm rot="16200000" flipV="1">
              <a:off x="7582071" y="3462856"/>
              <a:ext cx="531933" cy="48047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16" idx="2"/>
              <a:endCxn id="30" idx="0"/>
            </p:cNvCxnSpPr>
            <p:nvPr/>
          </p:nvCxnSpPr>
          <p:spPr>
            <a:xfrm rot="16200000" flipH="1">
              <a:off x="2128602" y="2726528"/>
              <a:ext cx="1151181" cy="3243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1" name="TextBox 7"/>
          <p:cNvSpPr txBox="1">
            <a:spLocks noChangeArrowheads="1"/>
          </p:cNvSpPr>
          <p:nvPr/>
        </p:nvSpPr>
        <p:spPr bwMode="auto">
          <a:xfrm>
            <a:off x="5635200" y="1520823"/>
            <a:ext cx="2016000" cy="646331"/>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a:latin typeface="Calibri" pitchFamily="34" charset="0"/>
              </a:rPr>
              <a:t>Enter </a:t>
            </a:r>
            <a:r>
              <a:rPr lang="en-CA" dirty="0" smtClean="0">
                <a:latin typeface="Calibri" pitchFamily="34" charset="0"/>
              </a:rPr>
              <a:t>the </a:t>
            </a:r>
            <a:r>
              <a:rPr lang="en-CA" b="1" dirty="0" smtClean="0">
                <a:latin typeface="Calibri" pitchFamily="34" charset="0"/>
              </a:rPr>
              <a:t>Ref. File # (Incident File #).</a:t>
            </a:r>
            <a:endParaRPr lang="en-CA" dirty="0">
              <a:latin typeface="Calibri" pitchFamily="34" charset="0"/>
            </a:endParaRPr>
          </a:p>
        </p:txBody>
      </p:sp>
      <p:cxnSp>
        <p:nvCxnSpPr>
          <p:cNvPr id="25" name="Straight Arrow Connector 24"/>
          <p:cNvCxnSpPr>
            <a:stCxn id="21" idx="2"/>
            <a:endCxn id="39" idx="0"/>
          </p:cNvCxnSpPr>
          <p:nvPr/>
        </p:nvCxnSpPr>
        <p:spPr>
          <a:xfrm rot="5400000">
            <a:off x="5588653" y="2263239"/>
            <a:ext cx="1150633" cy="95846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457200" y="274638"/>
            <a:ext cx="8229600" cy="525462"/>
          </a:xfrm>
        </p:spPr>
        <p:txBody>
          <a:bodyPr/>
          <a:lstStyle/>
          <a:p>
            <a:r>
              <a:rPr lang="en-CA" b="1" dirty="0" smtClean="0"/>
              <a:t>Open a Mission - 2</a:t>
            </a:r>
          </a:p>
        </p:txBody>
      </p:sp>
      <p:sp>
        <p:nvSpPr>
          <p:cNvPr id="3" name="Date Placeholder 2"/>
          <p:cNvSpPr>
            <a:spLocks noGrp="1"/>
          </p:cNvSpPr>
          <p:nvPr>
            <p:ph type="dt" sz="quarter" idx="10"/>
          </p:nvPr>
        </p:nvSpPr>
        <p:spPr/>
        <p:txBody>
          <a:bodyPr/>
          <a:lstStyle/>
          <a:p>
            <a:pPr>
              <a:defRPr/>
            </a:pPr>
            <a:fld id="{E59BEA73-1703-4126-BF46-763DA091D9DA}"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8177AA05-E8EE-4C8E-905A-4A661D40C79A}" type="slidenum">
              <a:rPr lang="en-CA" smtClean="0"/>
              <a:pPr>
                <a:defRPr/>
              </a:pPr>
              <a:t>155</a:t>
            </a:fld>
            <a:endParaRPr lang="en-CA" dirty="0"/>
          </a:p>
        </p:txBody>
      </p:sp>
      <p:grpSp>
        <p:nvGrpSpPr>
          <p:cNvPr id="53" name="Group 52"/>
          <p:cNvGrpSpPr/>
          <p:nvPr/>
        </p:nvGrpSpPr>
        <p:grpSpPr>
          <a:xfrm>
            <a:off x="250825" y="1296000"/>
            <a:ext cx="8639975" cy="5039999"/>
            <a:chOff x="250825" y="1260000"/>
            <a:chExt cx="8639975" cy="5039999"/>
          </a:xfrm>
        </p:grpSpPr>
        <p:grpSp>
          <p:nvGrpSpPr>
            <p:cNvPr id="37" name="Group 36"/>
            <p:cNvGrpSpPr>
              <a:grpSpLocks noChangeAspect="1"/>
            </p:cNvGrpSpPr>
            <p:nvPr/>
          </p:nvGrpSpPr>
          <p:grpSpPr>
            <a:xfrm>
              <a:off x="1080000" y="1260000"/>
              <a:ext cx="6884528" cy="3870000"/>
              <a:chOff x="2016121" y="2276869"/>
              <a:chExt cx="5366730" cy="3016800"/>
            </a:xfrm>
          </p:grpSpPr>
          <p:pic>
            <p:nvPicPr>
              <p:cNvPr id="31" name="Picture 2" descr="C:\Users\User1\Desktop\SAR\Barriere SAR\Training\ICPROv6 Course\Task 88933\Snips\Open Mission.JPG"/>
              <p:cNvPicPr>
                <a:picLocks noChangeAspect="1" noChangeArrowheads="1"/>
              </p:cNvPicPr>
              <p:nvPr/>
            </p:nvPicPr>
            <p:blipFill>
              <a:blip r:embed="rId2" cstate="print"/>
              <a:srcRect l="1397" t="4593" r="4476" b="5483"/>
              <a:stretch>
                <a:fillRect/>
              </a:stretch>
            </p:blipFill>
            <p:spPr bwMode="auto">
              <a:xfrm>
                <a:off x="2016121" y="2276869"/>
                <a:ext cx="5366730" cy="30168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40" name="Rounded Rectangle 39"/>
              <p:cNvSpPr/>
              <p:nvPr/>
            </p:nvSpPr>
            <p:spPr>
              <a:xfrm>
                <a:off x="2923201" y="4500000"/>
                <a:ext cx="453600" cy="18606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1" name="Rounded Rectangle 40"/>
              <p:cNvSpPr/>
              <p:nvPr/>
            </p:nvSpPr>
            <p:spPr>
              <a:xfrm>
                <a:off x="3808800" y="4500000"/>
                <a:ext cx="1152000" cy="21469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2" name="Rounded Rectangle 41"/>
              <p:cNvSpPr/>
              <p:nvPr/>
            </p:nvSpPr>
            <p:spPr>
              <a:xfrm>
                <a:off x="6408204" y="4319999"/>
                <a:ext cx="864000" cy="342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58" name="Rounded Rectangle 57"/>
              <p:cNvSpPr/>
              <p:nvPr/>
            </p:nvSpPr>
            <p:spPr>
              <a:xfrm>
                <a:off x="4960800" y="4500000"/>
                <a:ext cx="1162800" cy="214694"/>
              </a:xfrm>
              <a:prstGeom prst="round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8" name="TextBox 7"/>
            <p:cNvSpPr txBox="1">
              <a:spLocks noChangeArrowheads="1"/>
            </p:cNvSpPr>
            <p:nvPr/>
          </p:nvSpPr>
          <p:spPr bwMode="auto">
            <a:xfrm>
              <a:off x="1080000" y="5363999"/>
              <a:ext cx="2664000" cy="93600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a:latin typeface="Calibri" pitchFamily="34" charset="0"/>
                </a:rPr>
                <a:t>Enter the </a:t>
              </a:r>
              <a:r>
                <a:rPr lang="en-CA" b="1" dirty="0">
                  <a:latin typeface="Calibri" pitchFamily="34" charset="0"/>
                </a:rPr>
                <a:t>OP. Pd. Start </a:t>
              </a:r>
              <a:r>
                <a:rPr lang="en-CA" dirty="0">
                  <a:latin typeface="Calibri" pitchFamily="34" charset="0"/>
                </a:rPr>
                <a:t>date and time if it is different from that shown.</a:t>
              </a:r>
            </a:p>
          </p:txBody>
        </p:sp>
        <p:sp>
          <p:nvSpPr>
            <p:cNvPr id="19" name="TextBox 7"/>
            <p:cNvSpPr txBox="1">
              <a:spLocks noChangeArrowheads="1"/>
            </p:cNvSpPr>
            <p:nvPr/>
          </p:nvSpPr>
          <p:spPr bwMode="auto">
            <a:xfrm>
              <a:off x="250825" y="3780000"/>
              <a:ext cx="1631950" cy="923925"/>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a:latin typeface="Calibri" pitchFamily="34" charset="0"/>
                </a:rPr>
                <a:t>Enter an </a:t>
              </a:r>
              <a:r>
                <a:rPr lang="en-CA" b="1" dirty="0">
                  <a:latin typeface="Calibri" pitchFamily="34" charset="0"/>
                </a:rPr>
                <a:t>Operational Period </a:t>
              </a:r>
              <a:r>
                <a:rPr lang="en-CA" dirty="0">
                  <a:latin typeface="Calibri" pitchFamily="34" charset="0"/>
                </a:rPr>
                <a:t>number. </a:t>
              </a:r>
            </a:p>
          </p:txBody>
        </p:sp>
        <p:sp>
          <p:nvSpPr>
            <p:cNvPr id="20" name="TextBox 7"/>
            <p:cNvSpPr txBox="1">
              <a:spLocks noChangeArrowheads="1"/>
            </p:cNvSpPr>
            <p:nvPr/>
          </p:nvSpPr>
          <p:spPr bwMode="auto">
            <a:xfrm>
              <a:off x="4032000" y="5364000"/>
              <a:ext cx="2268538" cy="922337"/>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The </a:t>
              </a:r>
              <a:r>
                <a:rPr lang="en-CA" b="1" dirty="0">
                  <a:latin typeface="Calibri" pitchFamily="34" charset="0"/>
                </a:rPr>
                <a:t>OP. Pd. End</a:t>
              </a:r>
              <a:r>
                <a:rPr lang="en-CA" dirty="0">
                  <a:latin typeface="Calibri" pitchFamily="34" charset="0"/>
                </a:rPr>
                <a:t> date is normally entered at the end of the period.</a:t>
              </a:r>
            </a:p>
          </p:txBody>
        </p:sp>
        <p:sp>
          <p:nvSpPr>
            <p:cNvPr id="21" name="TextBox 7"/>
            <p:cNvSpPr txBox="1">
              <a:spLocks noChangeArrowheads="1"/>
            </p:cNvSpPr>
            <p:nvPr/>
          </p:nvSpPr>
          <p:spPr bwMode="auto">
            <a:xfrm>
              <a:off x="6552000" y="5364000"/>
              <a:ext cx="2338800" cy="92333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a:latin typeface="Calibri" pitchFamily="34" charset="0"/>
                </a:rPr>
                <a:t>When all information has been entered click </a:t>
              </a:r>
              <a:r>
                <a:rPr lang="en-CA" b="1" dirty="0">
                  <a:latin typeface="Calibri" pitchFamily="34" charset="0"/>
                </a:rPr>
                <a:t>Open Mission</a:t>
              </a:r>
            </a:p>
          </p:txBody>
        </p:sp>
        <p:cxnSp>
          <p:nvCxnSpPr>
            <p:cNvPr id="24" name="Straight Arrow Connector 23"/>
            <p:cNvCxnSpPr>
              <a:stCxn id="19" idx="3"/>
              <a:endCxn id="40" idx="1"/>
            </p:cNvCxnSpPr>
            <p:nvPr/>
          </p:nvCxnSpPr>
          <p:spPr>
            <a:xfrm flipV="1">
              <a:off x="1882775" y="4231215"/>
              <a:ext cx="360842" cy="1074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8" idx="0"/>
              <a:endCxn id="41" idx="2"/>
            </p:cNvCxnSpPr>
            <p:nvPr/>
          </p:nvCxnSpPr>
          <p:spPr>
            <a:xfrm rot="5400000" flipH="1" flipV="1">
              <a:off x="2776932" y="4022351"/>
              <a:ext cx="976717" cy="170658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0" idx="0"/>
              <a:endCxn id="58" idx="2"/>
            </p:cNvCxnSpPr>
            <p:nvPr/>
          </p:nvCxnSpPr>
          <p:spPr>
            <a:xfrm rot="5400000" flipH="1" flipV="1">
              <a:off x="4896431" y="4657120"/>
              <a:ext cx="976718" cy="43704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21" idx="0"/>
              <a:endCxn id="42" idx="2"/>
            </p:cNvCxnSpPr>
            <p:nvPr/>
          </p:nvCxnSpPr>
          <p:spPr>
            <a:xfrm rot="16200000" flipV="1">
              <a:off x="6972748" y="4615348"/>
              <a:ext cx="1044317" cy="4529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3" name="TextBox 7"/>
          <p:cNvSpPr txBox="1">
            <a:spLocks noChangeArrowheads="1"/>
          </p:cNvSpPr>
          <p:nvPr/>
        </p:nvSpPr>
        <p:spPr bwMode="auto">
          <a:xfrm>
            <a:off x="504000" y="800100"/>
            <a:ext cx="7524750" cy="369332"/>
          </a:xfrm>
          <a:prstGeom prst="rect">
            <a:avLst/>
          </a:prstGeom>
          <a:solidFill>
            <a:srgbClr val="FAFA96">
              <a:alpha val="79999"/>
            </a:srgbClr>
          </a:solidFill>
          <a:ln w="9525">
            <a:noFill/>
            <a:miter lim="800000"/>
            <a:headEnd/>
            <a:tailEnd/>
          </a:ln>
        </p:spPr>
        <p:txBody>
          <a:bodyPr>
            <a:spAutoFit/>
          </a:bodyPr>
          <a:lstStyle/>
          <a:p>
            <a:r>
              <a:rPr lang="en-CA" dirty="0" smtClean="0">
                <a:latin typeface="Calibri" pitchFamily="34" charset="0"/>
              </a:rPr>
              <a:t>Enter the Operational Period number and Period Start Time.</a:t>
            </a:r>
            <a:endParaRPr lang="en-CA" dirty="0">
              <a:latin typeface="Calibri" pitchFamily="34" charset="0"/>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1 - 09:30 to 10:00 - 1</a:t>
            </a:r>
            <a:endParaRPr lang="en-CA" dirty="0"/>
          </a:p>
        </p:txBody>
      </p:sp>
      <p:sp>
        <p:nvSpPr>
          <p:cNvPr id="3" name="Date Placeholder 2"/>
          <p:cNvSpPr>
            <a:spLocks noGrp="1"/>
          </p:cNvSpPr>
          <p:nvPr>
            <p:ph type="dt" sz="half" idx="10"/>
          </p:nvPr>
        </p:nvSpPr>
        <p:spPr/>
        <p:txBody>
          <a:bodyPr/>
          <a:lstStyle/>
          <a:p>
            <a:pPr>
              <a:defRPr/>
            </a:pPr>
            <a:fld id="{A100E0BC-160A-41D3-BA0D-CED39668BF3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75DA2CC2-198C-496F-8AF9-1ECF1372BE99}" type="slidenum">
              <a:rPr lang="en-CA" smtClean="0"/>
              <a:pPr>
                <a:defRPr/>
              </a:pPr>
              <a:t>156</a:t>
            </a:fld>
            <a:endParaRPr lang="en-CA" dirty="0"/>
          </a:p>
        </p:txBody>
      </p:sp>
      <p:sp>
        <p:nvSpPr>
          <p:cNvPr id="6" name="TextBox 7"/>
          <p:cNvSpPr txBox="1">
            <a:spLocks noChangeArrowheads="1"/>
          </p:cNvSpPr>
          <p:nvPr/>
        </p:nvSpPr>
        <p:spPr bwMode="auto">
          <a:xfrm>
            <a:off x="251520" y="828000"/>
            <a:ext cx="8604956" cy="6463308"/>
          </a:xfrm>
          <a:prstGeom prst="rect">
            <a:avLst/>
          </a:prstGeom>
          <a:solidFill>
            <a:schemeClr val="bg1"/>
          </a:solidFill>
          <a:ln w="9525">
            <a:noFill/>
            <a:miter lim="800000"/>
            <a:headEnd/>
            <a:tailEnd/>
          </a:ln>
        </p:spPr>
        <p:txBody>
          <a:bodyPr wrap="square">
            <a:spAutoFit/>
          </a:bodyPr>
          <a:lstStyle/>
          <a:p>
            <a:r>
              <a:rPr lang="en-CA" dirty="0" smtClean="0"/>
              <a:t>Open IC Pro and start a new mission using the </a:t>
            </a:r>
            <a:r>
              <a:rPr lang="en-CA" b="1" dirty="0" smtClean="0"/>
              <a:t>Mission Quick Start Wizard</a:t>
            </a:r>
            <a:r>
              <a:rPr lang="en-CA" dirty="0" smtClean="0"/>
              <a:t>:</a:t>
            </a:r>
          </a:p>
          <a:p>
            <a:r>
              <a:rPr lang="en-CA" dirty="0" smtClean="0"/>
              <a:t> </a:t>
            </a:r>
          </a:p>
          <a:p>
            <a:pPr lvl="0"/>
            <a:r>
              <a:rPr lang="en-CA" b="1" dirty="0" smtClean="0"/>
              <a:t>Mission #</a:t>
            </a:r>
            <a:r>
              <a:rPr lang="en-CA" dirty="0" smtClean="0"/>
              <a:t>: 8934</a:t>
            </a:r>
          </a:p>
          <a:p>
            <a:pPr lvl="0"/>
            <a:r>
              <a:rPr lang="en-CA" b="1" dirty="0" smtClean="0"/>
              <a:t>Reference File #</a:t>
            </a:r>
            <a:r>
              <a:rPr lang="en-CA" dirty="0" smtClean="0"/>
              <a:t>: 8934</a:t>
            </a:r>
          </a:p>
          <a:p>
            <a:pPr lvl="0"/>
            <a:r>
              <a:rPr lang="en-CA" b="1" dirty="0" smtClean="0"/>
              <a:t>Cross Reference #</a:t>
            </a:r>
            <a:r>
              <a:rPr lang="en-CA" dirty="0" smtClean="0"/>
              <a:t>: Police # 1448</a:t>
            </a:r>
          </a:p>
          <a:p>
            <a:pPr lvl="0"/>
            <a:r>
              <a:rPr lang="en-CA" b="1" dirty="0" smtClean="0"/>
              <a:t>Mission Name</a:t>
            </a:r>
            <a:r>
              <a:rPr lang="en-CA" dirty="0" smtClean="0"/>
              <a:t>:	Missing Hikers – Phinetta Lake Park</a:t>
            </a:r>
          </a:p>
          <a:p>
            <a:pPr lvl="0"/>
            <a:r>
              <a:rPr lang="en-CA" b="1" dirty="0" smtClean="0"/>
              <a:t>Operational period</a:t>
            </a:r>
            <a:r>
              <a:rPr lang="en-CA" dirty="0" smtClean="0"/>
              <a:t>: 1 started at 06:30 today.</a:t>
            </a:r>
          </a:p>
          <a:p>
            <a:pPr lvl="0"/>
            <a:r>
              <a:rPr lang="en-CA" b="1" dirty="0" smtClean="0"/>
              <a:t>Check in the following members</a:t>
            </a:r>
            <a:r>
              <a:rPr lang="en-CA" dirty="0" smtClean="0"/>
              <a:t>: </a:t>
            </a:r>
            <a:r>
              <a:rPr lang="en-CA" b="1" dirty="0" smtClean="0"/>
              <a:t>(Logistics)</a:t>
            </a:r>
            <a:endParaRPr lang="en-CA" dirty="0" smtClean="0"/>
          </a:p>
          <a:p>
            <a:r>
              <a:rPr lang="en-CA" dirty="0" smtClean="0"/>
              <a:t>	Roy Hutchinson	Incident Commander	River Bend SAR	</a:t>
            </a:r>
          </a:p>
          <a:p>
            <a:r>
              <a:rPr lang="en-CA" dirty="0" smtClean="0"/>
              <a:t>	Corrie Simpson	Operations/Plans Chief	Wayfield SAR</a:t>
            </a:r>
          </a:p>
          <a:p>
            <a:r>
              <a:rPr lang="en-CA" dirty="0" smtClean="0"/>
              <a:t>	Frank </a:t>
            </a:r>
            <a:r>
              <a:rPr lang="en-CA" dirty="0" err="1" smtClean="0"/>
              <a:t>Ciacone</a:t>
            </a:r>
            <a:r>
              <a:rPr lang="en-CA" dirty="0" smtClean="0"/>
              <a:t>	Medical			River Bend SAR</a:t>
            </a:r>
          </a:p>
          <a:p>
            <a:r>
              <a:rPr lang="en-CA" dirty="0" smtClean="0"/>
              <a:t>	Elsa Alan	Communications/Sign in	River Bend SAR</a:t>
            </a:r>
          </a:p>
          <a:p>
            <a:r>
              <a:rPr lang="en-CA" dirty="0" smtClean="0"/>
              <a:t>	Erica Goetz	GIS Specialist		Wayfield SAR</a:t>
            </a:r>
          </a:p>
          <a:p>
            <a:r>
              <a:rPr lang="en-CA" dirty="0" smtClean="0"/>
              <a:t>	Ralf </a:t>
            </a:r>
            <a:r>
              <a:rPr lang="en-CA" dirty="0" err="1" smtClean="0"/>
              <a:t>Fickel</a:t>
            </a:r>
            <a:r>
              <a:rPr lang="en-CA" dirty="0" smtClean="0"/>
              <a:t>	Team Leader		River Bend SAR</a:t>
            </a:r>
          </a:p>
          <a:p>
            <a:r>
              <a:rPr lang="en-CA" dirty="0" smtClean="0"/>
              <a:t>	Samantha </a:t>
            </a:r>
            <a:r>
              <a:rPr lang="en-CA" dirty="0" err="1" smtClean="0"/>
              <a:t>Hopp</a:t>
            </a:r>
            <a:r>
              <a:rPr lang="en-CA" dirty="0" smtClean="0"/>
              <a:t>	Tracker 1		River Bend SAR		</a:t>
            </a:r>
          </a:p>
          <a:p>
            <a:r>
              <a:rPr lang="en-CA" dirty="0" smtClean="0"/>
              <a:t>	John Alexander	Trainee			River Bend SAR</a:t>
            </a:r>
          </a:p>
          <a:p>
            <a:r>
              <a:rPr lang="en-CA" dirty="0" smtClean="0"/>
              <a:t>	Leyland </a:t>
            </a:r>
            <a:r>
              <a:rPr lang="en-CA" dirty="0" err="1" smtClean="0"/>
              <a:t>Randolf</a:t>
            </a:r>
            <a:r>
              <a:rPr lang="en-CA" dirty="0" smtClean="0"/>
              <a:t>	GSTL/Tracker		Wayfield SAR</a:t>
            </a:r>
          </a:p>
          <a:p>
            <a:r>
              <a:rPr lang="en-CA" dirty="0" smtClean="0"/>
              <a:t>	Katrina Johnson	Tracker 1		River Bend SAR</a:t>
            </a:r>
          </a:p>
          <a:p>
            <a:r>
              <a:rPr lang="en-CA" dirty="0" smtClean="0"/>
              <a:t>	Tim Abel		SAR 			Wayfield SAR</a:t>
            </a:r>
          </a:p>
          <a:p>
            <a:r>
              <a:rPr lang="en-CA" dirty="0" smtClean="0"/>
              <a:t> </a:t>
            </a:r>
          </a:p>
          <a:p>
            <a:r>
              <a:rPr lang="en-CA" dirty="0" smtClean="0"/>
              <a:t> </a:t>
            </a:r>
          </a:p>
          <a:p>
            <a:endParaRPr lang="en-CA" dirty="0" smtClean="0">
              <a:latin typeface="Calibri" pitchFamily="34" charset="0"/>
            </a:endParaRPr>
          </a:p>
          <a:p>
            <a:endParaRPr lang="en-CA" dirty="0">
              <a:latin typeface="Calibri" pitchFamily="34" charset="0"/>
            </a:endParaRPr>
          </a:p>
        </p:txBody>
      </p:sp>
      <p:sp>
        <p:nvSpPr>
          <p:cNvPr id="7" name="TextBox 7"/>
          <p:cNvSpPr txBox="1">
            <a:spLocks noChangeArrowheads="1"/>
          </p:cNvSpPr>
          <p:nvPr/>
        </p:nvSpPr>
        <p:spPr bwMode="auto">
          <a:xfrm>
            <a:off x="252000" y="2816932"/>
            <a:ext cx="8640000" cy="3276000"/>
          </a:xfrm>
          <a:prstGeom prst="rect">
            <a:avLst/>
          </a:prstGeom>
          <a:solidFill>
            <a:schemeClr val="bg1">
              <a:alpha val="80000"/>
            </a:schemeClr>
          </a:solidFill>
          <a:ln w="9525">
            <a:noFill/>
            <a:miter lim="800000"/>
            <a:headEnd/>
            <a:tailEnd/>
          </a:ln>
        </p:spPr>
        <p:txBody>
          <a:bodyPr wrap="square">
            <a:spAutoFit/>
          </a:bodyPr>
          <a:lstStyle/>
          <a:p>
            <a:pPr>
              <a:defRPr/>
            </a:pPr>
            <a:endParaRPr lang="en-CA" dirty="0">
              <a:latin typeface="Calibri" pitchFamily="34" charset="0"/>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a:xfrm>
            <a:off x="457200" y="274638"/>
            <a:ext cx="8229600" cy="525462"/>
          </a:xfrm>
        </p:spPr>
        <p:txBody>
          <a:bodyPr/>
          <a:lstStyle/>
          <a:p>
            <a:r>
              <a:rPr lang="en-CA" b="1" dirty="0" smtClean="0"/>
              <a:t>Open a Mission – Check-in Personnel</a:t>
            </a:r>
            <a:endParaRPr lang="en-CA" dirty="0" smtClean="0"/>
          </a:p>
        </p:txBody>
      </p:sp>
      <p:sp>
        <p:nvSpPr>
          <p:cNvPr id="3" name="Date Placeholder 2"/>
          <p:cNvSpPr>
            <a:spLocks noGrp="1"/>
          </p:cNvSpPr>
          <p:nvPr>
            <p:ph type="dt" sz="quarter" idx="10"/>
          </p:nvPr>
        </p:nvSpPr>
        <p:spPr/>
        <p:txBody>
          <a:bodyPr/>
          <a:lstStyle/>
          <a:p>
            <a:pPr>
              <a:defRPr/>
            </a:pPr>
            <a:fld id="{5B41FFB1-166E-4736-B6F9-CF781B441AEC}"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C305BA7D-BB4C-47DD-8650-76793F1B40E2}" type="slidenum">
              <a:rPr lang="en-CA" smtClean="0"/>
              <a:pPr>
                <a:defRPr/>
              </a:pPr>
              <a:t>157</a:t>
            </a:fld>
            <a:endParaRPr lang="en-CA" dirty="0"/>
          </a:p>
        </p:txBody>
      </p:sp>
      <p:pic>
        <p:nvPicPr>
          <p:cNvPr id="111618" name="Picture 2" descr="C:\Users\User1\Desktop\ScreenHunter\ICv6 Course\ICv6 Quickstart_4.jpg"/>
          <p:cNvPicPr>
            <a:picLocks noChangeAspect="1" noChangeArrowheads="1"/>
          </p:cNvPicPr>
          <p:nvPr/>
        </p:nvPicPr>
        <p:blipFill>
          <a:blip r:embed="rId2" cstate="print"/>
          <a:srcRect l="33168" t="35300" r="33750" b="30576"/>
          <a:stretch>
            <a:fillRect/>
          </a:stretch>
        </p:blipFill>
        <p:spPr bwMode="auto">
          <a:xfrm>
            <a:off x="4464050" y="1039813"/>
            <a:ext cx="4437063" cy="2574925"/>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4760" name="TextBox 7"/>
          <p:cNvSpPr txBox="1">
            <a:spLocks noChangeArrowheads="1"/>
          </p:cNvSpPr>
          <p:nvPr/>
        </p:nvSpPr>
        <p:spPr bwMode="auto">
          <a:xfrm>
            <a:off x="233363" y="1038225"/>
            <a:ext cx="3348000" cy="2308210"/>
          </a:xfrm>
          <a:prstGeom prst="rect">
            <a:avLst/>
          </a:prstGeom>
          <a:solidFill>
            <a:srgbClr val="FAFA96">
              <a:alpha val="79999"/>
            </a:srgbClr>
          </a:solidFill>
          <a:ln w="9525">
            <a:noFill/>
            <a:miter lim="800000"/>
            <a:headEnd/>
            <a:tailEnd/>
          </a:ln>
        </p:spPr>
        <p:txBody>
          <a:bodyPr>
            <a:spAutoFit/>
          </a:bodyPr>
          <a:lstStyle/>
          <a:p>
            <a:r>
              <a:rPr lang="en-CA" dirty="0">
                <a:latin typeface="Calibri" pitchFamily="34" charset="0"/>
              </a:rPr>
              <a:t>Once the Mission is opened an information box opens and shows the Mission and Operational Period that have been chosen. The box automatically closes after a short time. If the information is incorrect, click Mission and make the necessary corrections.</a:t>
            </a:r>
          </a:p>
        </p:txBody>
      </p:sp>
      <p:sp>
        <p:nvSpPr>
          <p:cNvPr id="9" name="TextBox 7"/>
          <p:cNvSpPr txBox="1">
            <a:spLocks noChangeArrowheads="1"/>
          </p:cNvSpPr>
          <p:nvPr/>
        </p:nvSpPr>
        <p:spPr bwMode="auto">
          <a:xfrm>
            <a:off x="1681163" y="4140000"/>
            <a:ext cx="1476000" cy="646112"/>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a:t>
            </a:r>
            <a:r>
              <a:rPr lang="en-CA" b="1" dirty="0">
                <a:latin typeface="Calibri" pitchFamily="34" charset="0"/>
              </a:rPr>
              <a:t> Check-in Personnel</a:t>
            </a:r>
            <a:r>
              <a:rPr lang="en-CA" dirty="0">
                <a:latin typeface="Calibri" pitchFamily="34" charset="0"/>
              </a:rPr>
              <a:t>.</a:t>
            </a:r>
            <a:endParaRPr lang="en-CA" b="1" dirty="0">
              <a:latin typeface="Calibri" pitchFamily="34" charset="0"/>
            </a:endParaRPr>
          </a:p>
        </p:txBody>
      </p:sp>
      <p:cxnSp>
        <p:nvCxnSpPr>
          <p:cNvPr id="10" name="Straight Arrow Connector 9"/>
          <p:cNvCxnSpPr>
            <a:stCxn id="74760" idx="3"/>
          </p:cNvCxnSpPr>
          <p:nvPr/>
        </p:nvCxnSpPr>
        <p:spPr bwMode="auto">
          <a:xfrm>
            <a:off x="3581363" y="2192330"/>
            <a:ext cx="1746287" cy="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2" name="Group 13"/>
          <p:cNvGrpSpPr>
            <a:grpSpLocks noChangeAspect="1"/>
          </p:cNvGrpSpPr>
          <p:nvPr/>
        </p:nvGrpSpPr>
        <p:grpSpPr>
          <a:xfrm>
            <a:off x="3384000" y="3312000"/>
            <a:ext cx="4713160" cy="2986659"/>
            <a:chOff x="3506788" y="3402013"/>
            <a:chExt cx="4364037" cy="2765425"/>
          </a:xfrm>
        </p:grpSpPr>
        <p:pic>
          <p:nvPicPr>
            <p:cNvPr id="111619" name="Picture 3" descr="C:\Users\User1\Desktop\ScreenHunter\ICv6 Course\ICv6 Quickstart_5.jpg"/>
            <p:cNvPicPr>
              <a:picLocks noChangeAspect="1" noChangeArrowheads="1"/>
            </p:cNvPicPr>
            <p:nvPr/>
          </p:nvPicPr>
          <p:blipFill>
            <a:blip r:embed="rId3" cstate="print"/>
            <a:srcRect l="34636" t="35372" r="35538" b="31028"/>
            <a:stretch>
              <a:fillRect/>
            </a:stretch>
          </p:blipFill>
          <p:spPr bwMode="auto">
            <a:xfrm>
              <a:off x="3506788" y="3402013"/>
              <a:ext cx="4364037" cy="2765425"/>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5" name="Rounded Rectangle 14"/>
            <p:cNvSpPr/>
            <p:nvPr/>
          </p:nvSpPr>
          <p:spPr bwMode="auto">
            <a:xfrm>
              <a:off x="5076825" y="4368800"/>
              <a:ext cx="503238" cy="2000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74765" name="TextBox 7"/>
          <p:cNvSpPr txBox="1">
            <a:spLocks noChangeArrowheads="1"/>
          </p:cNvSpPr>
          <p:nvPr/>
        </p:nvSpPr>
        <p:spPr bwMode="auto">
          <a:xfrm>
            <a:off x="252000" y="5364000"/>
            <a:ext cx="2448000" cy="923324"/>
          </a:xfrm>
          <a:prstGeom prst="rect">
            <a:avLst/>
          </a:prstGeom>
          <a:solidFill>
            <a:srgbClr val="FEBEC9">
              <a:alpha val="79999"/>
            </a:srgbClr>
          </a:solidFill>
          <a:ln w="9525">
            <a:noFill/>
            <a:miter lim="800000"/>
            <a:headEnd/>
            <a:tailEnd/>
          </a:ln>
        </p:spPr>
        <p:txBody>
          <a:bodyPr>
            <a:spAutoFit/>
          </a:bodyPr>
          <a:lstStyle/>
          <a:p>
            <a:r>
              <a:rPr lang="en-CA" dirty="0">
                <a:latin typeface="Calibri" pitchFamily="34" charset="0"/>
              </a:rPr>
              <a:t>Remember that persons not signed in cannot be assigned to a task. </a:t>
            </a:r>
          </a:p>
        </p:txBody>
      </p:sp>
      <p:cxnSp>
        <p:nvCxnSpPr>
          <p:cNvPr id="11" name="Straight Arrow Connector 10"/>
          <p:cNvCxnSpPr>
            <a:stCxn id="9" idx="3"/>
            <a:endCxn id="15" idx="1"/>
          </p:cNvCxnSpPr>
          <p:nvPr/>
        </p:nvCxnSpPr>
        <p:spPr bwMode="auto">
          <a:xfrm>
            <a:off x="3157163" y="4463056"/>
            <a:ext cx="1922477" cy="10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itle 1"/>
          <p:cNvSpPr>
            <a:spLocks noGrp="1"/>
          </p:cNvSpPr>
          <p:nvPr>
            <p:ph type="title"/>
          </p:nvPr>
        </p:nvSpPr>
        <p:spPr>
          <a:xfrm>
            <a:off x="457200" y="274638"/>
            <a:ext cx="8229600" cy="525462"/>
          </a:xfrm>
        </p:spPr>
        <p:txBody>
          <a:bodyPr/>
          <a:lstStyle/>
          <a:p>
            <a:r>
              <a:rPr lang="en-CA" b="1" dirty="0" smtClean="0"/>
              <a:t>Check-in Personnel</a:t>
            </a:r>
            <a:endParaRPr lang="en-CA" dirty="0" smtClean="0"/>
          </a:p>
        </p:txBody>
      </p:sp>
      <p:sp>
        <p:nvSpPr>
          <p:cNvPr id="3" name="Date Placeholder 2"/>
          <p:cNvSpPr>
            <a:spLocks noGrp="1"/>
          </p:cNvSpPr>
          <p:nvPr>
            <p:ph type="dt" sz="quarter" idx="10"/>
          </p:nvPr>
        </p:nvSpPr>
        <p:spPr/>
        <p:txBody>
          <a:bodyPr/>
          <a:lstStyle/>
          <a:p>
            <a:pPr>
              <a:defRPr/>
            </a:pPr>
            <a:fld id="{CF0425EC-8938-460A-AAFB-B46A2BFE2E66}"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2AFF761C-F07B-4D98-869C-567037852AC9}" type="slidenum">
              <a:rPr lang="en-CA" smtClean="0"/>
              <a:pPr>
                <a:defRPr/>
              </a:pPr>
              <a:t>158</a:t>
            </a:fld>
            <a:endParaRPr lang="en-CA" dirty="0"/>
          </a:p>
        </p:txBody>
      </p:sp>
      <p:sp>
        <p:nvSpPr>
          <p:cNvPr id="75782" name="TextBox 7"/>
          <p:cNvSpPr txBox="1">
            <a:spLocks noChangeArrowheads="1"/>
          </p:cNvSpPr>
          <p:nvPr/>
        </p:nvSpPr>
        <p:spPr bwMode="auto">
          <a:xfrm>
            <a:off x="1655763" y="720725"/>
            <a:ext cx="5878512" cy="368300"/>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Selecting a person who is on the </a:t>
            </a:r>
            <a:r>
              <a:rPr lang="en-CA" b="1">
                <a:latin typeface="Calibri" pitchFamily="34" charset="0"/>
              </a:rPr>
              <a:t>Mission Personnel Table</a:t>
            </a:r>
            <a:r>
              <a:rPr lang="en-CA">
                <a:latin typeface="Calibri" pitchFamily="34" charset="0"/>
              </a:rPr>
              <a:t>.</a:t>
            </a:r>
          </a:p>
        </p:txBody>
      </p:sp>
      <p:sp>
        <p:nvSpPr>
          <p:cNvPr id="19" name="Rectangle 18"/>
          <p:cNvSpPr/>
          <p:nvPr/>
        </p:nvSpPr>
        <p:spPr>
          <a:xfrm>
            <a:off x="3095625" y="1422400"/>
            <a:ext cx="774700" cy="93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29" name="Rounded Rectangle 28"/>
          <p:cNvSpPr/>
          <p:nvPr/>
        </p:nvSpPr>
        <p:spPr>
          <a:xfrm>
            <a:off x="2970213" y="3284538"/>
            <a:ext cx="468312" cy="1428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nvGrpSpPr>
          <p:cNvPr id="43" name="Group 42"/>
          <p:cNvGrpSpPr/>
          <p:nvPr/>
        </p:nvGrpSpPr>
        <p:grpSpPr>
          <a:xfrm>
            <a:off x="360000" y="1230313"/>
            <a:ext cx="8432575" cy="5238750"/>
            <a:chOff x="432000" y="1230313"/>
            <a:chExt cx="8432575" cy="5238750"/>
          </a:xfrm>
        </p:grpSpPr>
        <p:sp>
          <p:nvSpPr>
            <p:cNvPr id="75785" name="TextBox 7"/>
            <p:cNvSpPr txBox="1">
              <a:spLocks noChangeArrowheads="1"/>
            </p:cNvSpPr>
            <p:nvPr/>
          </p:nvSpPr>
          <p:spPr bwMode="auto">
            <a:xfrm>
              <a:off x="6804000" y="4770206"/>
              <a:ext cx="2060575" cy="1201737"/>
            </a:xfrm>
            <a:prstGeom prst="rect">
              <a:avLst/>
            </a:prstGeom>
            <a:solidFill>
              <a:srgbClr val="FAFA96">
                <a:alpha val="79999"/>
              </a:srgbClr>
            </a:solidFill>
            <a:ln w="9525">
              <a:noFill/>
              <a:miter lim="800000"/>
              <a:headEnd/>
              <a:tailEnd/>
            </a:ln>
          </p:spPr>
          <p:txBody>
            <a:bodyPr>
              <a:spAutoFit/>
            </a:bodyPr>
            <a:lstStyle/>
            <a:p>
              <a:r>
                <a:rPr lang="en-CA" dirty="0">
                  <a:latin typeface="Calibri" pitchFamily="34" charset="0"/>
                </a:rPr>
                <a:t>The person who is checking-in others should check them self in first!</a:t>
              </a:r>
            </a:p>
          </p:txBody>
        </p:sp>
        <p:grpSp>
          <p:nvGrpSpPr>
            <p:cNvPr id="42" name="Group 41"/>
            <p:cNvGrpSpPr/>
            <p:nvPr/>
          </p:nvGrpSpPr>
          <p:grpSpPr>
            <a:xfrm>
              <a:off x="432000" y="1230313"/>
              <a:ext cx="8208238" cy="5238750"/>
              <a:chOff x="252000" y="1230313"/>
              <a:chExt cx="8208238" cy="5238750"/>
            </a:xfrm>
          </p:grpSpPr>
          <p:grpSp>
            <p:nvGrpSpPr>
              <p:cNvPr id="5" name="Group 48"/>
              <p:cNvGrpSpPr/>
              <p:nvPr/>
            </p:nvGrpSpPr>
            <p:grpSpPr bwMode="auto">
              <a:xfrm>
                <a:off x="279400" y="1230313"/>
                <a:ext cx="7073551" cy="2400739"/>
                <a:chOff x="280109" y="1215318"/>
                <a:chExt cx="7073106" cy="2400300"/>
              </a:xfrm>
              <a:effectLst>
                <a:outerShdw blurRad="50800" dist="38100" dir="2700000" algn="tl" rotWithShape="0">
                  <a:prstClr val="black">
                    <a:alpha val="40000"/>
                  </a:prstClr>
                </a:outerShdw>
              </a:effectLst>
            </p:grpSpPr>
            <p:pic>
              <p:nvPicPr>
                <p:cNvPr id="112647" name="Picture 7"/>
                <p:cNvPicPr>
                  <a:picLocks noChangeAspect="1" noChangeArrowheads="1"/>
                </p:cNvPicPr>
                <p:nvPr/>
              </p:nvPicPr>
              <p:blipFill>
                <a:blip r:embed="rId2" cstate="print"/>
                <a:srcRect/>
                <a:stretch>
                  <a:fillRect/>
                </a:stretch>
              </p:blipFill>
              <p:spPr bwMode="auto">
                <a:xfrm>
                  <a:off x="280109" y="1215318"/>
                  <a:ext cx="4114800" cy="2400300"/>
                </a:xfrm>
                <a:prstGeom prst="rect">
                  <a:avLst/>
                </a:prstGeom>
                <a:noFill/>
                <a:ln w="9525">
                  <a:solidFill>
                    <a:schemeClr val="tx1"/>
                  </a:solidFill>
                  <a:miter lim="800000"/>
                  <a:headEnd/>
                  <a:tailEnd/>
                </a:ln>
              </p:spPr>
            </p:pic>
            <p:sp>
              <p:nvSpPr>
                <p:cNvPr id="15" name="TextBox 7"/>
                <p:cNvSpPr txBox="1">
                  <a:spLocks noChangeArrowheads="1"/>
                </p:cNvSpPr>
                <p:nvPr/>
              </p:nvSpPr>
              <p:spPr bwMode="auto">
                <a:xfrm>
                  <a:off x="4885528" y="1215318"/>
                  <a:ext cx="2467687"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a:t>
                  </a:r>
                  <a:r>
                    <a:rPr lang="en-CA" b="1" dirty="0">
                      <a:latin typeface="Calibri" pitchFamily="34" charset="0"/>
                    </a:rPr>
                    <a:t>Check-in</a:t>
                  </a:r>
                  <a:r>
                    <a:rPr lang="en-CA" dirty="0">
                      <a:latin typeface="Calibri" pitchFamily="34" charset="0"/>
                    </a:rPr>
                    <a:t> to display the </a:t>
                  </a:r>
                  <a:r>
                    <a:rPr lang="en-CA" b="1" dirty="0">
                      <a:latin typeface="Calibri" pitchFamily="34" charset="0"/>
                    </a:rPr>
                    <a:t>Personnel Table</a:t>
                  </a:r>
                  <a:r>
                    <a:rPr lang="en-CA" dirty="0">
                      <a:latin typeface="Calibri" pitchFamily="34" charset="0"/>
                    </a:rPr>
                    <a:t>.</a:t>
                  </a:r>
                </a:p>
              </p:txBody>
            </p:sp>
            <p:cxnSp>
              <p:nvCxnSpPr>
                <p:cNvPr id="21" name="Straight Arrow Connector 20"/>
                <p:cNvCxnSpPr>
                  <a:stCxn id="15" idx="1"/>
                  <a:endCxn id="27" idx="3"/>
                </p:cNvCxnSpPr>
                <p:nvPr/>
              </p:nvCxnSpPr>
              <p:spPr>
                <a:xfrm rot="10800000" flipV="1">
                  <a:off x="3779912" y="1538484"/>
                  <a:ext cx="1105616" cy="6351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Rounded Rectangle 26"/>
                <p:cNvSpPr/>
                <p:nvPr/>
              </p:nvSpPr>
              <p:spPr>
                <a:xfrm>
                  <a:off x="3311860" y="1530000"/>
                  <a:ext cx="468052" cy="14400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6" name="Group 73"/>
              <p:cNvGrpSpPr>
                <a:grpSpLocks/>
              </p:cNvGrpSpPr>
              <p:nvPr/>
            </p:nvGrpSpPr>
            <p:grpSpPr bwMode="auto">
              <a:xfrm>
                <a:off x="1943104" y="2146291"/>
                <a:ext cx="6517134" cy="1731961"/>
                <a:chOff x="1943708" y="2146288"/>
                <a:chExt cx="6516724" cy="1731645"/>
              </a:xfrm>
            </p:grpSpPr>
            <p:sp>
              <p:nvSpPr>
                <p:cNvPr id="13" name="TextBox 7"/>
                <p:cNvSpPr txBox="1">
                  <a:spLocks noChangeArrowheads="1"/>
                </p:cNvSpPr>
                <p:nvPr/>
              </p:nvSpPr>
              <p:spPr bwMode="auto">
                <a:xfrm>
                  <a:off x="5112155" y="2146297"/>
                  <a:ext cx="3347827" cy="645995"/>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Select the person to be checked-in from the </a:t>
                  </a:r>
                  <a:r>
                    <a:rPr lang="en-CA" b="1" dirty="0">
                      <a:latin typeface="Calibri" pitchFamily="34" charset="0"/>
                    </a:rPr>
                    <a:t>Personnel</a:t>
                  </a:r>
                  <a:r>
                    <a:rPr lang="en-CA" dirty="0">
                      <a:latin typeface="Calibri" pitchFamily="34" charset="0"/>
                    </a:rPr>
                    <a:t> list.</a:t>
                  </a:r>
                </a:p>
              </p:txBody>
            </p:sp>
            <p:pic>
              <p:nvPicPr>
                <p:cNvPr id="112646" name="Picture 6"/>
                <p:cNvPicPr>
                  <a:picLocks noChangeAspect="1" noChangeArrowheads="1"/>
                </p:cNvPicPr>
                <p:nvPr/>
              </p:nvPicPr>
              <p:blipFill>
                <a:blip r:embed="rId3" cstate="print"/>
                <a:srcRect/>
                <a:stretch>
                  <a:fillRect/>
                </a:stretch>
              </p:blipFill>
              <p:spPr bwMode="auto">
                <a:xfrm>
                  <a:off x="1943704" y="2146297"/>
                  <a:ext cx="2692231" cy="173164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cxnSp>
              <p:nvCxnSpPr>
                <p:cNvPr id="23" name="Straight Arrow Connector 22"/>
                <p:cNvCxnSpPr>
                  <a:stCxn id="13" idx="1"/>
                  <a:endCxn id="28" idx="3"/>
                </p:cNvCxnSpPr>
                <p:nvPr/>
              </p:nvCxnSpPr>
              <p:spPr>
                <a:xfrm rot="10800000" flipV="1">
                  <a:off x="2988213" y="2470088"/>
                  <a:ext cx="2123941" cy="32537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Rounded Rectangle 27"/>
                <p:cNvSpPr/>
                <p:nvPr/>
              </p:nvSpPr>
              <p:spPr>
                <a:xfrm>
                  <a:off x="2486595" y="2724042"/>
                  <a:ext cx="501618" cy="14443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7" name="Group 71"/>
              <p:cNvGrpSpPr>
                <a:grpSpLocks/>
              </p:cNvGrpSpPr>
              <p:nvPr/>
            </p:nvGrpSpPr>
            <p:grpSpPr bwMode="auto">
              <a:xfrm>
                <a:off x="2634717" y="2974098"/>
                <a:ext cx="4468083" cy="1796108"/>
                <a:chOff x="2123728" y="2934000"/>
                <a:chExt cx="4467802" cy="1795780"/>
              </a:xfrm>
            </p:grpSpPr>
            <p:sp>
              <p:nvSpPr>
                <p:cNvPr id="17" name="TextBox 7"/>
                <p:cNvSpPr txBox="1">
                  <a:spLocks noChangeArrowheads="1"/>
                </p:cNvSpPr>
                <p:nvPr/>
              </p:nvSpPr>
              <p:spPr bwMode="auto">
                <a:xfrm>
                  <a:off x="5583593" y="3962914"/>
                  <a:ext cx="1007937" cy="369819"/>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a:t>
                  </a:r>
                  <a:r>
                    <a:rPr lang="en-CA" b="1" dirty="0">
                      <a:latin typeface="Calibri" pitchFamily="34" charset="0"/>
                    </a:rPr>
                    <a:t>OK</a:t>
                  </a:r>
                  <a:r>
                    <a:rPr lang="en-CA" dirty="0">
                      <a:latin typeface="Calibri" pitchFamily="34" charset="0"/>
                    </a:rPr>
                    <a:t>.</a:t>
                  </a:r>
                </a:p>
              </p:txBody>
            </p:sp>
            <p:pic>
              <p:nvPicPr>
                <p:cNvPr id="75796" name="Picture 11" descr="C:\Users\User1\Desktop\ScreenHunter\ICv6 Course\ICv6 Check-in_2.JPG"/>
                <p:cNvPicPr>
                  <a:picLocks noChangeAspect="1" noChangeArrowheads="1"/>
                </p:cNvPicPr>
                <p:nvPr/>
              </p:nvPicPr>
              <p:blipFill>
                <a:blip r:embed="rId4" cstate="print"/>
                <a:srcRect/>
                <a:stretch>
                  <a:fillRect/>
                </a:stretch>
              </p:blipFill>
              <p:spPr bwMode="auto">
                <a:xfrm>
                  <a:off x="2123728" y="2934000"/>
                  <a:ext cx="2804795" cy="1795780"/>
                </a:xfrm>
                <a:prstGeom prst="rect">
                  <a:avLst/>
                </a:prstGeom>
                <a:noFill/>
                <a:ln w="9525">
                  <a:noFill/>
                  <a:miter lim="800000"/>
                  <a:headEnd/>
                  <a:tailEnd/>
                </a:ln>
              </p:spPr>
            </p:pic>
            <p:sp>
              <p:nvSpPr>
                <p:cNvPr id="30" name="Rounded Rectangle 29"/>
                <p:cNvSpPr/>
                <p:nvPr/>
              </p:nvSpPr>
              <p:spPr>
                <a:xfrm>
                  <a:off x="4378369" y="4053860"/>
                  <a:ext cx="409549" cy="185703"/>
                </a:xfrm>
                <a:prstGeom prst="roundRect">
                  <a:avLst>
                    <a:gd name="adj"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2" name="Straight Arrow Connector 21"/>
                <p:cNvCxnSpPr>
                  <a:stCxn id="17" idx="1"/>
                  <a:endCxn id="30" idx="3"/>
                </p:cNvCxnSpPr>
                <p:nvPr/>
              </p:nvCxnSpPr>
              <p:spPr>
                <a:xfrm rot="10800000">
                  <a:off x="4787919" y="4146712"/>
                  <a:ext cx="795675" cy="11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8" name="Group 74"/>
              <p:cNvGrpSpPr>
                <a:grpSpLocks/>
              </p:cNvGrpSpPr>
              <p:nvPr/>
            </p:nvGrpSpPr>
            <p:grpSpPr bwMode="auto">
              <a:xfrm>
                <a:off x="252000" y="4452938"/>
                <a:ext cx="6183724" cy="2016125"/>
                <a:chOff x="252711" y="4452513"/>
                <a:chExt cx="6183335" cy="2015757"/>
              </a:xfrm>
            </p:grpSpPr>
            <p:sp>
              <p:nvSpPr>
                <p:cNvPr id="16" name="TextBox 7"/>
                <p:cNvSpPr txBox="1">
                  <a:spLocks noChangeArrowheads="1"/>
                </p:cNvSpPr>
                <p:nvPr/>
              </p:nvSpPr>
              <p:spPr bwMode="auto">
                <a:xfrm>
                  <a:off x="252711" y="4697530"/>
                  <a:ext cx="1943878" cy="1199931"/>
                </a:xfrm>
                <a:prstGeom prst="rect">
                  <a:avLst/>
                </a:prstGeom>
                <a:solidFill>
                  <a:srgbClr val="FAFA96">
                    <a:alpha val="80000"/>
                  </a:srgbClr>
                </a:solidFill>
                <a:ln w="9525">
                  <a:noFill/>
                  <a:miter lim="800000"/>
                  <a:headEnd/>
                  <a:tailEnd/>
                </a:ln>
              </p:spPr>
              <p:txBody>
                <a:bodyPr>
                  <a:spAutoFit/>
                </a:bodyPr>
                <a:lstStyle/>
                <a:p>
                  <a:pPr>
                    <a:defRPr/>
                  </a:pPr>
                  <a:r>
                    <a:rPr lang="en-CA" dirty="0">
                      <a:latin typeface="Calibri" pitchFamily="34" charset="0"/>
                    </a:rPr>
                    <a:t>The </a:t>
                  </a:r>
                  <a:r>
                    <a:rPr lang="en-CA" b="1" dirty="0">
                      <a:latin typeface="Calibri" pitchFamily="34" charset="0"/>
                    </a:rPr>
                    <a:t>Check-in Personnel </a:t>
                  </a:r>
                  <a:r>
                    <a:rPr lang="en-CA" dirty="0">
                      <a:latin typeface="Calibri" pitchFamily="34" charset="0"/>
                    </a:rPr>
                    <a:t>table now shows the checked-in person.</a:t>
                  </a:r>
                </a:p>
              </p:txBody>
            </p:sp>
            <p:pic>
              <p:nvPicPr>
                <p:cNvPr id="14" name="Picture 2"/>
                <p:cNvPicPr>
                  <a:picLocks noChangeAspect="1" noChangeArrowheads="1"/>
                </p:cNvPicPr>
                <p:nvPr/>
              </p:nvPicPr>
              <p:blipFill>
                <a:blip r:embed="rId5" cstate="print"/>
                <a:srcRect/>
                <a:stretch>
                  <a:fillRect/>
                </a:stretch>
              </p:blipFill>
              <p:spPr bwMode="auto">
                <a:xfrm>
                  <a:off x="2970753" y="4452513"/>
                  <a:ext cx="3465293" cy="201575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32" name="Rounded Rectangle 31"/>
                <p:cNvSpPr/>
                <p:nvPr/>
              </p:nvSpPr>
              <p:spPr>
                <a:xfrm>
                  <a:off x="3071334" y="5235007"/>
                  <a:ext cx="468284" cy="107930"/>
                </a:xfrm>
                <a:prstGeom prst="roundRect">
                  <a:avLst>
                    <a:gd name="adj"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4" name="Straight Arrow Connector 23"/>
                <p:cNvCxnSpPr>
                  <a:stCxn id="16" idx="3"/>
                  <a:endCxn id="32" idx="1"/>
                </p:cNvCxnSpPr>
                <p:nvPr/>
              </p:nvCxnSpPr>
              <p:spPr>
                <a:xfrm flipV="1">
                  <a:off x="2196589" y="5288972"/>
                  <a:ext cx="874745" cy="852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457200" y="274638"/>
            <a:ext cx="8229600" cy="525462"/>
          </a:xfrm>
        </p:spPr>
        <p:txBody>
          <a:bodyPr/>
          <a:lstStyle/>
          <a:p>
            <a:r>
              <a:rPr lang="en-CA" b="1" dirty="0" smtClean="0"/>
              <a:t>Check-in Personnel - New Name</a:t>
            </a:r>
            <a:endParaRPr lang="en-CA" dirty="0" smtClean="0"/>
          </a:p>
        </p:txBody>
      </p:sp>
      <p:sp>
        <p:nvSpPr>
          <p:cNvPr id="3" name="Date Placeholder 2"/>
          <p:cNvSpPr>
            <a:spLocks noGrp="1"/>
          </p:cNvSpPr>
          <p:nvPr>
            <p:ph type="dt" sz="quarter" idx="10"/>
          </p:nvPr>
        </p:nvSpPr>
        <p:spPr/>
        <p:txBody>
          <a:bodyPr/>
          <a:lstStyle/>
          <a:p>
            <a:pPr>
              <a:defRPr/>
            </a:pPr>
            <a:fld id="{CF0425EC-8938-460A-AAFB-B46A2BFE2E66}"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0E9A3ECC-A798-44C4-A036-C02120E2D395}" type="slidenum">
              <a:rPr lang="en-CA" smtClean="0"/>
              <a:pPr>
                <a:defRPr/>
              </a:pPr>
              <a:t>159</a:t>
            </a:fld>
            <a:endParaRPr lang="en-CA" dirty="0"/>
          </a:p>
        </p:txBody>
      </p:sp>
      <p:sp>
        <p:nvSpPr>
          <p:cNvPr id="76805" name="TextBox 7"/>
          <p:cNvSpPr txBox="1">
            <a:spLocks noChangeArrowheads="1"/>
          </p:cNvSpPr>
          <p:nvPr/>
        </p:nvSpPr>
        <p:spPr bwMode="auto">
          <a:xfrm>
            <a:off x="1295400" y="866775"/>
            <a:ext cx="6518275" cy="369888"/>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Select </a:t>
            </a:r>
            <a:r>
              <a:rPr lang="en-CA" b="1">
                <a:latin typeface="Calibri" pitchFamily="34" charset="0"/>
              </a:rPr>
              <a:t>New</a:t>
            </a:r>
            <a:r>
              <a:rPr lang="en-CA">
                <a:latin typeface="Calibri" pitchFamily="34" charset="0"/>
              </a:rPr>
              <a:t> on the </a:t>
            </a:r>
            <a:r>
              <a:rPr lang="en-CA" b="1">
                <a:latin typeface="Calibri" pitchFamily="34" charset="0"/>
              </a:rPr>
              <a:t>Check - in - Select or Add New Person </a:t>
            </a:r>
            <a:r>
              <a:rPr lang="en-CA">
                <a:latin typeface="Calibri" pitchFamily="34" charset="0"/>
              </a:rPr>
              <a:t>screen.</a:t>
            </a:r>
          </a:p>
        </p:txBody>
      </p:sp>
      <p:grpSp>
        <p:nvGrpSpPr>
          <p:cNvPr id="35" name="Group 34"/>
          <p:cNvGrpSpPr/>
          <p:nvPr/>
        </p:nvGrpSpPr>
        <p:grpSpPr>
          <a:xfrm>
            <a:off x="357188" y="1412776"/>
            <a:ext cx="8372425" cy="4902200"/>
            <a:chOff x="357188" y="1555750"/>
            <a:chExt cx="8372425" cy="4902200"/>
          </a:xfrm>
        </p:grpSpPr>
        <p:grpSp>
          <p:nvGrpSpPr>
            <p:cNvPr id="5" name="Group 71"/>
            <p:cNvGrpSpPr>
              <a:grpSpLocks/>
            </p:cNvGrpSpPr>
            <p:nvPr/>
          </p:nvGrpSpPr>
          <p:grpSpPr bwMode="auto">
            <a:xfrm>
              <a:off x="357188" y="1555750"/>
              <a:ext cx="8372425" cy="4902200"/>
              <a:chOff x="319821" y="928938"/>
              <a:chExt cx="8372544" cy="4902024"/>
            </a:xfrm>
          </p:grpSpPr>
          <p:grpSp>
            <p:nvGrpSpPr>
              <p:cNvPr id="6" name="Group 70"/>
              <p:cNvGrpSpPr>
                <a:grpSpLocks/>
              </p:cNvGrpSpPr>
              <p:nvPr/>
            </p:nvGrpSpPr>
            <p:grpSpPr bwMode="auto">
              <a:xfrm>
                <a:off x="319821" y="928938"/>
                <a:ext cx="7073106" cy="2400300"/>
                <a:chOff x="319821" y="928938"/>
                <a:chExt cx="7073106" cy="2400300"/>
              </a:xfrm>
            </p:grpSpPr>
            <p:pic>
              <p:nvPicPr>
                <p:cNvPr id="76826" name="Picture 7"/>
                <p:cNvPicPr>
                  <a:picLocks noChangeAspect="1" noChangeArrowheads="1"/>
                </p:cNvPicPr>
                <p:nvPr/>
              </p:nvPicPr>
              <p:blipFill>
                <a:blip r:embed="rId2" cstate="print"/>
                <a:srcRect/>
                <a:stretch>
                  <a:fillRect/>
                </a:stretch>
              </p:blipFill>
              <p:spPr bwMode="auto">
                <a:xfrm>
                  <a:off x="319821" y="928938"/>
                  <a:ext cx="4114800" cy="2400300"/>
                </a:xfrm>
                <a:prstGeom prst="rect">
                  <a:avLst/>
                </a:prstGeom>
                <a:noFill/>
                <a:ln w="9525">
                  <a:solidFill>
                    <a:schemeClr val="tx1"/>
                  </a:solidFill>
                  <a:miter lim="800000"/>
                  <a:headEnd/>
                  <a:tailEnd/>
                </a:ln>
              </p:spPr>
            </p:pic>
            <p:sp>
              <p:nvSpPr>
                <p:cNvPr id="21" name="TextBox 7"/>
                <p:cNvSpPr txBox="1">
                  <a:spLocks noChangeArrowheads="1"/>
                </p:cNvSpPr>
                <p:nvPr/>
              </p:nvSpPr>
              <p:spPr bwMode="auto">
                <a:xfrm>
                  <a:off x="4925224" y="928938"/>
                  <a:ext cx="2467010" cy="64609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a:t>
                  </a:r>
                  <a:r>
                    <a:rPr lang="en-CA" b="1" dirty="0">
                      <a:latin typeface="Calibri" pitchFamily="34" charset="0"/>
                    </a:rPr>
                    <a:t>Check-in</a:t>
                  </a:r>
                  <a:r>
                    <a:rPr lang="en-CA" dirty="0">
                      <a:latin typeface="Calibri" pitchFamily="34" charset="0"/>
                    </a:rPr>
                    <a:t> to display the </a:t>
                  </a:r>
                  <a:r>
                    <a:rPr lang="en-CA" b="1" dirty="0">
                      <a:latin typeface="Calibri" pitchFamily="34" charset="0"/>
                    </a:rPr>
                    <a:t>Personnel Table</a:t>
                  </a:r>
                  <a:r>
                    <a:rPr lang="en-CA" dirty="0">
                      <a:latin typeface="Calibri" pitchFamily="34" charset="0"/>
                    </a:rPr>
                    <a:t>.</a:t>
                  </a:r>
                </a:p>
              </p:txBody>
            </p:sp>
            <p:cxnSp>
              <p:nvCxnSpPr>
                <p:cNvPr id="22" name="Straight Arrow Connector 21"/>
                <p:cNvCxnSpPr>
                  <a:stCxn id="21" idx="1"/>
                  <a:endCxn id="23" idx="3"/>
                </p:cNvCxnSpPr>
                <p:nvPr/>
              </p:nvCxnSpPr>
              <p:spPr>
                <a:xfrm rot="10800000" flipV="1">
                  <a:off x="3818721" y="1252776"/>
                  <a:ext cx="1106503" cy="6349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Rounded Rectangle 22"/>
                <p:cNvSpPr/>
                <p:nvPr/>
              </p:nvSpPr>
              <p:spPr>
                <a:xfrm>
                  <a:off x="3351989" y="1243252"/>
                  <a:ext cx="466732" cy="144458"/>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10" name="Group 69"/>
              <p:cNvGrpSpPr>
                <a:grpSpLocks/>
              </p:cNvGrpSpPr>
              <p:nvPr/>
            </p:nvGrpSpPr>
            <p:grpSpPr bwMode="auto">
              <a:xfrm>
                <a:off x="2005689" y="1844751"/>
                <a:ext cx="4399915" cy="1731645"/>
                <a:chOff x="2005689" y="1844751"/>
                <a:chExt cx="4399915" cy="1731645"/>
              </a:xfrm>
            </p:grpSpPr>
            <p:sp>
              <p:nvSpPr>
                <p:cNvPr id="7" name="TextBox 7"/>
                <p:cNvSpPr txBox="1">
                  <a:spLocks noChangeArrowheads="1"/>
                </p:cNvSpPr>
                <p:nvPr/>
              </p:nvSpPr>
              <p:spPr bwMode="auto">
                <a:xfrm>
                  <a:off x="5152240" y="1960776"/>
                  <a:ext cx="1254143" cy="369875"/>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a:t>
                  </a:r>
                  <a:r>
                    <a:rPr lang="en-CA" b="1" dirty="0">
                      <a:latin typeface="Calibri" pitchFamily="34" charset="0"/>
                    </a:rPr>
                    <a:t>New</a:t>
                  </a:r>
                </a:p>
              </p:txBody>
            </p:sp>
            <p:pic>
              <p:nvPicPr>
                <p:cNvPr id="11" name="Picture 6"/>
                <p:cNvPicPr>
                  <a:picLocks noChangeAspect="1" noChangeArrowheads="1"/>
                </p:cNvPicPr>
                <p:nvPr/>
              </p:nvPicPr>
              <p:blipFill>
                <a:blip r:embed="rId3" cstate="print"/>
                <a:srcRect/>
                <a:stretch>
                  <a:fillRect/>
                </a:stretch>
              </p:blipFill>
              <p:spPr bwMode="auto">
                <a:xfrm>
                  <a:off x="2005770" y="1844893"/>
                  <a:ext cx="2692439" cy="17319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cxnSp>
              <p:nvCxnSpPr>
                <p:cNvPr id="14" name="Straight Arrow Connector 13"/>
                <p:cNvCxnSpPr>
                  <a:stCxn id="7" idx="1"/>
                  <a:endCxn id="19" idx="3"/>
                </p:cNvCxnSpPr>
                <p:nvPr/>
              </p:nvCxnSpPr>
              <p:spPr>
                <a:xfrm rot="10800000">
                  <a:off x="4609307" y="2135395"/>
                  <a:ext cx="542933" cy="111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4107650" y="2062372"/>
                  <a:ext cx="501657" cy="14445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12" name="Group 68"/>
              <p:cNvGrpSpPr>
                <a:grpSpLocks/>
              </p:cNvGrpSpPr>
              <p:nvPr/>
            </p:nvGrpSpPr>
            <p:grpSpPr bwMode="auto">
              <a:xfrm>
                <a:off x="2591565" y="2437009"/>
                <a:ext cx="4968946" cy="1763650"/>
                <a:chOff x="2591565" y="2437009"/>
                <a:chExt cx="4968946" cy="1763650"/>
              </a:xfrm>
            </p:grpSpPr>
            <p:sp>
              <p:nvSpPr>
                <p:cNvPr id="42" name="TextBox 7"/>
                <p:cNvSpPr txBox="1">
                  <a:spLocks noChangeArrowheads="1"/>
                </p:cNvSpPr>
                <p:nvPr/>
              </p:nvSpPr>
              <p:spPr bwMode="auto">
                <a:xfrm>
                  <a:off x="5545945" y="2546543"/>
                  <a:ext cx="2014566" cy="646089"/>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Enter the details of the new person.</a:t>
                  </a:r>
                </a:p>
              </p:txBody>
            </p:sp>
            <p:sp>
              <p:nvSpPr>
                <p:cNvPr id="9" name="TextBox 7"/>
                <p:cNvSpPr txBox="1">
                  <a:spLocks noChangeArrowheads="1"/>
                </p:cNvSpPr>
                <p:nvPr/>
              </p:nvSpPr>
              <p:spPr bwMode="auto">
                <a:xfrm>
                  <a:off x="5901550" y="3329152"/>
                  <a:ext cx="1008076" cy="369875"/>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a:t>
                  </a:r>
                  <a:r>
                    <a:rPr lang="en-CA" b="1" dirty="0">
                      <a:latin typeface="Calibri" pitchFamily="34" charset="0"/>
                    </a:rPr>
                    <a:t>OK</a:t>
                  </a:r>
                  <a:r>
                    <a:rPr lang="en-CA" dirty="0">
                      <a:latin typeface="Calibri" pitchFamily="34" charset="0"/>
                    </a:rPr>
                    <a:t>.</a:t>
                  </a:r>
                </a:p>
              </p:txBody>
            </p:sp>
            <p:pic>
              <p:nvPicPr>
                <p:cNvPr id="32" name="Picture 9" descr="C:\Users\User1\Desktop\ScreenHunter\ICv6 Course\ICv6 Check-in 5.JPG"/>
                <p:cNvPicPr>
                  <a:picLocks noChangeAspect="1" noChangeArrowheads="1"/>
                </p:cNvPicPr>
                <p:nvPr/>
              </p:nvPicPr>
              <p:blipFill>
                <a:blip r:embed="rId4" cstate="print"/>
                <a:srcRect/>
                <a:stretch>
                  <a:fillRect/>
                </a:stretch>
              </p:blipFill>
              <p:spPr bwMode="auto">
                <a:xfrm>
                  <a:off x="2591565" y="2437009"/>
                  <a:ext cx="2771815" cy="1763650"/>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13" name="Straight Arrow Connector 12"/>
                <p:cNvCxnSpPr>
                  <a:stCxn id="9" idx="1"/>
                  <a:endCxn id="18" idx="3"/>
                </p:cNvCxnSpPr>
                <p:nvPr/>
              </p:nvCxnSpPr>
              <p:spPr>
                <a:xfrm rot="10800000" flipV="1">
                  <a:off x="5276066" y="3514883"/>
                  <a:ext cx="625484" cy="10794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42" idx="1"/>
                  <a:endCxn id="43" idx="3"/>
                </p:cNvCxnSpPr>
                <p:nvPr/>
              </p:nvCxnSpPr>
              <p:spPr>
                <a:xfrm rot="10800000" flipV="1">
                  <a:off x="4607720" y="2869588"/>
                  <a:ext cx="938226" cy="66037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2591565" y="2864032"/>
                  <a:ext cx="2016154" cy="1331864"/>
                </a:xfrm>
                <a:prstGeom prst="roundRect">
                  <a:avLst>
                    <a:gd name="adj" fmla="val 732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8" name="Rounded Rectangle 17"/>
                <p:cNvSpPr/>
                <p:nvPr/>
              </p:nvSpPr>
              <p:spPr>
                <a:xfrm>
                  <a:off x="4866486" y="3530758"/>
                  <a:ext cx="409581" cy="184143"/>
                </a:xfrm>
                <a:prstGeom prst="roundRect">
                  <a:avLst>
                    <a:gd name="adj"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15" name="Group 67"/>
              <p:cNvGrpSpPr>
                <a:grpSpLocks/>
              </p:cNvGrpSpPr>
              <p:nvPr/>
            </p:nvGrpSpPr>
            <p:grpSpPr bwMode="auto">
              <a:xfrm>
                <a:off x="2591565" y="3849762"/>
                <a:ext cx="6100800" cy="1981200"/>
                <a:chOff x="2591565" y="3849762"/>
                <a:chExt cx="6100800" cy="1981200"/>
              </a:xfrm>
            </p:grpSpPr>
            <p:sp>
              <p:nvSpPr>
                <p:cNvPr id="8" name="TextBox 7"/>
                <p:cNvSpPr txBox="1">
                  <a:spLocks noChangeArrowheads="1"/>
                </p:cNvSpPr>
                <p:nvPr/>
              </p:nvSpPr>
              <p:spPr bwMode="auto">
                <a:xfrm>
                  <a:off x="2591565" y="4294317"/>
                  <a:ext cx="2230469" cy="1200107"/>
                </a:xfrm>
                <a:prstGeom prst="rect">
                  <a:avLst/>
                </a:prstGeom>
                <a:solidFill>
                  <a:srgbClr val="FAFA96">
                    <a:alpha val="80000"/>
                  </a:srgbClr>
                </a:solidFill>
                <a:ln w="9525">
                  <a:noFill/>
                  <a:miter lim="800000"/>
                  <a:headEnd/>
                  <a:tailEnd/>
                </a:ln>
              </p:spPr>
              <p:txBody>
                <a:bodyPr>
                  <a:spAutoFit/>
                </a:bodyPr>
                <a:lstStyle/>
                <a:p>
                  <a:pPr>
                    <a:defRPr/>
                  </a:pPr>
                  <a:r>
                    <a:rPr lang="en-CA" dirty="0">
                      <a:latin typeface="Calibri" pitchFamily="34" charset="0"/>
                    </a:rPr>
                    <a:t>The </a:t>
                  </a:r>
                  <a:r>
                    <a:rPr lang="en-CA" b="1" dirty="0">
                      <a:latin typeface="Calibri" pitchFamily="34" charset="0"/>
                    </a:rPr>
                    <a:t>Check-in Personnel </a:t>
                  </a:r>
                  <a:r>
                    <a:rPr lang="en-CA" dirty="0">
                      <a:latin typeface="Calibri" pitchFamily="34" charset="0"/>
                    </a:rPr>
                    <a:t>table now shows the new person as checked-in.</a:t>
                  </a:r>
                </a:p>
              </p:txBody>
            </p:sp>
            <p:pic>
              <p:nvPicPr>
                <p:cNvPr id="76812" name="Picture 3" descr="C:\Users\User1\Desktop\ScreenHunter\ICv6 Course\ICv6 Check-in_7.JPG"/>
                <p:cNvPicPr>
                  <a:picLocks noChangeAspect="1" noChangeArrowheads="1"/>
                </p:cNvPicPr>
                <p:nvPr/>
              </p:nvPicPr>
              <p:blipFill>
                <a:blip r:embed="rId5" cstate="print"/>
                <a:srcRect/>
                <a:stretch>
                  <a:fillRect/>
                </a:stretch>
              </p:blipFill>
              <p:spPr bwMode="auto">
                <a:xfrm>
                  <a:off x="5276067" y="3849762"/>
                  <a:ext cx="3416298" cy="1981200"/>
                </a:xfrm>
                <a:prstGeom prst="rect">
                  <a:avLst/>
                </a:prstGeom>
                <a:noFill/>
                <a:ln w="9525">
                  <a:noFill/>
                  <a:miter lim="800000"/>
                  <a:headEnd/>
                  <a:tailEnd/>
                </a:ln>
              </p:spPr>
            </p:pic>
            <p:cxnSp>
              <p:nvCxnSpPr>
                <p:cNvPr id="17" name="Straight Arrow Connector 16"/>
                <p:cNvCxnSpPr>
                  <a:stCxn id="8" idx="3"/>
                  <a:endCxn id="16" idx="1"/>
                </p:cNvCxnSpPr>
                <p:nvPr/>
              </p:nvCxnSpPr>
              <p:spPr>
                <a:xfrm flipV="1">
                  <a:off x="4822034" y="4773575"/>
                  <a:ext cx="547871" cy="12079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5369905" y="4719602"/>
                  <a:ext cx="612784" cy="107946"/>
                </a:xfrm>
                <a:prstGeom prst="roundRect">
                  <a:avLst>
                    <a:gd name="adj"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sp>
          <p:nvSpPr>
            <p:cNvPr id="30" name="TextBox 29"/>
            <p:cNvSpPr txBox="1">
              <a:spLocks noChangeArrowheads="1"/>
            </p:cNvSpPr>
            <p:nvPr/>
          </p:nvSpPr>
          <p:spPr bwMode="auto">
            <a:xfrm>
              <a:off x="360000" y="4325938"/>
              <a:ext cx="2088000" cy="2031325"/>
            </a:xfrm>
            <a:prstGeom prst="rect">
              <a:avLst/>
            </a:prstGeom>
            <a:solidFill>
              <a:srgbClr val="FAFA96">
                <a:alpha val="80000"/>
              </a:srgbClr>
            </a:solidFill>
            <a:ln w="9525">
              <a:noFill/>
              <a:miter lim="800000"/>
              <a:headEnd/>
              <a:tailEnd/>
            </a:ln>
          </p:spPr>
          <p:txBody>
            <a:bodyPr wrap="square">
              <a:spAutoFit/>
            </a:bodyPr>
            <a:lstStyle/>
            <a:p>
              <a:pPr>
                <a:defRPr/>
              </a:pPr>
              <a:r>
                <a:rPr lang="en-CA" dirty="0" smtClean="0">
                  <a:latin typeface="Calibri" pitchFamily="34" charset="0"/>
                </a:rPr>
                <a:t>Ensure you have the person’s name, address and telephone numbers. Also the name and telephone number of their Next of Kin.</a:t>
              </a:r>
              <a:endParaRPr lang="en-CA" dirty="0">
                <a:latin typeface="Calibri" pitchFamily="34" charset="0"/>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4638"/>
            <a:ext cx="8229600" cy="525462"/>
          </a:xfrm>
        </p:spPr>
        <p:txBody>
          <a:bodyPr/>
          <a:lstStyle/>
          <a:p>
            <a:r>
              <a:rPr lang="en-CA" b="1" dirty="0" smtClean="0"/>
              <a:t>Logistics</a:t>
            </a:r>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FB53F149-27E0-4670-B8AB-EA60DDBBE9C1}" type="slidenum">
              <a:rPr lang="en-CA" smtClean="0"/>
              <a:pPr>
                <a:defRPr/>
              </a:pPr>
              <a:t>16</a:t>
            </a:fld>
            <a:endParaRPr lang="en-CA" dirty="0"/>
          </a:p>
        </p:txBody>
      </p:sp>
      <p:grpSp>
        <p:nvGrpSpPr>
          <p:cNvPr id="20485" name="Group 29"/>
          <p:cNvGrpSpPr>
            <a:grpSpLocks/>
          </p:cNvGrpSpPr>
          <p:nvPr/>
        </p:nvGrpSpPr>
        <p:grpSpPr bwMode="auto">
          <a:xfrm>
            <a:off x="252413" y="857250"/>
            <a:ext cx="8677275" cy="5400675"/>
            <a:chOff x="251992" y="856638"/>
            <a:chExt cx="8677697" cy="5401587"/>
          </a:xfrm>
        </p:grpSpPr>
        <p:grpSp>
          <p:nvGrpSpPr>
            <p:cNvPr id="20486" name="Group 18"/>
            <p:cNvGrpSpPr>
              <a:grpSpLocks noChangeAspect="1"/>
            </p:cNvGrpSpPr>
            <p:nvPr/>
          </p:nvGrpSpPr>
          <p:grpSpPr bwMode="auto">
            <a:xfrm>
              <a:off x="251992" y="2225667"/>
              <a:ext cx="6459116" cy="3139387"/>
              <a:chOff x="287334" y="2225669"/>
              <a:chExt cx="4582362" cy="2227205"/>
            </a:xfrm>
          </p:grpSpPr>
          <p:pic>
            <p:nvPicPr>
              <p:cNvPr id="6" name="Picture 2" descr="C:\Users\User1\Desktop\ScreenHunter\Planning.jpg"/>
              <p:cNvPicPr>
                <a:picLocks noChangeAspect="1" noChangeArrowheads="1"/>
              </p:cNvPicPr>
              <p:nvPr/>
            </p:nvPicPr>
            <p:blipFill>
              <a:blip r:embed="rId2" cstate="print"/>
              <a:srcRect l="23299" t="2325" r="19431"/>
              <a:stretch>
                <a:fillRect/>
              </a:stretch>
            </p:blipFill>
            <p:spPr bwMode="auto">
              <a:xfrm>
                <a:off x="287334" y="2225404"/>
                <a:ext cx="4582883" cy="222694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8" name="Rounded Rectangle 17"/>
              <p:cNvSpPr/>
              <p:nvPr/>
            </p:nvSpPr>
            <p:spPr>
              <a:xfrm>
                <a:off x="1832607" y="2593746"/>
                <a:ext cx="753489" cy="28048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20487" name="TextBox 3"/>
            <p:cNvSpPr txBox="1">
              <a:spLocks noChangeArrowheads="1"/>
            </p:cNvSpPr>
            <p:nvPr/>
          </p:nvSpPr>
          <p:spPr bwMode="auto">
            <a:xfrm>
              <a:off x="1351075" y="856638"/>
              <a:ext cx="6372000" cy="360000"/>
            </a:xfrm>
            <a:prstGeom prst="rect">
              <a:avLst/>
            </a:prstGeom>
            <a:noFill/>
            <a:ln w="9525">
              <a:noFill/>
              <a:miter lim="800000"/>
              <a:headEnd/>
              <a:tailEnd/>
            </a:ln>
          </p:spPr>
          <p:txBody>
            <a:bodyPr>
              <a:spAutoFit/>
            </a:bodyPr>
            <a:lstStyle/>
            <a:p>
              <a:pPr algn="ctr"/>
              <a:r>
                <a:rPr lang="en-CA">
                  <a:latin typeface="Calibri" pitchFamily="34" charset="0"/>
                </a:rPr>
                <a:t>The Logistics Section provides services and support to the mission.</a:t>
              </a:r>
              <a:endParaRPr lang="en-CA" b="1">
                <a:latin typeface="Calibri" pitchFamily="34" charset="0"/>
              </a:endParaRPr>
            </a:p>
          </p:txBody>
        </p:sp>
        <p:sp>
          <p:nvSpPr>
            <p:cNvPr id="20488" name="TextBox 3"/>
            <p:cNvSpPr txBox="1">
              <a:spLocks noChangeArrowheads="1"/>
            </p:cNvSpPr>
            <p:nvPr/>
          </p:nvSpPr>
          <p:spPr bwMode="auto">
            <a:xfrm>
              <a:off x="936000" y="1378736"/>
              <a:ext cx="3924300" cy="646113"/>
            </a:xfrm>
            <a:prstGeom prst="rect">
              <a:avLst/>
            </a:prstGeom>
            <a:solidFill>
              <a:srgbClr val="FAFA96"/>
            </a:solidFill>
            <a:ln w="9525">
              <a:noFill/>
              <a:miter lim="800000"/>
              <a:headEnd/>
              <a:tailEnd/>
            </a:ln>
          </p:spPr>
          <p:txBody>
            <a:bodyPr>
              <a:spAutoFit/>
            </a:bodyPr>
            <a:lstStyle/>
            <a:p>
              <a:r>
                <a:rPr lang="en-CA" b="1">
                  <a:latin typeface="Calibri" pitchFamily="34" charset="0"/>
                </a:rPr>
                <a:t>ICS 309 Communications Log</a:t>
              </a:r>
              <a:r>
                <a:rPr lang="en-CA">
                  <a:latin typeface="Calibri" pitchFamily="34" charset="0"/>
                </a:rPr>
                <a:t> – Displays the Communications Log.</a:t>
              </a:r>
              <a:endParaRPr lang="en-CA" b="1">
                <a:latin typeface="Calibri" pitchFamily="34" charset="0"/>
              </a:endParaRPr>
            </a:p>
          </p:txBody>
        </p:sp>
        <p:sp>
          <p:nvSpPr>
            <p:cNvPr id="20489" name="TextBox 3"/>
            <p:cNvSpPr txBox="1">
              <a:spLocks noChangeArrowheads="1"/>
            </p:cNvSpPr>
            <p:nvPr/>
          </p:nvSpPr>
          <p:spPr bwMode="auto">
            <a:xfrm>
              <a:off x="6985588" y="1771652"/>
              <a:ext cx="1944101" cy="1477328"/>
            </a:xfrm>
            <a:prstGeom prst="rect">
              <a:avLst/>
            </a:prstGeom>
            <a:solidFill>
              <a:srgbClr val="FAFA96"/>
            </a:solidFill>
            <a:ln w="9525">
              <a:noFill/>
              <a:miter lim="800000"/>
              <a:headEnd/>
              <a:tailEnd/>
            </a:ln>
          </p:spPr>
          <p:txBody>
            <a:bodyPr>
              <a:spAutoFit/>
            </a:bodyPr>
            <a:lstStyle/>
            <a:p>
              <a:r>
                <a:rPr lang="en-CA" b="1">
                  <a:latin typeface="Calibri" pitchFamily="34" charset="0"/>
                </a:rPr>
                <a:t>ICS 205 Communications Plan</a:t>
              </a:r>
              <a:r>
                <a:rPr lang="en-CA">
                  <a:latin typeface="Calibri" pitchFamily="34" charset="0"/>
                </a:rPr>
                <a:t> - Displays the Communications Plan.</a:t>
              </a:r>
              <a:endParaRPr lang="en-CA" b="1">
                <a:latin typeface="Calibri" pitchFamily="34" charset="0"/>
              </a:endParaRPr>
            </a:p>
          </p:txBody>
        </p:sp>
        <p:sp>
          <p:nvSpPr>
            <p:cNvPr id="20490" name="TextBox 3"/>
            <p:cNvSpPr txBox="1">
              <a:spLocks noChangeArrowheads="1"/>
            </p:cNvSpPr>
            <p:nvPr/>
          </p:nvSpPr>
          <p:spPr bwMode="auto">
            <a:xfrm>
              <a:off x="6984000" y="3887726"/>
              <a:ext cx="1728000" cy="1477328"/>
            </a:xfrm>
            <a:prstGeom prst="rect">
              <a:avLst/>
            </a:prstGeom>
            <a:solidFill>
              <a:srgbClr val="FAFA96"/>
            </a:solidFill>
            <a:ln w="9525">
              <a:noFill/>
              <a:miter lim="800000"/>
              <a:headEnd/>
              <a:tailEnd/>
            </a:ln>
          </p:spPr>
          <p:txBody>
            <a:bodyPr>
              <a:spAutoFit/>
            </a:bodyPr>
            <a:lstStyle/>
            <a:p>
              <a:r>
                <a:rPr lang="en-CA" b="1">
                  <a:latin typeface="Calibri" pitchFamily="34" charset="0"/>
                </a:rPr>
                <a:t>ICS 206</a:t>
              </a:r>
              <a:r>
                <a:rPr lang="en-CA">
                  <a:latin typeface="Calibri" pitchFamily="34" charset="0"/>
                </a:rPr>
                <a:t> </a:t>
              </a:r>
              <a:r>
                <a:rPr lang="en-CA" b="1">
                  <a:latin typeface="Calibri" pitchFamily="34" charset="0"/>
                </a:rPr>
                <a:t>Mission Medical Plan </a:t>
              </a:r>
              <a:r>
                <a:rPr lang="en-CA">
                  <a:latin typeface="Calibri" pitchFamily="34" charset="0"/>
                </a:rPr>
                <a:t>– Displays the Mission Medical Plan.</a:t>
              </a:r>
              <a:endParaRPr lang="en-CA" b="1">
                <a:latin typeface="Calibri" pitchFamily="34" charset="0"/>
              </a:endParaRPr>
            </a:p>
          </p:txBody>
        </p:sp>
        <p:sp>
          <p:nvSpPr>
            <p:cNvPr id="20491" name="TextBox 3"/>
            <p:cNvSpPr txBox="1">
              <a:spLocks noChangeArrowheads="1"/>
            </p:cNvSpPr>
            <p:nvPr/>
          </p:nvSpPr>
          <p:spPr bwMode="auto">
            <a:xfrm>
              <a:off x="4175999" y="5610225"/>
              <a:ext cx="4752000" cy="648000"/>
            </a:xfrm>
            <a:prstGeom prst="rect">
              <a:avLst/>
            </a:prstGeom>
            <a:solidFill>
              <a:srgbClr val="FAFA96"/>
            </a:solidFill>
            <a:ln w="9525">
              <a:noFill/>
              <a:miter lim="800000"/>
              <a:headEnd/>
              <a:tailEnd/>
            </a:ln>
          </p:spPr>
          <p:txBody>
            <a:bodyPr>
              <a:spAutoFit/>
            </a:bodyPr>
            <a:lstStyle/>
            <a:p>
              <a:r>
                <a:rPr lang="en-CA" b="1">
                  <a:latin typeface="Calibri" pitchFamily="34" charset="0"/>
                </a:rPr>
                <a:t>ICS 211 Check-In Personnel</a:t>
              </a:r>
              <a:r>
                <a:rPr lang="en-CA">
                  <a:latin typeface="Calibri" pitchFamily="34" charset="0"/>
                </a:rPr>
                <a:t> – Displays a record of all personnel who have checked-in to the task.</a:t>
              </a:r>
              <a:endParaRPr lang="en-CA" b="1">
                <a:latin typeface="Calibri" pitchFamily="34" charset="0"/>
              </a:endParaRPr>
            </a:p>
          </p:txBody>
        </p:sp>
        <p:sp>
          <p:nvSpPr>
            <p:cNvPr id="20492" name="TextBox 3"/>
            <p:cNvSpPr txBox="1">
              <a:spLocks noChangeArrowheads="1"/>
            </p:cNvSpPr>
            <p:nvPr/>
          </p:nvSpPr>
          <p:spPr bwMode="auto">
            <a:xfrm>
              <a:off x="287338" y="5610225"/>
              <a:ext cx="3672000" cy="646113"/>
            </a:xfrm>
            <a:prstGeom prst="rect">
              <a:avLst/>
            </a:prstGeom>
            <a:solidFill>
              <a:srgbClr val="FAFA96"/>
            </a:solidFill>
            <a:ln w="9525">
              <a:noFill/>
              <a:miter lim="800000"/>
              <a:headEnd/>
              <a:tailEnd/>
            </a:ln>
          </p:spPr>
          <p:txBody>
            <a:bodyPr>
              <a:spAutoFit/>
            </a:bodyPr>
            <a:lstStyle/>
            <a:p>
              <a:r>
                <a:rPr lang="en-CA" b="1">
                  <a:latin typeface="Calibri" pitchFamily="34" charset="0"/>
                </a:rPr>
                <a:t>Logistics Notepad</a:t>
              </a:r>
              <a:r>
                <a:rPr lang="en-CA">
                  <a:latin typeface="Calibri" pitchFamily="34" charset="0"/>
                </a:rPr>
                <a:t> – Create, store and display user created Logistics notes.</a:t>
              </a:r>
              <a:endParaRPr lang="en-CA" b="1">
                <a:latin typeface="Calibri" pitchFamily="34" charset="0"/>
              </a:endParaRPr>
            </a:p>
          </p:txBody>
        </p:sp>
        <p:cxnSp>
          <p:nvCxnSpPr>
            <p:cNvPr id="13" name="Straight Arrow Connector 12"/>
            <p:cNvCxnSpPr>
              <a:stCxn id="20488" idx="2"/>
            </p:cNvCxnSpPr>
            <p:nvPr/>
          </p:nvCxnSpPr>
          <p:spPr bwMode="auto">
            <a:xfrm rot="16200000" flipH="1">
              <a:off x="3015096" y="1908622"/>
              <a:ext cx="1224170" cy="145739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20489" idx="1"/>
            </p:cNvCxnSpPr>
            <p:nvPr/>
          </p:nvCxnSpPr>
          <p:spPr bwMode="auto">
            <a:xfrm rot="10800000" flipV="1">
              <a:off x="5651342" y="2511092"/>
              <a:ext cx="1333565" cy="120670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20490" idx="1"/>
            </p:cNvCxnSpPr>
            <p:nvPr/>
          </p:nvCxnSpPr>
          <p:spPr bwMode="auto">
            <a:xfrm rot="10800000">
              <a:off x="5616415" y="4103624"/>
              <a:ext cx="1366904" cy="52237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20491" idx="0"/>
            </p:cNvCxnSpPr>
            <p:nvPr/>
          </p:nvCxnSpPr>
          <p:spPr bwMode="auto">
            <a:xfrm rot="16200000" flipV="1">
              <a:off x="4828918" y="3887835"/>
              <a:ext cx="984416" cy="246074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20492" idx="0"/>
            </p:cNvCxnSpPr>
            <p:nvPr/>
          </p:nvCxnSpPr>
          <p:spPr bwMode="auto">
            <a:xfrm rot="5400000" flipH="1" flipV="1">
              <a:off x="2203094" y="5042034"/>
              <a:ext cx="489033" cy="64773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
            </a:r>
            <a:br>
              <a:rPr lang="en-CA" b="1" dirty="0" smtClean="0"/>
            </a:br>
            <a:r>
              <a:rPr lang="en-CA" b="1" dirty="0" smtClean="0"/>
              <a:t>Section 1 - 09:30 to 10:00 – </a:t>
            </a:r>
            <a:r>
              <a:rPr lang="en-CA" b="1" dirty="0" smtClean="0"/>
              <a:t>2</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160</a:t>
            </a:fld>
            <a:endParaRPr lang="en-CA" dirty="0"/>
          </a:p>
        </p:txBody>
      </p:sp>
      <p:sp>
        <p:nvSpPr>
          <p:cNvPr id="239618" name="Rectangle 2"/>
          <p:cNvSpPr>
            <a:spLocks noChangeArrowheads="1"/>
          </p:cNvSpPr>
          <p:nvPr/>
        </p:nvSpPr>
        <p:spPr bwMode="auto">
          <a:xfrm>
            <a:off x="252000" y="922344"/>
            <a:ext cx="8640000"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CA" dirty="0" smtClean="0"/>
              <a:t>Open IC Pro and start a new mission using the </a:t>
            </a:r>
            <a:r>
              <a:rPr lang="en-CA" b="1" dirty="0" smtClean="0"/>
              <a:t>Mission Quick Start Wizard</a:t>
            </a:r>
            <a:r>
              <a:rPr lang="en-CA" dirty="0" smtClean="0"/>
              <a:t>:</a:t>
            </a:r>
          </a:p>
          <a:p>
            <a:r>
              <a:rPr lang="en-CA" dirty="0" smtClean="0"/>
              <a:t> </a:t>
            </a:r>
          </a:p>
          <a:p>
            <a:pPr lvl="0"/>
            <a:r>
              <a:rPr lang="en-CA" b="1" dirty="0" smtClean="0"/>
              <a:t>Mission #</a:t>
            </a:r>
            <a:r>
              <a:rPr lang="en-CA" dirty="0" smtClean="0"/>
              <a:t>: 8934</a:t>
            </a:r>
          </a:p>
          <a:p>
            <a:pPr lvl="0"/>
            <a:r>
              <a:rPr lang="en-CA" b="1" dirty="0" smtClean="0"/>
              <a:t>Cross Reference #</a:t>
            </a:r>
            <a:r>
              <a:rPr lang="en-CA" dirty="0" smtClean="0"/>
              <a:t>: Police # 1448</a:t>
            </a:r>
          </a:p>
          <a:p>
            <a:pPr lvl="0"/>
            <a:r>
              <a:rPr lang="en-CA" b="1" dirty="0" smtClean="0"/>
              <a:t>Mission Name</a:t>
            </a:r>
            <a:r>
              <a:rPr lang="en-CA" dirty="0" smtClean="0"/>
              <a:t>:	Missing Hikers – Phinetta Lake Park</a:t>
            </a:r>
          </a:p>
          <a:p>
            <a:pPr lvl="0"/>
            <a:r>
              <a:rPr lang="en-CA" b="1" dirty="0" smtClean="0"/>
              <a:t>Operational period</a:t>
            </a:r>
            <a:r>
              <a:rPr lang="en-CA" dirty="0" smtClean="0"/>
              <a:t>: 1 started at 06:30 today.</a:t>
            </a:r>
          </a:p>
          <a:p>
            <a:pPr lvl="0"/>
            <a:endParaRPr lang="en-CA" b="1" dirty="0" smtClean="0"/>
          </a:p>
          <a:p>
            <a:pPr lvl="0"/>
            <a:r>
              <a:rPr lang="en-CA" b="1" dirty="0" smtClean="0"/>
              <a:t>Check in the following members</a:t>
            </a:r>
            <a:r>
              <a:rPr lang="en-CA" dirty="0" smtClean="0"/>
              <a:t>: </a:t>
            </a:r>
            <a:r>
              <a:rPr lang="en-CA" b="1" dirty="0" smtClean="0"/>
              <a:t>(Logistics)</a:t>
            </a:r>
            <a:endParaRPr lang="en-CA" dirty="0" smtClean="0"/>
          </a:p>
          <a:p>
            <a:r>
              <a:rPr lang="en-CA" dirty="0" smtClean="0"/>
              <a:t>	Roy Hutchinson	   Incident Commander	  River Bend SAR	</a:t>
            </a:r>
          </a:p>
          <a:p>
            <a:r>
              <a:rPr lang="en-CA" dirty="0" smtClean="0"/>
              <a:t>	Corrie Simpson	   Operations/Plans Chief      River Bend SAR</a:t>
            </a:r>
          </a:p>
          <a:p>
            <a:r>
              <a:rPr lang="en-CA" dirty="0" smtClean="0"/>
              <a:t>	Frank </a:t>
            </a:r>
            <a:r>
              <a:rPr lang="en-CA" dirty="0" err="1" smtClean="0"/>
              <a:t>Ciacone</a:t>
            </a:r>
            <a:r>
              <a:rPr lang="en-CA" dirty="0" smtClean="0"/>
              <a:t>	   Medical		   River Bend SAR</a:t>
            </a:r>
          </a:p>
          <a:p>
            <a:r>
              <a:rPr lang="en-CA" dirty="0" smtClean="0"/>
              <a:t>	Elsa Alan	   Communications/Sign in    River Bend SAR</a:t>
            </a:r>
          </a:p>
          <a:p>
            <a:r>
              <a:rPr lang="en-CA" dirty="0" smtClean="0"/>
              <a:t>	Erica Goetz	   GIS Specialist	                 Wayfield SAR</a:t>
            </a:r>
          </a:p>
          <a:p>
            <a:r>
              <a:rPr lang="en-CA" dirty="0" smtClean="0"/>
              <a:t>	Ralf </a:t>
            </a:r>
            <a:r>
              <a:rPr lang="en-CA" dirty="0" err="1" smtClean="0"/>
              <a:t>Fickel</a:t>
            </a:r>
            <a:r>
              <a:rPr lang="en-CA" dirty="0" smtClean="0"/>
              <a:t>	   Team Leader	                 River Bend SAR</a:t>
            </a:r>
          </a:p>
          <a:p>
            <a:r>
              <a:rPr lang="en-CA" dirty="0" smtClean="0"/>
              <a:t>	Samantha </a:t>
            </a:r>
            <a:r>
              <a:rPr lang="en-CA" dirty="0" err="1" smtClean="0"/>
              <a:t>Hopp</a:t>
            </a:r>
            <a:r>
              <a:rPr lang="en-CA" dirty="0" smtClean="0"/>
              <a:t>	   Tracker 1		   River Bend SAR		John Alexander	   Trainee		   River Bend SAR</a:t>
            </a:r>
          </a:p>
          <a:p>
            <a:r>
              <a:rPr lang="en-CA" dirty="0" smtClean="0"/>
              <a:t>	Leyland </a:t>
            </a:r>
            <a:r>
              <a:rPr lang="en-CA" dirty="0" err="1" smtClean="0"/>
              <a:t>Randolf</a:t>
            </a:r>
            <a:r>
              <a:rPr lang="en-CA" dirty="0" smtClean="0"/>
              <a:t>	   GSTL/Tracker	                 Wayfield SAR</a:t>
            </a:r>
          </a:p>
          <a:p>
            <a:r>
              <a:rPr lang="en-CA" dirty="0" smtClean="0"/>
              <a:t>	Katrina Johnson	   Tracker 1		   River Bend SAR</a:t>
            </a:r>
          </a:p>
          <a:p>
            <a:r>
              <a:rPr lang="en-CA" dirty="0" smtClean="0"/>
              <a:t>	Tim Abel		   SAR 		                 Wayfield SAR </a:t>
            </a:r>
            <a:endParaRPr kumimoji="0" lang="en-CA"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TextBox 7"/>
          <p:cNvSpPr txBox="1">
            <a:spLocks noChangeArrowheads="1"/>
          </p:cNvSpPr>
          <p:nvPr/>
        </p:nvSpPr>
        <p:spPr bwMode="auto">
          <a:xfrm>
            <a:off x="252000" y="972000"/>
            <a:ext cx="8640000" cy="1836000"/>
          </a:xfrm>
          <a:prstGeom prst="rect">
            <a:avLst/>
          </a:prstGeom>
          <a:solidFill>
            <a:schemeClr val="bg1">
              <a:alpha val="80000"/>
            </a:schemeClr>
          </a:solidFill>
          <a:ln w="9525">
            <a:noFill/>
            <a:miter lim="800000"/>
            <a:headEnd/>
            <a:tailEnd/>
          </a:ln>
        </p:spPr>
        <p:txBody>
          <a:bodyPr wrap="square">
            <a:spAutoFit/>
          </a:bodyPr>
          <a:lstStyle/>
          <a:p>
            <a:pPr>
              <a:defRPr/>
            </a:pPr>
            <a:endParaRPr lang="en-CA" dirty="0">
              <a:latin typeface="Calibri" pitchFamily="34" charset="0"/>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Mission Quick Start – Assignment Form/ICS 215 Operations Plan</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161</a:t>
            </a:fld>
            <a:endParaRPr lang="en-CA" dirty="0"/>
          </a:p>
        </p:txBody>
      </p:sp>
      <p:grpSp>
        <p:nvGrpSpPr>
          <p:cNvPr id="16" name="Group 15"/>
          <p:cNvGrpSpPr/>
          <p:nvPr/>
        </p:nvGrpSpPr>
        <p:grpSpPr>
          <a:xfrm>
            <a:off x="252000" y="1620000"/>
            <a:ext cx="8628094" cy="3933437"/>
            <a:chOff x="252000" y="1625195"/>
            <a:chExt cx="8628094" cy="3933437"/>
          </a:xfrm>
        </p:grpSpPr>
        <p:sp>
          <p:nvSpPr>
            <p:cNvPr id="8" name="TextBox 3"/>
            <p:cNvSpPr txBox="1">
              <a:spLocks noChangeArrowheads="1"/>
            </p:cNvSpPr>
            <p:nvPr/>
          </p:nvSpPr>
          <p:spPr bwMode="auto">
            <a:xfrm>
              <a:off x="252000" y="3857195"/>
              <a:ext cx="2268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 ICS 204 </a:t>
              </a:r>
              <a:r>
                <a:rPr lang="en-CA" dirty="0" smtClean="0">
                  <a:latin typeface="Calibri" pitchFamily="34" charset="0"/>
                </a:rPr>
                <a:t>to open the </a:t>
              </a:r>
              <a:r>
                <a:rPr lang="en-CA" b="1" dirty="0" smtClean="0">
                  <a:latin typeface="Calibri" pitchFamily="34" charset="0"/>
                </a:rPr>
                <a:t>Assignment Form</a:t>
              </a:r>
              <a:r>
                <a:rPr lang="en-CA" dirty="0" smtClean="0">
                  <a:latin typeface="Calibri" pitchFamily="34" charset="0"/>
                </a:rPr>
                <a:t>.</a:t>
              </a:r>
              <a:endParaRPr lang="en-CA" dirty="0">
                <a:latin typeface="Calibri" pitchFamily="34" charset="0"/>
              </a:endParaRPr>
            </a:p>
          </p:txBody>
        </p:sp>
        <p:grpSp>
          <p:nvGrpSpPr>
            <p:cNvPr id="13" name="Group 12"/>
            <p:cNvGrpSpPr/>
            <p:nvPr/>
          </p:nvGrpSpPr>
          <p:grpSpPr>
            <a:xfrm>
              <a:off x="2628000" y="1625195"/>
              <a:ext cx="6252094" cy="3933437"/>
              <a:chOff x="2590800" y="1625195"/>
              <a:chExt cx="6252094" cy="3933437"/>
            </a:xfrm>
          </p:grpSpPr>
          <p:pic>
            <p:nvPicPr>
              <p:cNvPr id="264194" name="Picture 2" descr="C:\Users\User1\Desktop\ScreenHunter\Quick Start - ICS 204.jpg"/>
              <p:cNvPicPr>
                <a:picLocks noChangeAspect="1" noChangeArrowheads="1"/>
              </p:cNvPicPr>
              <p:nvPr/>
            </p:nvPicPr>
            <p:blipFill>
              <a:blip r:embed="rId2" cstate="print"/>
              <a:srcRect l="1310" t="860" r="787" b="1294"/>
              <a:stretch>
                <a:fillRect/>
              </a:stretch>
            </p:blipFill>
            <p:spPr bwMode="auto">
              <a:xfrm>
                <a:off x="2590800" y="1625195"/>
                <a:ext cx="6252094" cy="3933437"/>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0" name="Rounded Rectangle 9"/>
              <p:cNvSpPr/>
              <p:nvPr/>
            </p:nvSpPr>
            <p:spPr>
              <a:xfrm>
                <a:off x="4824028" y="3981600"/>
                <a:ext cx="709200" cy="396000"/>
              </a:xfrm>
              <a:prstGeom prst="roundRect">
                <a:avLst>
                  <a:gd name="adj" fmla="val 968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9" name="Straight Arrow Connector 8"/>
            <p:cNvCxnSpPr>
              <a:stCxn id="8" idx="3"/>
              <a:endCxn id="10" idx="1"/>
            </p:cNvCxnSpPr>
            <p:nvPr/>
          </p:nvCxnSpPr>
          <p:spPr bwMode="auto">
            <a:xfrm flipV="1">
              <a:off x="2520000" y="4179600"/>
              <a:ext cx="2341228" cy="76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Operations Plan and Assignments</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162</a:t>
            </a:fld>
            <a:endParaRPr lang="en-CA" dirty="0"/>
          </a:p>
        </p:txBody>
      </p:sp>
      <p:sp>
        <p:nvSpPr>
          <p:cNvPr id="7" name="TextBox 7"/>
          <p:cNvSpPr txBox="1">
            <a:spLocks noChangeArrowheads="1"/>
          </p:cNvSpPr>
          <p:nvPr/>
        </p:nvSpPr>
        <p:spPr bwMode="auto">
          <a:xfrm>
            <a:off x="3564000" y="5710238"/>
            <a:ext cx="4306888" cy="646112"/>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Assignments </a:t>
            </a:r>
            <a:r>
              <a:rPr lang="en-CA" dirty="0">
                <a:latin typeface="Calibri" pitchFamily="34" charset="0"/>
              </a:rPr>
              <a:t>automatically appear on </a:t>
            </a:r>
            <a:r>
              <a:rPr lang="en-CA" b="1" dirty="0">
                <a:latin typeface="Calibri" pitchFamily="34" charset="0"/>
              </a:rPr>
              <a:t>ICS 215 </a:t>
            </a:r>
            <a:r>
              <a:rPr lang="en-CA" dirty="0">
                <a:latin typeface="Calibri" pitchFamily="34" charset="0"/>
              </a:rPr>
              <a:t>as they are produced on </a:t>
            </a:r>
            <a:r>
              <a:rPr lang="en-CA" b="1" dirty="0">
                <a:latin typeface="Calibri" pitchFamily="34" charset="0"/>
              </a:rPr>
              <a:t>ICS 204/204a</a:t>
            </a:r>
            <a:r>
              <a:rPr lang="en-CA" dirty="0">
                <a:latin typeface="Calibri" pitchFamily="34" charset="0"/>
              </a:rPr>
              <a:t>.</a:t>
            </a:r>
            <a:endParaRPr lang="en-CA" b="1" dirty="0">
              <a:latin typeface="Calibri" pitchFamily="34" charset="0"/>
            </a:endParaRPr>
          </a:p>
        </p:txBody>
      </p:sp>
      <p:sp>
        <p:nvSpPr>
          <p:cNvPr id="8" name="TextBox 7"/>
          <p:cNvSpPr txBox="1">
            <a:spLocks noChangeArrowheads="1"/>
          </p:cNvSpPr>
          <p:nvPr/>
        </p:nvSpPr>
        <p:spPr bwMode="auto">
          <a:xfrm>
            <a:off x="2556000" y="1442888"/>
            <a:ext cx="2947987" cy="923925"/>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Reference</a:t>
            </a:r>
            <a:r>
              <a:rPr lang="en-CA" dirty="0">
                <a:latin typeface="Calibri" pitchFamily="34" charset="0"/>
              </a:rPr>
              <a:t> and </a:t>
            </a:r>
            <a:r>
              <a:rPr lang="en-CA" b="1" dirty="0">
                <a:latin typeface="Calibri" pitchFamily="34" charset="0"/>
              </a:rPr>
              <a:t>Cross Reference </a:t>
            </a:r>
            <a:r>
              <a:rPr lang="en-CA" dirty="0">
                <a:latin typeface="Calibri" pitchFamily="34" charset="0"/>
              </a:rPr>
              <a:t>are imported from the </a:t>
            </a:r>
            <a:r>
              <a:rPr lang="en-CA" b="1" dirty="0">
                <a:latin typeface="Calibri" pitchFamily="34" charset="0"/>
              </a:rPr>
              <a:t>Quick Start Wizard</a:t>
            </a:r>
            <a:r>
              <a:rPr lang="en-CA" dirty="0">
                <a:latin typeface="Calibri" pitchFamily="34" charset="0"/>
              </a:rPr>
              <a:t>.</a:t>
            </a:r>
          </a:p>
        </p:txBody>
      </p:sp>
      <p:sp>
        <p:nvSpPr>
          <p:cNvPr id="9" name="TextBox 7"/>
          <p:cNvSpPr txBox="1">
            <a:spLocks noChangeArrowheads="1"/>
          </p:cNvSpPr>
          <p:nvPr/>
        </p:nvSpPr>
        <p:spPr bwMode="auto">
          <a:xfrm>
            <a:off x="360000" y="2448000"/>
            <a:ext cx="2049462" cy="646112"/>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ICS 215 Operations Plan</a:t>
            </a:r>
            <a:r>
              <a:rPr lang="en-CA" dirty="0">
                <a:latin typeface="Calibri" pitchFamily="34" charset="0"/>
              </a:rPr>
              <a:t> tab.</a:t>
            </a:r>
          </a:p>
        </p:txBody>
      </p:sp>
      <p:sp>
        <p:nvSpPr>
          <p:cNvPr id="11" name="TextBox 7"/>
          <p:cNvSpPr txBox="1">
            <a:spLocks noChangeArrowheads="1"/>
          </p:cNvSpPr>
          <p:nvPr/>
        </p:nvSpPr>
        <p:spPr bwMode="auto">
          <a:xfrm>
            <a:off x="648000" y="4373563"/>
            <a:ext cx="2189162" cy="922337"/>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Show all assignments or </a:t>
            </a:r>
            <a:r>
              <a:rPr lang="en-CA" dirty="0" smtClean="0">
                <a:latin typeface="Calibri" pitchFamily="34" charset="0"/>
              </a:rPr>
              <a:t>just </a:t>
            </a:r>
            <a:r>
              <a:rPr lang="en-CA" dirty="0">
                <a:latin typeface="Calibri" pitchFamily="34" charset="0"/>
              </a:rPr>
              <a:t>those with a check in the </a:t>
            </a:r>
            <a:r>
              <a:rPr lang="en-CA" b="1" dirty="0">
                <a:latin typeface="Calibri" pitchFamily="34" charset="0"/>
              </a:rPr>
              <a:t>Vis</a:t>
            </a:r>
            <a:r>
              <a:rPr lang="en-CA" dirty="0">
                <a:latin typeface="Calibri" pitchFamily="34" charset="0"/>
              </a:rPr>
              <a:t> box</a:t>
            </a:r>
          </a:p>
        </p:txBody>
      </p:sp>
      <p:cxnSp>
        <p:nvCxnSpPr>
          <p:cNvPr id="14" name="Straight Arrow Connector 13"/>
          <p:cNvCxnSpPr>
            <a:stCxn id="9" idx="3"/>
            <a:endCxn id="21" idx="1"/>
          </p:cNvCxnSpPr>
          <p:nvPr/>
        </p:nvCxnSpPr>
        <p:spPr>
          <a:xfrm>
            <a:off x="2409462" y="2771056"/>
            <a:ext cx="650537" cy="50732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7" idx="0"/>
            <a:endCxn id="26" idx="2"/>
          </p:cNvCxnSpPr>
          <p:nvPr/>
        </p:nvCxnSpPr>
        <p:spPr>
          <a:xfrm rot="5400000" flipH="1" flipV="1">
            <a:off x="5630284" y="5620124"/>
            <a:ext cx="177275" cy="295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1" idx="3"/>
            <a:endCxn id="25" idx="2"/>
          </p:cNvCxnSpPr>
          <p:nvPr/>
        </p:nvCxnSpPr>
        <p:spPr>
          <a:xfrm flipV="1">
            <a:off x="2837162" y="3668162"/>
            <a:ext cx="2427919" cy="116657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TextBox 7"/>
          <p:cNvSpPr txBox="1">
            <a:spLocks noChangeArrowheads="1"/>
          </p:cNvSpPr>
          <p:nvPr/>
        </p:nvSpPr>
        <p:spPr bwMode="auto">
          <a:xfrm>
            <a:off x="288000" y="3214800"/>
            <a:ext cx="2535237" cy="646113"/>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Sort list by </a:t>
            </a:r>
            <a:r>
              <a:rPr lang="en-CA" b="1" dirty="0">
                <a:latin typeface="Calibri" pitchFamily="34" charset="0"/>
              </a:rPr>
              <a:t>Assignment Priority </a:t>
            </a:r>
            <a:r>
              <a:rPr lang="en-CA" dirty="0">
                <a:latin typeface="Calibri" pitchFamily="34" charset="0"/>
              </a:rPr>
              <a:t>or </a:t>
            </a:r>
            <a:r>
              <a:rPr lang="en-CA" b="1" dirty="0">
                <a:latin typeface="Calibri" pitchFamily="34" charset="0"/>
              </a:rPr>
              <a:t>Assignment #</a:t>
            </a:r>
            <a:r>
              <a:rPr lang="en-CA" dirty="0">
                <a:latin typeface="Calibri" pitchFamily="34" charset="0"/>
              </a:rPr>
              <a:t>.</a:t>
            </a:r>
            <a:endParaRPr lang="en-CA" b="1" dirty="0">
              <a:latin typeface="Calibri" pitchFamily="34" charset="0"/>
            </a:endParaRPr>
          </a:p>
        </p:txBody>
      </p:sp>
      <p:cxnSp>
        <p:nvCxnSpPr>
          <p:cNvPr id="50" name="Straight Arrow Connector 49"/>
          <p:cNvCxnSpPr>
            <a:stCxn id="19" idx="3"/>
            <a:endCxn id="23" idx="1"/>
          </p:cNvCxnSpPr>
          <p:nvPr/>
        </p:nvCxnSpPr>
        <p:spPr>
          <a:xfrm flipV="1">
            <a:off x="2823237" y="3536464"/>
            <a:ext cx="236762" cy="139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5" name="Group 79"/>
          <p:cNvGrpSpPr/>
          <p:nvPr/>
        </p:nvGrpSpPr>
        <p:grpSpPr>
          <a:xfrm>
            <a:off x="279400" y="720000"/>
            <a:ext cx="8618538" cy="5639713"/>
            <a:chOff x="279400" y="720000"/>
            <a:chExt cx="8618538" cy="5639713"/>
          </a:xfrm>
        </p:grpSpPr>
        <p:sp>
          <p:nvSpPr>
            <p:cNvPr id="38" name="TextBox 7"/>
            <p:cNvSpPr txBox="1">
              <a:spLocks noChangeArrowheads="1"/>
            </p:cNvSpPr>
            <p:nvPr/>
          </p:nvSpPr>
          <p:spPr bwMode="auto">
            <a:xfrm>
              <a:off x="279400" y="720000"/>
              <a:ext cx="8618538" cy="647700"/>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The </a:t>
              </a:r>
              <a:r>
                <a:rPr lang="en-CA" b="1">
                  <a:latin typeface="Calibri" pitchFamily="34" charset="0"/>
                </a:rPr>
                <a:t>Operations Plan &amp; Assignments </a:t>
              </a:r>
              <a:r>
                <a:rPr lang="en-CA">
                  <a:latin typeface="Calibri" pitchFamily="34" charset="0"/>
                </a:rPr>
                <a:t>screen displays </a:t>
              </a:r>
              <a:r>
                <a:rPr lang="en-CA" b="1">
                  <a:latin typeface="Calibri" pitchFamily="34" charset="0"/>
                </a:rPr>
                <a:t>ICS 215 Operations Plan </a:t>
              </a:r>
              <a:r>
                <a:rPr lang="en-CA">
                  <a:latin typeface="Calibri" pitchFamily="34" charset="0"/>
                </a:rPr>
                <a:t>and editable </a:t>
              </a:r>
              <a:r>
                <a:rPr lang="en-CA" b="1">
                  <a:latin typeface="Calibri" pitchFamily="34" charset="0"/>
                </a:rPr>
                <a:t>forms ICS 204 Assignment</a:t>
              </a:r>
              <a:r>
                <a:rPr lang="en-CA">
                  <a:latin typeface="Calibri" pitchFamily="34" charset="0"/>
                </a:rPr>
                <a:t> Form and </a:t>
              </a:r>
              <a:r>
                <a:rPr lang="en-CA" b="1">
                  <a:latin typeface="Calibri" pitchFamily="34" charset="0"/>
                </a:rPr>
                <a:t>ICS 204a Assignment Debrief</a:t>
              </a:r>
              <a:r>
                <a:rPr lang="en-CA">
                  <a:latin typeface="Calibri" pitchFamily="34" charset="0"/>
                </a:rPr>
                <a:t>.</a:t>
              </a:r>
              <a:endParaRPr lang="en-CA" b="1">
                <a:latin typeface="Calibri" pitchFamily="34" charset="0"/>
              </a:endParaRPr>
            </a:p>
          </p:txBody>
        </p:sp>
        <p:grpSp>
          <p:nvGrpSpPr>
            <p:cNvPr id="6" name="Group 78"/>
            <p:cNvGrpSpPr/>
            <p:nvPr/>
          </p:nvGrpSpPr>
          <p:grpSpPr>
            <a:xfrm>
              <a:off x="279400" y="1446251"/>
              <a:ext cx="8197198" cy="4913462"/>
              <a:chOff x="279400" y="1446251"/>
              <a:chExt cx="8197198" cy="4913462"/>
            </a:xfrm>
          </p:grpSpPr>
          <p:grpSp>
            <p:nvGrpSpPr>
              <p:cNvPr id="27" name="Group 75"/>
              <p:cNvGrpSpPr/>
              <p:nvPr/>
            </p:nvGrpSpPr>
            <p:grpSpPr>
              <a:xfrm>
                <a:off x="279400" y="1446251"/>
                <a:ext cx="8197198" cy="4913462"/>
                <a:chOff x="279400" y="1442888"/>
                <a:chExt cx="8197198" cy="4913462"/>
              </a:xfrm>
            </p:grpSpPr>
            <p:grpSp>
              <p:nvGrpSpPr>
                <p:cNvPr id="28" name="Group 27"/>
                <p:cNvGrpSpPr>
                  <a:grpSpLocks noChangeAspect="1"/>
                </p:cNvGrpSpPr>
                <p:nvPr/>
              </p:nvGrpSpPr>
              <p:grpSpPr>
                <a:xfrm>
                  <a:off x="2980800" y="2555999"/>
                  <a:ext cx="5495798" cy="2979691"/>
                  <a:chOff x="2981297" y="3068638"/>
                  <a:chExt cx="4504749" cy="2442370"/>
                </a:xfrm>
              </p:grpSpPr>
              <p:pic>
                <p:nvPicPr>
                  <p:cNvPr id="20" name="Picture 2"/>
                  <p:cNvPicPr>
                    <a:picLocks noChangeAspect="1" noChangeArrowheads="1"/>
                  </p:cNvPicPr>
                  <p:nvPr/>
                </p:nvPicPr>
                <p:blipFill>
                  <a:blip r:embed="rId2" cstate="print"/>
                  <a:srcRect b="24485"/>
                  <a:stretch>
                    <a:fillRect/>
                  </a:stretch>
                </p:blipFill>
                <p:spPr bwMode="auto">
                  <a:xfrm>
                    <a:off x="2981297" y="3068638"/>
                    <a:ext cx="4504749" cy="244237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21" name="Rounded Rectangle 20"/>
                  <p:cNvSpPr/>
                  <p:nvPr/>
                </p:nvSpPr>
                <p:spPr>
                  <a:xfrm>
                    <a:off x="3046214" y="3554413"/>
                    <a:ext cx="2183709" cy="20717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2" name="Rounded Rectangle 21"/>
                  <p:cNvSpPr/>
                  <p:nvPr/>
                </p:nvSpPr>
                <p:spPr>
                  <a:xfrm>
                    <a:off x="5229923" y="3585032"/>
                    <a:ext cx="1993003" cy="1809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3" name="Rounded Rectangle 22"/>
                  <p:cNvSpPr/>
                  <p:nvPr/>
                </p:nvSpPr>
                <p:spPr>
                  <a:xfrm>
                    <a:off x="3046214" y="3761591"/>
                    <a:ext cx="1165573" cy="2159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4" name="Rounded Rectangle 23"/>
                  <p:cNvSpPr/>
                  <p:nvPr/>
                </p:nvSpPr>
                <p:spPr>
                  <a:xfrm>
                    <a:off x="6743588" y="3785687"/>
                    <a:ext cx="649180" cy="191803"/>
                  </a:xfrm>
                  <a:prstGeom prst="roundRect">
                    <a:avLst>
                      <a:gd name="adj" fmla="val 1515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5" name="Rounded Rectangle 24"/>
                  <p:cNvSpPr/>
                  <p:nvPr/>
                </p:nvSpPr>
                <p:spPr>
                  <a:xfrm>
                    <a:off x="4211787" y="3785687"/>
                    <a:ext cx="1283740" cy="19180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6" name="Rounded Rectangle 25"/>
                  <p:cNvSpPr/>
                  <p:nvPr/>
                </p:nvSpPr>
                <p:spPr>
                  <a:xfrm>
                    <a:off x="3046214" y="3977491"/>
                    <a:ext cx="4361308" cy="1528525"/>
                  </a:xfrm>
                  <a:prstGeom prst="roundRect">
                    <a:avLst>
                      <a:gd name="adj" fmla="val 1047"/>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0" name="TextBox 7"/>
                <p:cNvSpPr txBox="1">
                  <a:spLocks noChangeArrowheads="1"/>
                </p:cNvSpPr>
                <p:nvPr/>
              </p:nvSpPr>
              <p:spPr bwMode="auto">
                <a:xfrm>
                  <a:off x="5612400" y="1692000"/>
                  <a:ext cx="2624137" cy="646112"/>
                </a:xfrm>
                <a:prstGeom prst="rect">
                  <a:avLst/>
                </a:prstGeom>
                <a:solidFill>
                  <a:srgbClr val="FAFA96">
                    <a:alpha val="80000"/>
                  </a:srgbClr>
                </a:solidFill>
                <a:ln w="9525">
                  <a:noFill/>
                  <a:miter lim="800000"/>
                  <a:headEnd/>
                  <a:tailEnd/>
                </a:ln>
              </p:spPr>
              <p:txBody>
                <a:bodyPr>
                  <a:spAutoFit/>
                </a:bodyPr>
                <a:lstStyle/>
                <a:p>
                  <a:pPr>
                    <a:defRPr/>
                  </a:pPr>
                  <a:r>
                    <a:rPr lang="en-CA" b="1" dirty="0">
                      <a:latin typeface="Calibri" pitchFamily="34" charset="0"/>
                    </a:rPr>
                    <a:t>ICS 204, 204a Assignment Form &amp; Debrief </a:t>
                  </a:r>
                  <a:r>
                    <a:rPr lang="en-CA" dirty="0">
                      <a:latin typeface="Calibri" pitchFamily="34" charset="0"/>
                    </a:rPr>
                    <a:t>tab.</a:t>
                  </a:r>
                </a:p>
              </p:txBody>
            </p:sp>
            <p:sp>
              <p:nvSpPr>
                <p:cNvPr id="12" name="TextBox 7"/>
                <p:cNvSpPr txBox="1">
                  <a:spLocks noChangeArrowheads="1"/>
                </p:cNvSpPr>
                <p:nvPr/>
              </p:nvSpPr>
              <p:spPr bwMode="auto">
                <a:xfrm>
                  <a:off x="7210800" y="4414199"/>
                  <a:ext cx="1152000" cy="6477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Select the OP Pd #</a:t>
                  </a:r>
                  <a:r>
                    <a:rPr lang="en-CA" dirty="0">
                      <a:latin typeface="Calibri" pitchFamily="34" charset="0"/>
                    </a:rPr>
                    <a:t>.</a:t>
                  </a:r>
                  <a:r>
                    <a:rPr lang="en-CA" b="1" dirty="0">
                      <a:latin typeface="Calibri" pitchFamily="34" charset="0"/>
                    </a:rPr>
                    <a:t> </a:t>
                  </a:r>
                </a:p>
              </p:txBody>
            </p:sp>
            <p:cxnSp>
              <p:nvCxnSpPr>
                <p:cNvPr id="13" name="Straight Arrow Connector 12"/>
                <p:cNvCxnSpPr>
                  <a:stCxn id="8" idx="2"/>
                  <a:endCxn id="57" idx="0"/>
                </p:cNvCxnSpPr>
                <p:nvPr/>
              </p:nvCxnSpPr>
              <p:spPr>
                <a:xfrm rot="16200000" flipH="1">
                  <a:off x="3923804" y="2469640"/>
                  <a:ext cx="405186" cy="1928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0" idx="2"/>
                  <a:endCxn id="22" idx="0"/>
                </p:cNvCxnSpPr>
                <p:nvPr/>
              </p:nvCxnSpPr>
              <p:spPr>
                <a:xfrm rot="16200000" flipH="1">
                  <a:off x="6508220" y="2754360"/>
                  <a:ext cx="847888" cy="1539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2" idx="0"/>
                </p:cNvCxnSpPr>
                <p:nvPr/>
              </p:nvCxnSpPr>
              <p:spPr>
                <a:xfrm rot="5400000" flipH="1" flipV="1">
                  <a:off x="7496888" y="3954711"/>
                  <a:ext cx="749400" cy="16957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7" name="TextBox 7"/>
                <p:cNvSpPr txBox="1">
                  <a:spLocks noChangeArrowheads="1"/>
                </p:cNvSpPr>
                <p:nvPr/>
              </p:nvSpPr>
              <p:spPr bwMode="auto">
                <a:xfrm>
                  <a:off x="3555400" y="5710238"/>
                  <a:ext cx="4306888" cy="646112"/>
                </a:xfrm>
                <a:prstGeom prst="rect">
                  <a:avLst/>
                </a:prstGeom>
                <a:solidFill>
                  <a:srgbClr val="FAFA96">
                    <a:alpha val="80000"/>
                  </a:srgbClr>
                </a:solidFill>
                <a:ln w="9525">
                  <a:noFill/>
                  <a:miter lim="800000"/>
                  <a:headEnd/>
                  <a:tailEnd/>
                </a:ln>
              </p:spPr>
              <p:txBody>
                <a:bodyPr>
                  <a:spAutoFit/>
                </a:bodyPr>
                <a:lstStyle/>
                <a:p>
                  <a:pPr>
                    <a:defRPr/>
                  </a:pPr>
                  <a:r>
                    <a:rPr lang="en-CA" b="1" dirty="0">
                      <a:latin typeface="Calibri" pitchFamily="34" charset="0"/>
                    </a:rPr>
                    <a:t>Assignments </a:t>
                  </a:r>
                  <a:r>
                    <a:rPr lang="en-CA" dirty="0">
                      <a:latin typeface="Calibri" pitchFamily="34" charset="0"/>
                    </a:rPr>
                    <a:t>automatically appear on </a:t>
                  </a:r>
                  <a:r>
                    <a:rPr lang="en-CA" b="1" dirty="0">
                      <a:latin typeface="Calibri" pitchFamily="34" charset="0"/>
                    </a:rPr>
                    <a:t>ICS 215 </a:t>
                  </a:r>
                  <a:r>
                    <a:rPr lang="en-CA" dirty="0">
                      <a:latin typeface="Calibri" pitchFamily="34" charset="0"/>
                    </a:rPr>
                    <a:t>as they are produced on </a:t>
                  </a:r>
                  <a:r>
                    <a:rPr lang="en-CA" b="1" dirty="0">
                      <a:latin typeface="Calibri" pitchFamily="34" charset="0"/>
                    </a:rPr>
                    <a:t>ICS 204/204a</a:t>
                  </a:r>
                  <a:r>
                    <a:rPr lang="en-CA" dirty="0">
                      <a:latin typeface="Calibri" pitchFamily="34" charset="0"/>
                    </a:rPr>
                    <a:t>.</a:t>
                  </a:r>
                  <a:endParaRPr lang="en-CA" b="1" dirty="0">
                    <a:latin typeface="Calibri" pitchFamily="34" charset="0"/>
                  </a:endParaRPr>
                </a:p>
              </p:txBody>
            </p:sp>
            <p:sp>
              <p:nvSpPr>
                <p:cNvPr id="68" name="TextBox 67"/>
                <p:cNvSpPr txBox="1">
                  <a:spLocks noChangeArrowheads="1"/>
                </p:cNvSpPr>
                <p:nvPr/>
              </p:nvSpPr>
              <p:spPr bwMode="auto">
                <a:xfrm>
                  <a:off x="2547400" y="1442888"/>
                  <a:ext cx="2947987" cy="923925"/>
                </a:xfrm>
                <a:prstGeom prst="rect">
                  <a:avLst/>
                </a:prstGeom>
                <a:solidFill>
                  <a:srgbClr val="FAFA96">
                    <a:alpha val="80000"/>
                  </a:srgbClr>
                </a:solidFill>
                <a:ln w="9525">
                  <a:noFill/>
                  <a:miter lim="800000"/>
                  <a:headEnd/>
                  <a:tailEnd/>
                </a:ln>
              </p:spPr>
              <p:txBody>
                <a:bodyPr>
                  <a:spAutoFit/>
                </a:bodyPr>
                <a:lstStyle/>
                <a:p>
                  <a:pPr>
                    <a:defRPr/>
                  </a:pPr>
                  <a:r>
                    <a:rPr lang="en-CA" b="1" dirty="0">
                      <a:latin typeface="Calibri" pitchFamily="34" charset="0"/>
                    </a:rPr>
                    <a:t>Reference</a:t>
                  </a:r>
                  <a:r>
                    <a:rPr lang="en-CA" dirty="0">
                      <a:latin typeface="Calibri" pitchFamily="34" charset="0"/>
                    </a:rPr>
                    <a:t> and </a:t>
                  </a:r>
                  <a:r>
                    <a:rPr lang="en-CA" b="1" dirty="0">
                      <a:latin typeface="Calibri" pitchFamily="34" charset="0"/>
                    </a:rPr>
                    <a:t>Cross Reference </a:t>
                  </a:r>
                  <a:r>
                    <a:rPr lang="en-CA" dirty="0">
                      <a:latin typeface="Calibri" pitchFamily="34" charset="0"/>
                    </a:rPr>
                    <a:t>are imported from the </a:t>
                  </a:r>
                  <a:r>
                    <a:rPr lang="en-CA" b="1" dirty="0">
                      <a:latin typeface="Calibri" pitchFamily="34" charset="0"/>
                    </a:rPr>
                    <a:t>Quick Start Wizard</a:t>
                  </a:r>
                  <a:r>
                    <a:rPr lang="en-CA" dirty="0">
                      <a:latin typeface="Calibri" pitchFamily="34" charset="0"/>
                    </a:rPr>
                    <a:t>.</a:t>
                  </a:r>
                </a:p>
              </p:txBody>
            </p:sp>
            <p:sp>
              <p:nvSpPr>
                <p:cNvPr id="69" name="TextBox 7"/>
                <p:cNvSpPr txBox="1">
                  <a:spLocks noChangeArrowheads="1"/>
                </p:cNvSpPr>
                <p:nvPr/>
              </p:nvSpPr>
              <p:spPr bwMode="auto">
                <a:xfrm>
                  <a:off x="351400" y="2448000"/>
                  <a:ext cx="2049462" cy="646112"/>
                </a:xfrm>
                <a:prstGeom prst="rect">
                  <a:avLst/>
                </a:prstGeom>
                <a:solidFill>
                  <a:srgbClr val="FAFA96">
                    <a:alpha val="80000"/>
                  </a:srgbClr>
                </a:solidFill>
                <a:ln w="9525">
                  <a:noFill/>
                  <a:miter lim="800000"/>
                  <a:headEnd/>
                  <a:tailEnd/>
                </a:ln>
              </p:spPr>
              <p:txBody>
                <a:bodyPr>
                  <a:spAutoFit/>
                </a:bodyPr>
                <a:lstStyle/>
                <a:p>
                  <a:pPr>
                    <a:defRPr/>
                  </a:pPr>
                  <a:r>
                    <a:rPr lang="en-CA" b="1" dirty="0">
                      <a:latin typeface="Calibri" pitchFamily="34" charset="0"/>
                    </a:rPr>
                    <a:t>ICS 215 Operations Plan</a:t>
                  </a:r>
                  <a:r>
                    <a:rPr lang="en-CA" dirty="0">
                      <a:latin typeface="Calibri" pitchFamily="34" charset="0"/>
                    </a:rPr>
                    <a:t> tab.</a:t>
                  </a:r>
                </a:p>
              </p:txBody>
            </p:sp>
            <p:sp>
              <p:nvSpPr>
                <p:cNvPr id="70" name="TextBox 7"/>
                <p:cNvSpPr txBox="1">
                  <a:spLocks noChangeArrowheads="1"/>
                </p:cNvSpPr>
                <p:nvPr/>
              </p:nvSpPr>
              <p:spPr bwMode="auto">
                <a:xfrm>
                  <a:off x="639400" y="4373563"/>
                  <a:ext cx="2189162" cy="922337"/>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Show all assignments or </a:t>
                  </a:r>
                  <a:r>
                    <a:rPr lang="en-CA" dirty="0" smtClean="0">
                      <a:latin typeface="Calibri" pitchFamily="34" charset="0"/>
                    </a:rPr>
                    <a:t>just </a:t>
                  </a:r>
                  <a:r>
                    <a:rPr lang="en-CA" dirty="0">
                      <a:latin typeface="Calibri" pitchFamily="34" charset="0"/>
                    </a:rPr>
                    <a:t>those with a check in the </a:t>
                  </a:r>
                  <a:r>
                    <a:rPr lang="en-CA" b="1" dirty="0">
                      <a:latin typeface="Calibri" pitchFamily="34" charset="0"/>
                    </a:rPr>
                    <a:t>Vis</a:t>
                  </a:r>
                  <a:r>
                    <a:rPr lang="en-CA" dirty="0">
                      <a:latin typeface="Calibri" pitchFamily="34" charset="0"/>
                    </a:rPr>
                    <a:t> box</a:t>
                  </a:r>
                </a:p>
              </p:txBody>
            </p:sp>
            <p:cxnSp>
              <p:nvCxnSpPr>
                <p:cNvPr id="71" name="Straight Arrow Connector 70"/>
                <p:cNvCxnSpPr>
                  <a:stCxn id="69" idx="3"/>
                </p:cNvCxnSpPr>
                <p:nvPr/>
              </p:nvCxnSpPr>
              <p:spPr>
                <a:xfrm>
                  <a:off x="2400862" y="2771056"/>
                  <a:ext cx="650538" cy="50396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stCxn id="67" idx="0"/>
                </p:cNvCxnSpPr>
                <p:nvPr/>
              </p:nvCxnSpPr>
              <p:spPr>
                <a:xfrm rot="5400000" flipH="1" flipV="1">
                  <a:off x="5620003" y="5618441"/>
                  <a:ext cx="180638" cy="29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70" idx="3"/>
                </p:cNvCxnSpPr>
                <p:nvPr/>
              </p:nvCxnSpPr>
              <p:spPr>
                <a:xfrm flipV="1">
                  <a:off x="2828562" y="3664799"/>
                  <a:ext cx="2427920" cy="11699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4" name="TextBox 7"/>
                <p:cNvSpPr txBox="1">
                  <a:spLocks noChangeArrowheads="1"/>
                </p:cNvSpPr>
                <p:nvPr/>
              </p:nvSpPr>
              <p:spPr bwMode="auto">
                <a:xfrm>
                  <a:off x="279400" y="3214800"/>
                  <a:ext cx="2535237" cy="646113"/>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Sort list by </a:t>
                  </a:r>
                  <a:r>
                    <a:rPr lang="en-CA" b="1" dirty="0">
                      <a:latin typeface="Calibri" pitchFamily="34" charset="0"/>
                    </a:rPr>
                    <a:t>Assignment Priority </a:t>
                  </a:r>
                  <a:r>
                    <a:rPr lang="en-CA" dirty="0">
                      <a:latin typeface="Calibri" pitchFamily="34" charset="0"/>
                    </a:rPr>
                    <a:t>or </a:t>
                  </a:r>
                  <a:r>
                    <a:rPr lang="en-CA" b="1" dirty="0">
                      <a:latin typeface="Calibri" pitchFamily="34" charset="0"/>
                    </a:rPr>
                    <a:t>Assignment #</a:t>
                  </a:r>
                  <a:r>
                    <a:rPr lang="en-CA" dirty="0">
                      <a:latin typeface="Calibri" pitchFamily="34" charset="0"/>
                    </a:rPr>
                    <a:t>.</a:t>
                  </a:r>
                  <a:endParaRPr lang="en-CA" b="1" dirty="0">
                    <a:latin typeface="Calibri" pitchFamily="34" charset="0"/>
                  </a:endParaRPr>
                </a:p>
              </p:txBody>
            </p:sp>
            <p:cxnSp>
              <p:nvCxnSpPr>
                <p:cNvPr id="75" name="Straight Arrow Connector 74"/>
                <p:cNvCxnSpPr>
                  <a:stCxn id="74" idx="3"/>
                </p:cNvCxnSpPr>
                <p:nvPr/>
              </p:nvCxnSpPr>
              <p:spPr>
                <a:xfrm flipV="1">
                  <a:off x="2814637" y="3533100"/>
                  <a:ext cx="236763" cy="475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57" name="Rounded Rectangle 56"/>
              <p:cNvSpPr/>
              <p:nvPr/>
            </p:nvSpPr>
            <p:spPr>
              <a:xfrm>
                <a:off x="3542400" y="2771999"/>
                <a:ext cx="1360800" cy="37664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ICS 204 – Assignment Form - Header</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163</a:t>
            </a:fld>
            <a:endParaRPr lang="en-CA" dirty="0"/>
          </a:p>
        </p:txBody>
      </p:sp>
      <p:grpSp>
        <p:nvGrpSpPr>
          <p:cNvPr id="5" name="Group 33"/>
          <p:cNvGrpSpPr/>
          <p:nvPr/>
        </p:nvGrpSpPr>
        <p:grpSpPr>
          <a:xfrm>
            <a:off x="252000" y="1404000"/>
            <a:ext cx="8553981" cy="4882212"/>
            <a:chOff x="252000" y="1404000"/>
            <a:chExt cx="8553981" cy="4882212"/>
          </a:xfrm>
        </p:grpSpPr>
        <p:sp>
          <p:nvSpPr>
            <p:cNvPr id="20" name="TextBox 7"/>
            <p:cNvSpPr txBox="1">
              <a:spLocks noChangeArrowheads="1"/>
            </p:cNvSpPr>
            <p:nvPr/>
          </p:nvSpPr>
          <p:spPr bwMode="auto">
            <a:xfrm>
              <a:off x="252000" y="2196000"/>
              <a:ext cx="2052000" cy="2268000"/>
            </a:xfrm>
            <a:prstGeom prst="rect">
              <a:avLst/>
            </a:prstGeom>
            <a:solidFill>
              <a:srgbClr val="FAFA96">
                <a:alpha val="80000"/>
              </a:srgbClr>
            </a:solidFill>
            <a:ln w="9525">
              <a:noFill/>
              <a:miter lim="800000"/>
              <a:headEnd/>
              <a:tailEnd/>
            </a:ln>
          </p:spPr>
          <p:txBody>
            <a:bodyPr>
              <a:spAutoFit/>
            </a:bodyPr>
            <a:lstStyle/>
            <a:p>
              <a:pPr>
                <a:defRPr/>
              </a:pPr>
              <a:r>
                <a:rPr lang="en-CA" dirty="0">
                  <a:latin typeface="Calibri" pitchFamily="34" charset="0"/>
                </a:rPr>
                <a:t>The</a:t>
              </a:r>
              <a:r>
                <a:rPr lang="en-CA" b="1" dirty="0">
                  <a:latin typeface="Calibri" pitchFamily="34" charset="0"/>
                </a:rPr>
                <a:t> Priority </a:t>
              </a:r>
              <a:r>
                <a:rPr lang="en-CA" dirty="0">
                  <a:latin typeface="Calibri" pitchFamily="34" charset="0"/>
                </a:rPr>
                <a:t>is not used on a small search. It is automatically assigned by the program and is calculated from the assigned </a:t>
              </a:r>
              <a:r>
                <a:rPr lang="en-CA" b="1" dirty="0">
                  <a:latin typeface="Calibri" pitchFamily="34" charset="0"/>
                </a:rPr>
                <a:t>POA/POD</a:t>
              </a:r>
              <a:r>
                <a:rPr lang="en-CA" dirty="0">
                  <a:latin typeface="Calibri" pitchFamily="34" charset="0"/>
                </a:rPr>
                <a:t>. </a:t>
              </a:r>
            </a:p>
          </p:txBody>
        </p:sp>
        <p:sp>
          <p:nvSpPr>
            <p:cNvPr id="21" name="TextBox 7"/>
            <p:cNvSpPr txBox="1">
              <a:spLocks noChangeArrowheads="1"/>
            </p:cNvSpPr>
            <p:nvPr/>
          </p:nvSpPr>
          <p:spPr bwMode="auto">
            <a:xfrm flipH="1">
              <a:off x="252000" y="1404000"/>
              <a:ext cx="5040000" cy="648000"/>
            </a:xfrm>
            <a:prstGeom prst="rect">
              <a:avLst/>
            </a:prstGeom>
            <a:solidFill>
              <a:srgbClr val="FAFA96">
                <a:alpha val="80000"/>
              </a:srgbClr>
            </a:solidFill>
            <a:ln w="9525">
              <a:noFill/>
              <a:miter lim="800000"/>
              <a:headEnd/>
              <a:tailEnd/>
            </a:ln>
          </p:spPr>
          <p:txBody>
            <a:bodyPr>
              <a:spAutoFit/>
            </a:bodyPr>
            <a:lstStyle/>
            <a:p>
              <a:pPr>
                <a:defRPr/>
              </a:pPr>
              <a:r>
                <a:rPr lang="en-CA" dirty="0">
                  <a:latin typeface="Calibri" pitchFamily="34" charset="0"/>
                </a:rPr>
                <a:t>The Assignment </a:t>
              </a:r>
              <a:r>
                <a:rPr lang="en-CA" b="1" dirty="0">
                  <a:latin typeface="Calibri" pitchFamily="34" charset="0"/>
                </a:rPr>
                <a:t>Number </a:t>
              </a:r>
              <a:r>
                <a:rPr lang="en-CA" dirty="0">
                  <a:latin typeface="Calibri" pitchFamily="34" charset="0"/>
                </a:rPr>
                <a:t>is assigned by the program and is used to keep tack of the assignments</a:t>
              </a:r>
              <a:r>
                <a:rPr lang="en-CA" dirty="0" smtClean="0">
                  <a:latin typeface="Calibri" pitchFamily="34" charset="0"/>
                </a:rPr>
                <a:t>.</a:t>
              </a:r>
              <a:endParaRPr lang="en-CA" dirty="0">
                <a:latin typeface="Calibri" pitchFamily="34" charset="0"/>
              </a:endParaRPr>
            </a:p>
          </p:txBody>
        </p:sp>
        <p:grpSp>
          <p:nvGrpSpPr>
            <p:cNvPr id="6" name="Group 16"/>
            <p:cNvGrpSpPr/>
            <p:nvPr/>
          </p:nvGrpSpPr>
          <p:grpSpPr bwMode="auto">
            <a:xfrm>
              <a:off x="2555998" y="2304000"/>
              <a:ext cx="5572125" cy="3982212"/>
              <a:chOff x="2274857" y="2020281"/>
              <a:chExt cx="4803708" cy="3433084"/>
            </a:xfrm>
            <a:solidFill>
              <a:schemeClr val="bg1">
                <a:alpha val="50000"/>
              </a:schemeClr>
            </a:solidFill>
          </p:grpSpPr>
          <p:pic>
            <p:nvPicPr>
              <p:cNvPr id="31" name="Picture 3"/>
              <p:cNvPicPr>
                <a:picLocks noChangeAspect="1" noChangeArrowheads="1"/>
              </p:cNvPicPr>
              <p:nvPr/>
            </p:nvPicPr>
            <p:blipFill>
              <a:blip r:embed="rId2" cstate="print"/>
              <a:srcRect/>
              <a:stretch>
                <a:fillRect/>
              </a:stretch>
            </p:blipFill>
            <p:spPr bwMode="auto">
              <a:xfrm>
                <a:off x="2274857" y="2020281"/>
                <a:ext cx="4803708" cy="3433084"/>
              </a:xfrm>
              <a:prstGeom prst="rect">
                <a:avLst/>
              </a:prstGeom>
              <a:grpFill/>
              <a:ln w="9525">
                <a:solidFill>
                  <a:schemeClr val="tx1"/>
                </a:solidFill>
                <a:miter lim="800000"/>
                <a:headEnd/>
                <a:tailEnd/>
              </a:ln>
              <a:effectLst>
                <a:outerShdw blurRad="50800" dist="38100" dir="2700000" algn="tl" rotWithShape="0">
                  <a:prstClr val="black">
                    <a:alpha val="40000"/>
                  </a:prstClr>
                </a:outerShdw>
              </a:effectLst>
            </p:spPr>
          </p:pic>
          <p:sp>
            <p:nvSpPr>
              <p:cNvPr id="32" name="Rectangle 31"/>
              <p:cNvSpPr>
                <a:spLocks noChangeAspect="1"/>
              </p:cNvSpPr>
              <p:nvPr/>
            </p:nvSpPr>
            <p:spPr>
              <a:xfrm>
                <a:off x="2336926" y="3176967"/>
                <a:ext cx="4677639" cy="21807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cxnSp>
          <p:nvCxnSpPr>
            <p:cNvPr id="26" name="Straight Arrow Connector 25"/>
            <p:cNvCxnSpPr>
              <a:stCxn id="21" idx="2"/>
              <a:endCxn id="45" idx="0"/>
            </p:cNvCxnSpPr>
            <p:nvPr/>
          </p:nvCxnSpPr>
          <p:spPr bwMode="auto">
            <a:xfrm rot="16200000" flipH="1">
              <a:off x="2323800" y="2500200"/>
              <a:ext cx="1278000" cy="381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22" idx="2"/>
              <a:endCxn id="46" idx="0"/>
            </p:cNvCxnSpPr>
            <p:nvPr/>
          </p:nvCxnSpPr>
          <p:spPr bwMode="auto">
            <a:xfrm rot="5400000">
              <a:off x="5104936" y="1567739"/>
              <a:ext cx="1404000" cy="237252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23" idx="0"/>
              <a:endCxn id="48" idx="1"/>
            </p:cNvCxnSpPr>
            <p:nvPr/>
          </p:nvCxnSpPr>
          <p:spPr bwMode="auto">
            <a:xfrm rot="5400000" flipH="1" flipV="1">
              <a:off x="5782132" y="3292529"/>
              <a:ext cx="472343" cy="59949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24" idx="0"/>
              <a:endCxn id="49" idx="2"/>
            </p:cNvCxnSpPr>
            <p:nvPr/>
          </p:nvCxnSpPr>
          <p:spPr bwMode="auto">
            <a:xfrm rot="16200000" flipV="1">
              <a:off x="6917095" y="3731898"/>
              <a:ext cx="1082989" cy="93078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20" idx="3"/>
              <a:endCxn id="44" idx="1"/>
            </p:cNvCxnSpPr>
            <p:nvPr/>
          </p:nvCxnSpPr>
          <p:spPr bwMode="auto">
            <a:xfrm>
              <a:off x="2304000" y="3330000"/>
              <a:ext cx="324000" cy="167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TextBox 7"/>
            <p:cNvSpPr txBox="1">
              <a:spLocks noChangeArrowheads="1"/>
            </p:cNvSpPr>
            <p:nvPr/>
          </p:nvSpPr>
          <p:spPr bwMode="auto">
            <a:xfrm>
              <a:off x="4620558" y="3828445"/>
              <a:ext cx="2196000" cy="900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the </a:t>
              </a:r>
              <a:r>
                <a:rPr lang="en-CA" b="1" dirty="0">
                  <a:latin typeface="Calibri" pitchFamily="34" charset="0"/>
                </a:rPr>
                <a:t>Prepared BY window </a:t>
              </a:r>
              <a:r>
                <a:rPr lang="en-CA" dirty="0">
                  <a:latin typeface="Calibri" pitchFamily="34" charset="0"/>
                </a:rPr>
                <a:t>to open a drop-down name list.</a:t>
              </a:r>
            </a:p>
          </p:txBody>
        </p:sp>
        <p:sp>
          <p:nvSpPr>
            <p:cNvPr id="24" name="TextBox 7"/>
            <p:cNvSpPr txBox="1">
              <a:spLocks noChangeArrowheads="1"/>
            </p:cNvSpPr>
            <p:nvPr/>
          </p:nvSpPr>
          <p:spPr bwMode="auto">
            <a:xfrm>
              <a:off x="7041981" y="4738785"/>
              <a:ext cx="1764000" cy="936000"/>
            </a:xfrm>
            <a:prstGeom prst="rect">
              <a:avLst/>
            </a:prstGeom>
            <a:solidFill>
              <a:srgbClr val="FAFA96"/>
            </a:solidFill>
            <a:ln w="9525">
              <a:noFill/>
              <a:miter lim="800000"/>
              <a:headEnd/>
              <a:tailEnd/>
            </a:ln>
          </p:spPr>
          <p:txBody>
            <a:bodyPr>
              <a:spAutoFit/>
            </a:bodyPr>
            <a:lstStyle/>
            <a:p>
              <a:pPr>
                <a:defRPr/>
              </a:pPr>
              <a:r>
                <a:rPr lang="en-CA" dirty="0">
                  <a:latin typeface="Calibri" pitchFamily="34" charset="0"/>
                </a:rPr>
                <a:t>The</a:t>
              </a:r>
              <a:r>
                <a:rPr lang="en-CA" b="1" dirty="0">
                  <a:latin typeface="Calibri" pitchFamily="34" charset="0"/>
                </a:rPr>
                <a:t> Prepared on</a:t>
              </a:r>
              <a:r>
                <a:rPr lang="en-CA" dirty="0">
                  <a:latin typeface="Calibri" pitchFamily="34" charset="0"/>
                </a:rPr>
                <a:t> date is inserted by the program.</a:t>
              </a:r>
            </a:p>
          </p:txBody>
        </p:sp>
        <p:sp>
          <p:nvSpPr>
            <p:cNvPr id="22" name="TextBox 7"/>
            <p:cNvSpPr txBox="1">
              <a:spLocks noChangeArrowheads="1"/>
            </p:cNvSpPr>
            <p:nvPr/>
          </p:nvSpPr>
          <p:spPr bwMode="auto">
            <a:xfrm>
              <a:off x="5481197" y="1404000"/>
              <a:ext cx="3024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Insert the </a:t>
              </a:r>
              <a:r>
                <a:rPr lang="en-CA" b="1" dirty="0">
                  <a:latin typeface="Calibri" pitchFamily="34" charset="0"/>
                </a:rPr>
                <a:t>Name</a:t>
              </a:r>
              <a:r>
                <a:rPr lang="en-CA" dirty="0">
                  <a:latin typeface="Calibri" pitchFamily="34" charset="0"/>
                </a:rPr>
                <a:t> </a:t>
              </a:r>
              <a:r>
                <a:rPr lang="en-CA" dirty="0" smtClean="0">
                  <a:latin typeface="Calibri" pitchFamily="34" charset="0"/>
                </a:rPr>
                <a:t>and </a:t>
              </a:r>
              <a:r>
                <a:rPr lang="en-CA" dirty="0">
                  <a:latin typeface="Calibri" pitchFamily="34" charset="0"/>
                </a:rPr>
                <a:t>a brief description of the assignment.</a:t>
              </a:r>
            </a:p>
          </p:txBody>
        </p:sp>
      </p:grpSp>
      <p:sp>
        <p:nvSpPr>
          <p:cNvPr id="35" name="TextBox 7"/>
          <p:cNvSpPr txBox="1">
            <a:spLocks noChangeArrowheads="1"/>
          </p:cNvSpPr>
          <p:nvPr/>
        </p:nvSpPr>
        <p:spPr bwMode="auto">
          <a:xfrm>
            <a:off x="457200" y="908050"/>
            <a:ext cx="8180388" cy="369888"/>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The </a:t>
            </a:r>
            <a:r>
              <a:rPr lang="en-CA" b="1">
                <a:latin typeface="Calibri" pitchFamily="34" charset="0"/>
              </a:rPr>
              <a:t>ICS 204 Assignment Form </a:t>
            </a:r>
            <a:r>
              <a:rPr lang="en-CA">
                <a:latin typeface="Calibri" pitchFamily="34" charset="0"/>
              </a:rPr>
              <a:t>is used to enter the details of the task to be performed. </a:t>
            </a:r>
            <a:endParaRPr lang="en-CA" b="1">
              <a:latin typeface="Calibri" pitchFamily="34" charset="0"/>
            </a:endParaRPr>
          </a:p>
        </p:txBody>
      </p:sp>
      <p:sp>
        <p:nvSpPr>
          <p:cNvPr id="44" name="Rounded Rectangle 43"/>
          <p:cNvSpPr/>
          <p:nvPr/>
        </p:nvSpPr>
        <p:spPr>
          <a:xfrm>
            <a:off x="2628000" y="3330000"/>
            <a:ext cx="342000" cy="334800"/>
          </a:xfrm>
          <a:prstGeom prst="roundRect">
            <a:avLst>
              <a:gd name="adj" fmla="val 956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5" name="Rounded Rectangle 44"/>
          <p:cNvSpPr/>
          <p:nvPr/>
        </p:nvSpPr>
        <p:spPr>
          <a:xfrm>
            <a:off x="2970000" y="3330000"/>
            <a:ext cx="367200" cy="334800"/>
          </a:xfrm>
          <a:prstGeom prst="roundRect">
            <a:avLst>
              <a:gd name="adj" fmla="val 956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6" name="Rounded Rectangle 45"/>
          <p:cNvSpPr/>
          <p:nvPr/>
        </p:nvSpPr>
        <p:spPr>
          <a:xfrm>
            <a:off x="3337200" y="3456000"/>
            <a:ext cx="2566948" cy="199796"/>
          </a:xfrm>
          <a:prstGeom prst="roundRect">
            <a:avLst>
              <a:gd name="adj" fmla="val 956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8" name="Rounded Rectangle 47"/>
          <p:cNvSpPr/>
          <p:nvPr/>
        </p:nvSpPr>
        <p:spPr>
          <a:xfrm>
            <a:off x="6318048" y="3256204"/>
            <a:ext cx="1314000" cy="199796"/>
          </a:xfrm>
          <a:prstGeom prst="roundRect">
            <a:avLst>
              <a:gd name="adj" fmla="val 956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9" name="Rounded Rectangle 48"/>
          <p:cNvSpPr/>
          <p:nvPr/>
        </p:nvSpPr>
        <p:spPr>
          <a:xfrm>
            <a:off x="6318048" y="3456000"/>
            <a:ext cx="1350296" cy="199796"/>
          </a:xfrm>
          <a:prstGeom prst="roundRect">
            <a:avLst>
              <a:gd name="adj" fmla="val 956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67" name="Straight Arrow Connector 66"/>
          <p:cNvCxnSpPr/>
          <p:nvPr/>
        </p:nvCxnSpPr>
        <p:spPr bwMode="auto">
          <a:xfrm rot="16200000" flipV="1">
            <a:off x="7069495" y="3884298"/>
            <a:ext cx="1082989" cy="93078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a:t>
            </a:r>
            <a:r>
              <a:rPr lang="en-CA" b="1" dirty="0" smtClean="0"/>
              <a:t>1 - 09:30 to 10:00  - </a:t>
            </a:r>
            <a:r>
              <a:rPr lang="en-CA" b="1" dirty="0" smtClean="0"/>
              <a:t>3</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164</a:t>
            </a:fld>
            <a:endParaRPr lang="en-CA" dirty="0"/>
          </a:p>
        </p:txBody>
      </p:sp>
      <p:sp>
        <p:nvSpPr>
          <p:cNvPr id="5" name="Rectangle 4"/>
          <p:cNvSpPr/>
          <p:nvPr/>
        </p:nvSpPr>
        <p:spPr>
          <a:xfrm>
            <a:off x="252000" y="720000"/>
            <a:ext cx="8640000" cy="6155531"/>
          </a:xfrm>
          <a:prstGeom prst="rect">
            <a:avLst/>
          </a:prstGeom>
        </p:spPr>
        <p:txBody>
          <a:bodyPr wrap="square">
            <a:spAutoFit/>
          </a:bodyPr>
          <a:lstStyle/>
          <a:p>
            <a:pPr lvl="0"/>
            <a:r>
              <a:rPr lang="en-CA" b="1" dirty="0" smtClean="0"/>
              <a:t>Prepare team assignments</a:t>
            </a:r>
            <a:r>
              <a:rPr lang="en-CA" dirty="0" smtClean="0"/>
              <a:t>: </a:t>
            </a:r>
            <a:r>
              <a:rPr lang="en-CA" b="1" dirty="0" smtClean="0"/>
              <a:t>(Planning</a:t>
            </a:r>
            <a:r>
              <a:rPr lang="en-CA" b="1" dirty="0" smtClean="0"/>
              <a:t>)</a:t>
            </a:r>
          </a:p>
          <a:p>
            <a:pPr lvl="0"/>
            <a:r>
              <a:rPr lang="en-CA" b="1" dirty="0" smtClean="0"/>
              <a:t>Initial </a:t>
            </a:r>
            <a:r>
              <a:rPr lang="en-CA" b="1" dirty="0" smtClean="0"/>
              <a:t>task </a:t>
            </a:r>
            <a:r>
              <a:rPr lang="en-CA" b="1" dirty="0" smtClean="0"/>
              <a:t>(The same for both teams):</a:t>
            </a:r>
            <a:endParaRPr lang="en-CA" dirty="0" smtClean="0"/>
          </a:p>
          <a:p>
            <a:r>
              <a:rPr lang="en-CA" b="1" dirty="0" smtClean="0"/>
              <a:t>Name</a:t>
            </a:r>
            <a:r>
              <a:rPr lang="en-CA" dirty="0" smtClean="0"/>
              <a:t>: Initial Response teams – search for missing hiker’s vehicle.</a:t>
            </a:r>
          </a:p>
          <a:p>
            <a:r>
              <a:rPr lang="en-CA" b="1" dirty="0" smtClean="0"/>
              <a:t>Prepared by</a:t>
            </a:r>
            <a:r>
              <a:rPr lang="en-CA" dirty="0" smtClean="0"/>
              <a:t>: </a:t>
            </a:r>
            <a:r>
              <a:rPr lang="en-CA" dirty="0" smtClean="0"/>
              <a:t>Corrie Simpson</a:t>
            </a:r>
            <a:endParaRPr lang="en-CA" dirty="0" smtClean="0"/>
          </a:p>
          <a:p>
            <a:r>
              <a:rPr lang="en-CA" b="1" dirty="0" smtClean="0"/>
              <a:t>Access hrs</a:t>
            </a:r>
            <a:r>
              <a:rPr lang="en-CA" dirty="0" smtClean="0"/>
              <a:t>: 1</a:t>
            </a:r>
          </a:p>
          <a:p>
            <a:r>
              <a:rPr lang="en-CA" b="1" dirty="0" smtClean="0"/>
              <a:t>Task hrs</a:t>
            </a:r>
            <a:r>
              <a:rPr lang="en-CA" dirty="0" smtClean="0"/>
              <a:t>: 2</a:t>
            </a:r>
          </a:p>
          <a:p>
            <a:r>
              <a:rPr lang="en-CA" b="1" dirty="0" smtClean="0"/>
              <a:t>Assignment type</a:t>
            </a:r>
            <a:r>
              <a:rPr lang="en-CA" dirty="0" smtClean="0"/>
              <a:t>: Route Response</a:t>
            </a:r>
          </a:p>
          <a:p>
            <a:r>
              <a:rPr lang="en-CA" b="1" dirty="0" smtClean="0"/>
              <a:t>Resource type</a:t>
            </a:r>
            <a:r>
              <a:rPr lang="en-CA" dirty="0" smtClean="0"/>
              <a:t>: Initial Response</a:t>
            </a:r>
          </a:p>
          <a:p>
            <a:r>
              <a:rPr lang="en-CA" b="1" dirty="0" smtClean="0"/>
              <a:t>Start time</a:t>
            </a:r>
            <a:r>
              <a:rPr lang="en-CA" dirty="0" smtClean="0"/>
              <a:t>: 08:40 today</a:t>
            </a:r>
          </a:p>
          <a:p>
            <a:r>
              <a:rPr lang="en-CA" b="1" dirty="0" smtClean="0"/>
              <a:t>Assignment details</a:t>
            </a:r>
            <a:r>
              <a:rPr lang="en-CA" dirty="0" smtClean="0"/>
              <a:t>: Travel to Phinetta Lake Park and search for a red Jeep Cherokee licence number 2322-BK. Team 1 leader is on-site commander until ICP is set up.</a:t>
            </a:r>
          </a:p>
          <a:p>
            <a:r>
              <a:rPr lang="en-CA" b="1" dirty="0" smtClean="0"/>
              <a:t>Status</a:t>
            </a:r>
            <a:r>
              <a:rPr lang="en-CA" dirty="0" smtClean="0"/>
              <a:t>: Allocated</a:t>
            </a:r>
          </a:p>
          <a:p>
            <a:r>
              <a:rPr lang="en-CA" dirty="0" smtClean="0"/>
              <a:t> 	</a:t>
            </a:r>
            <a:r>
              <a:rPr lang="en-CA" b="1" dirty="0" smtClean="0"/>
              <a:t>Team 1 (3 members)</a:t>
            </a:r>
            <a:endParaRPr lang="en-CA" dirty="0" smtClean="0"/>
          </a:p>
          <a:p>
            <a:r>
              <a:rPr lang="en-CA" dirty="0" smtClean="0"/>
              <a:t>	Ralf </a:t>
            </a:r>
            <a:r>
              <a:rPr lang="en-CA" dirty="0" err="1" smtClean="0"/>
              <a:t>Fickel</a:t>
            </a:r>
            <a:r>
              <a:rPr lang="en-CA" dirty="0" smtClean="0"/>
              <a:t>		Team Leader	   River Bend SAR</a:t>
            </a:r>
          </a:p>
          <a:p>
            <a:r>
              <a:rPr lang="en-CA" dirty="0" smtClean="0"/>
              <a:t>	Samantha </a:t>
            </a:r>
            <a:r>
              <a:rPr lang="en-CA" dirty="0" err="1" smtClean="0"/>
              <a:t>Hopp</a:t>
            </a:r>
            <a:r>
              <a:rPr lang="en-CA" dirty="0" smtClean="0"/>
              <a:t>		Tracker 1   	   River Bend SAR	</a:t>
            </a:r>
          </a:p>
          <a:p>
            <a:r>
              <a:rPr lang="en-CA" dirty="0" smtClean="0"/>
              <a:t>	John Alexander		Trainee		   River Bend SAR</a:t>
            </a:r>
          </a:p>
          <a:p>
            <a:r>
              <a:rPr lang="en-CA" dirty="0" smtClean="0"/>
              <a:t> 	</a:t>
            </a:r>
            <a:r>
              <a:rPr lang="en-CA" b="1" dirty="0" smtClean="0"/>
              <a:t>Team 2: (3 members)</a:t>
            </a:r>
            <a:endParaRPr lang="en-CA" dirty="0" smtClean="0"/>
          </a:p>
          <a:p>
            <a:r>
              <a:rPr lang="en-CA" dirty="0" smtClean="0"/>
              <a:t>	Leyland </a:t>
            </a:r>
            <a:r>
              <a:rPr lang="en-CA" dirty="0" err="1" smtClean="0"/>
              <a:t>Randolf</a:t>
            </a:r>
            <a:r>
              <a:rPr lang="en-CA" dirty="0" smtClean="0"/>
              <a:t>		GSTL/Tracker	   Wayfield SAR</a:t>
            </a:r>
          </a:p>
          <a:p>
            <a:r>
              <a:rPr lang="en-CA" dirty="0" smtClean="0"/>
              <a:t>	Katrina Johnson		Tracker 1	   River Bend SAR</a:t>
            </a:r>
          </a:p>
          <a:p>
            <a:r>
              <a:rPr lang="en-CA" dirty="0" smtClean="0"/>
              <a:t>	</a:t>
            </a:r>
            <a:endParaRPr lang="en-CA" sz="1600" dirty="0" smtClean="0">
              <a:latin typeface="Calibri" pitchFamily="34" charset="0"/>
              <a:cs typeface="Times New Roman" pitchFamily="18" charset="0"/>
            </a:endParaRPr>
          </a:p>
          <a:p>
            <a:pPr lvl="0" eaLnBrk="0" hangingPunct="0">
              <a:tabLst>
                <a:tab pos="269875" algn="l"/>
              </a:tabLst>
            </a:pPr>
            <a:endParaRPr lang="en-CA" sz="1600" dirty="0" smtClean="0">
              <a:latin typeface="Arial" pitchFamily="34" charset="0"/>
              <a:cs typeface="Arial" pitchFamily="34" charset="0"/>
            </a:endParaRPr>
          </a:p>
        </p:txBody>
      </p:sp>
      <p:sp>
        <p:nvSpPr>
          <p:cNvPr id="240641" name="Rectangle 1"/>
          <p:cNvSpPr>
            <a:spLocks noChangeArrowheads="1"/>
          </p:cNvSpPr>
          <p:nvPr/>
        </p:nvSpPr>
        <p:spPr bwMode="auto">
          <a:xfrm>
            <a:off x="0" y="97795"/>
            <a:ext cx="679994"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69875" algn="l"/>
              </a:tabLst>
            </a:pPr>
            <a:r>
              <a:rPr kumimoji="0" lang="en-CA"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SAR</a:t>
            </a:r>
            <a:endParaRPr kumimoji="0" lang="en-CA"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9" name="Group 8"/>
          <p:cNvGrpSpPr/>
          <p:nvPr/>
        </p:nvGrpSpPr>
        <p:grpSpPr>
          <a:xfrm>
            <a:off x="143508" y="1908000"/>
            <a:ext cx="8748492" cy="4493531"/>
            <a:chOff x="143508" y="1644352"/>
            <a:chExt cx="8748492" cy="4601376"/>
          </a:xfrm>
        </p:grpSpPr>
        <p:sp>
          <p:nvSpPr>
            <p:cNvPr id="7" name="TextBox 7"/>
            <p:cNvSpPr txBox="1">
              <a:spLocks noChangeArrowheads="1"/>
            </p:cNvSpPr>
            <p:nvPr/>
          </p:nvSpPr>
          <p:spPr bwMode="auto">
            <a:xfrm>
              <a:off x="143508" y="1644352"/>
              <a:ext cx="8640000" cy="1260000"/>
            </a:xfrm>
            <a:prstGeom prst="rect">
              <a:avLst/>
            </a:prstGeom>
            <a:solidFill>
              <a:schemeClr val="bg1">
                <a:alpha val="80000"/>
              </a:schemeClr>
            </a:solidFill>
            <a:ln w="9525">
              <a:noFill/>
              <a:miter lim="800000"/>
              <a:headEnd/>
              <a:tailEnd/>
            </a:ln>
          </p:spPr>
          <p:txBody>
            <a:bodyPr wrap="square">
              <a:spAutoFit/>
            </a:bodyPr>
            <a:lstStyle/>
            <a:p>
              <a:pPr>
                <a:defRPr/>
              </a:pPr>
              <a:endParaRPr lang="en-CA" dirty="0">
                <a:latin typeface="Calibri" pitchFamily="34" charset="0"/>
              </a:endParaRPr>
            </a:p>
          </p:txBody>
        </p:sp>
        <p:sp>
          <p:nvSpPr>
            <p:cNvPr id="8" name="TextBox 7"/>
            <p:cNvSpPr txBox="1">
              <a:spLocks noChangeArrowheads="1"/>
            </p:cNvSpPr>
            <p:nvPr/>
          </p:nvSpPr>
          <p:spPr bwMode="auto">
            <a:xfrm>
              <a:off x="252000" y="2897728"/>
              <a:ext cx="8640000" cy="3348000"/>
            </a:xfrm>
            <a:prstGeom prst="rect">
              <a:avLst/>
            </a:prstGeom>
            <a:solidFill>
              <a:schemeClr val="bg1">
                <a:alpha val="80000"/>
              </a:schemeClr>
            </a:solidFill>
            <a:ln w="9525">
              <a:noFill/>
              <a:miter lim="800000"/>
              <a:headEnd/>
              <a:tailEnd/>
            </a:ln>
          </p:spPr>
          <p:txBody>
            <a:bodyPr wrap="square">
              <a:spAutoFit/>
            </a:bodyPr>
            <a:lstStyle/>
            <a:p>
              <a:pPr>
                <a:defRPr/>
              </a:pPr>
              <a:endParaRPr lang="en-CA" dirty="0">
                <a:latin typeface="Calibri" pitchFamily="34" charset="0"/>
              </a:endParaRPr>
            </a:p>
          </p:txBody>
        </p:sp>
      </p:gr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ounded Rectangle 29"/>
          <p:cNvSpPr/>
          <p:nvPr/>
        </p:nvSpPr>
        <p:spPr>
          <a:xfrm>
            <a:off x="2484438" y="4760913"/>
            <a:ext cx="539750" cy="14446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79875" name="Title 1"/>
          <p:cNvSpPr>
            <a:spLocks noGrp="1"/>
          </p:cNvSpPr>
          <p:nvPr>
            <p:ph type="title"/>
          </p:nvPr>
        </p:nvSpPr>
        <p:spPr>
          <a:xfrm>
            <a:off x="457200" y="274638"/>
            <a:ext cx="8229600" cy="525462"/>
          </a:xfrm>
        </p:spPr>
        <p:txBody>
          <a:bodyPr/>
          <a:lstStyle/>
          <a:p>
            <a:r>
              <a:rPr lang="en-CA" b="1" dirty="0" smtClean="0"/>
              <a:t>ICS 204 – Assignment Form – Assignment Form Tab</a:t>
            </a:r>
            <a:endParaRPr lang="en-CA" dirty="0" smtClean="0"/>
          </a:p>
        </p:txBody>
      </p:sp>
      <p:sp>
        <p:nvSpPr>
          <p:cNvPr id="3" name="Date Placeholder 2"/>
          <p:cNvSpPr>
            <a:spLocks noGrp="1"/>
          </p:cNvSpPr>
          <p:nvPr>
            <p:ph type="dt" sz="quarter" idx="10"/>
          </p:nvPr>
        </p:nvSpPr>
        <p:spPr/>
        <p:txBody>
          <a:bodyPr/>
          <a:lstStyle/>
          <a:p>
            <a:pPr>
              <a:defRPr/>
            </a:pPr>
            <a:fld id="{367FC1A4-F92A-47C1-8CEF-641DB2D7D878}"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CAA3FEE9-931D-4E37-B34A-270E6F205F43}" type="slidenum">
              <a:rPr lang="en-CA" smtClean="0"/>
              <a:pPr>
                <a:defRPr/>
              </a:pPr>
              <a:t>165</a:t>
            </a:fld>
            <a:endParaRPr lang="en-CA" dirty="0"/>
          </a:p>
        </p:txBody>
      </p:sp>
      <p:sp>
        <p:nvSpPr>
          <p:cNvPr id="79878" name="TextBox 7"/>
          <p:cNvSpPr txBox="1">
            <a:spLocks noChangeArrowheads="1"/>
          </p:cNvSpPr>
          <p:nvPr/>
        </p:nvSpPr>
        <p:spPr bwMode="auto">
          <a:xfrm>
            <a:off x="277813" y="800100"/>
            <a:ext cx="8586787" cy="647700"/>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The </a:t>
            </a:r>
            <a:r>
              <a:rPr lang="en-CA" b="1">
                <a:latin typeface="Calibri" pitchFamily="34" charset="0"/>
              </a:rPr>
              <a:t>ICS 204 Assignment Form </a:t>
            </a:r>
            <a:r>
              <a:rPr lang="en-CA">
                <a:latin typeface="Calibri" pitchFamily="34" charset="0"/>
              </a:rPr>
              <a:t>tab is used to enter the “technical” details of the task to be performed. </a:t>
            </a:r>
            <a:endParaRPr lang="en-CA" b="1">
              <a:latin typeface="Calibri" pitchFamily="34" charset="0"/>
            </a:endParaRPr>
          </a:p>
        </p:txBody>
      </p:sp>
      <p:sp>
        <p:nvSpPr>
          <p:cNvPr id="31" name="Rounded Rectangle 30"/>
          <p:cNvSpPr/>
          <p:nvPr/>
        </p:nvSpPr>
        <p:spPr>
          <a:xfrm>
            <a:off x="3024188" y="4194175"/>
            <a:ext cx="773112" cy="14446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2" name="Rounded Rectangle 31"/>
          <p:cNvSpPr/>
          <p:nvPr/>
        </p:nvSpPr>
        <p:spPr>
          <a:xfrm>
            <a:off x="3995738" y="4014788"/>
            <a:ext cx="1404937" cy="32385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4" name="Rounded Rectangle 33"/>
          <p:cNvSpPr/>
          <p:nvPr/>
        </p:nvSpPr>
        <p:spPr>
          <a:xfrm>
            <a:off x="3995738" y="4356100"/>
            <a:ext cx="1404937" cy="2698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5" name="Rounded Rectangle 34"/>
          <p:cNvSpPr/>
          <p:nvPr/>
        </p:nvSpPr>
        <p:spPr>
          <a:xfrm>
            <a:off x="5435600" y="3995738"/>
            <a:ext cx="630238" cy="431800"/>
          </a:xfrm>
          <a:prstGeom prst="roundRect">
            <a:avLst>
              <a:gd name="adj" fmla="val 1053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6" name="Rounded Rectangle 35"/>
          <p:cNvSpPr/>
          <p:nvPr/>
        </p:nvSpPr>
        <p:spPr>
          <a:xfrm>
            <a:off x="6065838" y="4402138"/>
            <a:ext cx="504825" cy="19685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7" name="Rounded Rectangle 36"/>
          <p:cNvSpPr/>
          <p:nvPr/>
        </p:nvSpPr>
        <p:spPr>
          <a:xfrm>
            <a:off x="6084888" y="3970338"/>
            <a:ext cx="466725" cy="3413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9" name="Rounded Rectangle 38"/>
          <p:cNvSpPr/>
          <p:nvPr/>
        </p:nvSpPr>
        <p:spPr>
          <a:xfrm>
            <a:off x="2484438" y="4987925"/>
            <a:ext cx="4086225" cy="719138"/>
          </a:xfrm>
          <a:prstGeom prst="roundRect">
            <a:avLst>
              <a:gd name="adj" fmla="val 838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nvGrpSpPr>
          <p:cNvPr id="2" name="Group 131"/>
          <p:cNvGrpSpPr>
            <a:grpSpLocks/>
          </p:cNvGrpSpPr>
          <p:nvPr/>
        </p:nvGrpSpPr>
        <p:grpSpPr bwMode="auto">
          <a:xfrm>
            <a:off x="277813" y="1592263"/>
            <a:ext cx="8586787" cy="4968875"/>
            <a:chOff x="278074" y="1592800"/>
            <a:chExt cx="8586242" cy="4967898"/>
          </a:xfrm>
        </p:grpSpPr>
        <p:grpSp>
          <p:nvGrpSpPr>
            <p:cNvPr id="5" name="Group 130"/>
            <p:cNvGrpSpPr>
              <a:grpSpLocks/>
            </p:cNvGrpSpPr>
            <p:nvPr/>
          </p:nvGrpSpPr>
          <p:grpSpPr bwMode="auto">
            <a:xfrm>
              <a:off x="2412003" y="2672126"/>
              <a:ext cx="4230000" cy="3088843"/>
              <a:chOff x="2412003" y="2672126"/>
              <a:chExt cx="4230000" cy="3088843"/>
            </a:xfrm>
          </p:grpSpPr>
          <p:pic>
            <p:nvPicPr>
              <p:cNvPr id="17" name="Picture 3"/>
              <p:cNvPicPr>
                <a:picLocks noChangeAspect="1" noChangeArrowheads="1"/>
              </p:cNvPicPr>
              <p:nvPr/>
            </p:nvPicPr>
            <p:blipFill>
              <a:blip r:embed="rId2" cstate="print"/>
              <a:srcRect/>
              <a:stretch>
                <a:fillRect/>
              </a:stretch>
            </p:blipFill>
            <p:spPr bwMode="auto">
              <a:xfrm>
                <a:off x="2411539" y="2672088"/>
                <a:ext cx="4230419" cy="3063273"/>
              </a:xfrm>
              <a:prstGeom prst="rect">
                <a:avLst/>
              </a:prstGeom>
              <a:solidFill>
                <a:schemeClr val="bg1">
                  <a:alpha val="60000"/>
                </a:schemeClr>
              </a:solidFill>
              <a:ln w="9525">
                <a:solidFill>
                  <a:schemeClr val="tx1"/>
                </a:solidFill>
                <a:miter lim="800000"/>
                <a:headEnd/>
                <a:tailEnd/>
              </a:ln>
              <a:effectLst>
                <a:outerShdw blurRad="50800" dist="38100" dir="2700000" algn="tl" rotWithShape="0">
                  <a:prstClr val="black">
                    <a:alpha val="40000"/>
                  </a:prstClr>
                </a:outerShdw>
              </a:effectLst>
            </p:spPr>
          </p:pic>
          <p:sp>
            <p:nvSpPr>
              <p:cNvPr id="18" name="Rectangle 17"/>
              <p:cNvSpPr/>
              <p:nvPr/>
            </p:nvSpPr>
            <p:spPr>
              <a:xfrm>
                <a:off x="2411539" y="2672088"/>
                <a:ext cx="4230419" cy="111579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24" name="Rectangle 23"/>
              <p:cNvSpPr/>
              <p:nvPr/>
            </p:nvSpPr>
            <p:spPr>
              <a:xfrm>
                <a:off x="3797338" y="3789468"/>
                <a:ext cx="2844620" cy="14443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pic>
            <p:nvPicPr>
              <p:cNvPr id="110" name="Picture 3"/>
              <p:cNvPicPr>
                <a:picLocks noChangeAspect="1" noChangeArrowheads="1"/>
              </p:cNvPicPr>
              <p:nvPr/>
            </p:nvPicPr>
            <p:blipFill>
              <a:blip r:embed="rId2" cstate="print"/>
              <a:srcRect/>
              <a:stretch>
                <a:fillRect/>
              </a:stretch>
            </p:blipFill>
            <p:spPr bwMode="auto">
              <a:xfrm>
                <a:off x="2411539" y="2697483"/>
                <a:ext cx="4230419" cy="3063273"/>
              </a:xfrm>
              <a:prstGeom prst="rect">
                <a:avLst/>
              </a:prstGeom>
              <a:solidFill>
                <a:schemeClr val="bg1">
                  <a:alpha val="60000"/>
                </a:schemeClr>
              </a:solidFill>
              <a:ln w="9525">
                <a:solidFill>
                  <a:schemeClr val="tx1"/>
                </a:solidFill>
                <a:miter lim="800000"/>
                <a:headEnd/>
                <a:tailEnd/>
              </a:ln>
              <a:effectLst>
                <a:outerShdw blurRad="50800" dist="38100" dir="2700000" algn="tl" rotWithShape="0">
                  <a:prstClr val="black">
                    <a:alpha val="40000"/>
                  </a:prstClr>
                </a:outerShdw>
              </a:effectLst>
            </p:spPr>
          </p:pic>
        </p:grpSp>
        <p:grpSp>
          <p:nvGrpSpPr>
            <p:cNvPr id="11" name="Group 115"/>
            <p:cNvGrpSpPr>
              <a:grpSpLocks/>
            </p:cNvGrpSpPr>
            <p:nvPr/>
          </p:nvGrpSpPr>
          <p:grpSpPr bwMode="auto">
            <a:xfrm>
              <a:off x="278074" y="1592800"/>
              <a:ext cx="8586242" cy="4967898"/>
              <a:chOff x="278072" y="1772814"/>
              <a:chExt cx="8586242" cy="4967898"/>
            </a:xfrm>
          </p:grpSpPr>
          <p:sp>
            <p:nvSpPr>
              <p:cNvPr id="6" name="TextBox 7"/>
              <p:cNvSpPr txBox="1">
                <a:spLocks noChangeArrowheads="1"/>
              </p:cNvSpPr>
              <p:nvPr/>
            </p:nvSpPr>
            <p:spPr bwMode="auto">
              <a:xfrm>
                <a:off x="278072" y="4805954"/>
                <a:ext cx="1655657" cy="143958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Assignment details </a:t>
                </a:r>
                <a:r>
                  <a:rPr lang="en-CA" dirty="0">
                    <a:latin typeface="Calibri" pitchFamily="34" charset="0"/>
                  </a:rPr>
                  <a:t>– Enter a description of what is to be done.</a:t>
                </a:r>
              </a:p>
            </p:txBody>
          </p:sp>
          <p:sp>
            <p:nvSpPr>
              <p:cNvPr id="7" name="TextBox 7"/>
              <p:cNvSpPr txBox="1">
                <a:spLocks noChangeArrowheads="1"/>
              </p:cNvSpPr>
              <p:nvPr/>
            </p:nvSpPr>
            <p:spPr bwMode="auto">
              <a:xfrm flipH="1">
                <a:off x="278072" y="3204269"/>
                <a:ext cx="1979874" cy="147767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Call Signs </a:t>
                </a:r>
                <a:r>
                  <a:rPr lang="en-CA" dirty="0">
                    <a:latin typeface="Calibri" pitchFamily="34" charset="0"/>
                  </a:rPr>
                  <a:t>– Enter the team’s Call Sign. Click Add if the team has more than one Call Sign.</a:t>
                </a:r>
              </a:p>
            </p:txBody>
          </p:sp>
          <p:sp>
            <p:nvSpPr>
              <p:cNvPr id="8" name="TextBox 7"/>
              <p:cNvSpPr txBox="1">
                <a:spLocks noChangeArrowheads="1"/>
              </p:cNvSpPr>
              <p:nvPr/>
            </p:nvSpPr>
            <p:spPr bwMode="auto">
              <a:xfrm>
                <a:off x="1008276" y="1772814"/>
                <a:ext cx="2268393" cy="923743"/>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Enter </a:t>
                </a:r>
                <a:r>
                  <a:rPr lang="en-CA" b="1" dirty="0">
                    <a:latin typeface="Calibri" pitchFamily="34" charset="0"/>
                  </a:rPr>
                  <a:t>Tx CH.ID </a:t>
                </a:r>
                <a:r>
                  <a:rPr lang="en-CA" dirty="0">
                    <a:latin typeface="Calibri" pitchFamily="34" charset="0"/>
                  </a:rPr>
                  <a:t>and </a:t>
                </a:r>
                <a:r>
                  <a:rPr lang="en-CA" b="1" dirty="0">
                    <a:latin typeface="Calibri" pitchFamily="34" charset="0"/>
                  </a:rPr>
                  <a:t>Rx Ch.ID </a:t>
                </a:r>
                <a:r>
                  <a:rPr lang="en-CA" dirty="0">
                    <a:latin typeface="Calibri" pitchFamily="34" charset="0"/>
                  </a:rPr>
                  <a:t>from the drop-down lists.</a:t>
                </a:r>
              </a:p>
            </p:txBody>
          </p:sp>
          <p:sp>
            <p:nvSpPr>
              <p:cNvPr id="9" name="TextBox 7"/>
              <p:cNvSpPr txBox="1">
                <a:spLocks noChangeArrowheads="1"/>
              </p:cNvSpPr>
              <p:nvPr/>
            </p:nvSpPr>
            <p:spPr bwMode="auto">
              <a:xfrm>
                <a:off x="3510017" y="1772814"/>
                <a:ext cx="2341413" cy="923743"/>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Assignment and Resource Type </a:t>
                </a:r>
                <a:r>
                  <a:rPr lang="en-CA" dirty="0">
                    <a:latin typeface="Calibri" pitchFamily="34" charset="0"/>
                  </a:rPr>
                  <a:t>– Select from drop-down </a:t>
                </a:r>
                <a:r>
                  <a:rPr lang="en-CA" dirty="0" smtClean="0">
                    <a:latin typeface="Calibri" pitchFamily="34" charset="0"/>
                  </a:rPr>
                  <a:t>lists.</a:t>
                </a:r>
                <a:r>
                  <a:rPr lang="en-CA" b="1" dirty="0" smtClean="0">
                    <a:latin typeface="Calibri" pitchFamily="34" charset="0"/>
                  </a:rPr>
                  <a:t> </a:t>
                </a:r>
                <a:endParaRPr lang="en-CA" b="1" dirty="0">
                  <a:latin typeface="Calibri" pitchFamily="34" charset="0"/>
                </a:endParaRPr>
              </a:p>
            </p:txBody>
          </p:sp>
          <p:sp>
            <p:nvSpPr>
              <p:cNvPr id="10" name="TextBox 7"/>
              <p:cNvSpPr txBox="1">
                <a:spLocks noChangeArrowheads="1"/>
              </p:cNvSpPr>
              <p:nvPr/>
            </p:nvSpPr>
            <p:spPr bwMode="auto">
              <a:xfrm>
                <a:off x="6892764" y="4167880"/>
                <a:ext cx="1971550" cy="1199914"/>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#People Required</a:t>
                </a:r>
                <a:r>
                  <a:rPr lang="en-CA" dirty="0">
                    <a:latin typeface="Calibri" pitchFamily="34" charset="0"/>
                  </a:rPr>
                  <a:t> – Enter the number of people to be assigned.</a:t>
                </a:r>
                <a:endParaRPr lang="en-CA" b="1" dirty="0">
                  <a:latin typeface="Calibri" pitchFamily="34" charset="0"/>
                </a:endParaRPr>
              </a:p>
            </p:txBody>
          </p:sp>
          <p:cxnSp>
            <p:nvCxnSpPr>
              <p:cNvPr id="12" name="Straight Arrow Connector 11"/>
              <p:cNvCxnSpPr>
                <a:stCxn id="7" idx="1"/>
                <a:endCxn id="107" idx="0"/>
              </p:cNvCxnSpPr>
              <p:nvPr/>
            </p:nvCxnSpPr>
            <p:spPr>
              <a:xfrm>
                <a:off x="2257946" y="3943105"/>
                <a:ext cx="496468" cy="4381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8" idx="2"/>
                <a:endCxn id="31" idx="0"/>
              </p:cNvCxnSpPr>
              <p:nvPr/>
            </p:nvCxnSpPr>
            <p:spPr>
              <a:xfrm rot="16200000" flipH="1">
                <a:off x="1937809" y="2900427"/>
                <a:ext cx="1677657" cy="126991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9" idx="2"/>
                <a:endCxn id="32" idx="0"/>
              </p:cNvCxnSpPr>
              <p:nvPr/>
            </p:nvCxnSpPr>
            <p:spPr>
              <a:xfrm rot="16200000" flipH="1">
                <a:off x="3940302" y="3436185"/>
                <a:ext cx="1496718" cy="1746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3" idx="2"/>
                <a:endCxn id="41" idx="0"/>
              </p:cNvCxnSpPr>
              <p:nvPr/>
            </p:nvCxnSpPr>
            <p:spPr>
              <a:xfrm rot="5400000">
                <a:off x="5650325" y="2788927"/>
                <a:ext cx="1453864" cy="12691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6" idx="3"/>
                <a:endCxn id="39" idx="1"/>
              </p:cNvCxnSpPr>
              <p:nvPr/>
            </p:nvCxnSpPr>
            <p:spPr>
              <a:xfrm>
                <a:off x="1933729" y="5525745"/>
                <a:ext cx="550828" cy="156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3" name="TextBox 7"/>
              <p:cNvSpPr txBox="1">
                <a:spLocks noChangeArrowheads="1"/>
              </p:cNvSpPr>
              <p:nvPr/>
            </p:nvSpPr>
            <p:spPr bwMode="auto">
              <a:xfrm>
                <a:off x="6084778" y="1772814"/>
                <a:ext cx="1854082" cy="923743"/>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Access/Task/Exit hrs</a:t>
                </a:r>
                <a:r>
                  <a:rPr lang="en-CA" dirty="0">
                    <a:latin typeface="Calibri" pitchFamily="34" charset="0"/>
                  </a:rPr>
                  <a:t>.– Enter times for each.</a:t>
                </a:r>
                <a:endParaRPr lang="en-CA" b="1" dirty="0">
                  <a:latin typeface="Calibri" pitchFamily="34" charset="0"/>
                </a:endParaRPr>
              </a:p>
            </p:txBody>
          </p:sp>
          <p:sp>
            <p:nvSpPr>
              <p:cNvPr id="76" name="TextBox 7"/>
              <p:cNvSpPr txBox="1">
                <a:spLocks noChangeArrowheads="1"/>
              </p:cNvSpPr>
              <p:nvPr/>
            </p:nvSpPr>
            <p:spPr bwMode="auto">
              <a:xfrm>
                <a:off x="7119763" y="3044151"/>
                <a:ext cx="1744551" cy="923743"/>
              </a:xfrm>
              <a:prstGeom prst="rect">
                <a:avLst/>
              </a:prstGeom>
              <a:solidFill>
                <a:srgbClr val="FAFA96">
                  <a:alpha val="80000"/>
                </a:srgbClr>
              </a:solidFill>
              <a:ln w="9525">
                <a:noFill/>
                <a:miter lim="800000"/>
                <a:headEnd/>
                <a:tailEnd/>
              </a:ln>
            </p:spPr>
            <p:txBody>
              <a:bodyPr>
                <a:spAutoFit/>
              </a:bodyPr>
              <a:lstStyle/>
              <a:p>
                <a:pPr>
                  <a:defRPr/>
                </a:pPr>
                <a:r>
                  <a:rPr lang="en-CA" b="1" dirty="0">
                    <a:latin typeface="Calibri" pitchFamily="34" charset="0"/>
                  </a:rPr>
                  <a:t>%POA/%POD</a:t>
                </a:r>
                <a:r>
                  <a:rPr lang="en-CA" dirty="0">
                    <a:latin typeface="Calibri" pitchFamily="34" charset="0"/>
                  </a:rPr>
                  <a:t> – Not used on a minimal search.</a:t>
                </a:r>
                <a:endParaRPr lang="en-CA" b="1" dirty="0">
                  <a:latin typeface="Calibri" pitchFamily="34" charset="0"/>
                </a:endParaRPr>
              </a:p>
            </p:txBody>
          </p:sp>
          <p:cxnSp>
            <p:nvCxnSpPr>
              <p:cNvPr id="77" name="Straight Arrow Connector 76"/>
              <p:cNvCxnSpPr>
                <a:stCxn id="10" idx="1"/>
                <a:endCxn id="36" idx="3"/>
              </p:cNvCxnSpPr>
              <p:nvPr/>
            </p:nvCxnSpPr>
            <p:spPr>
              <a:xfrm rot="10800000">
                <a:off x="6570523" y="4680542"/>
                <a:ext cx="322242" cy="8729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a:stCxn id="76" idx="1"/>
                <a:endCxn id="37" idx="0"/>
              </p:cNvCxnSpPr>
              <p:nvPr/>
            </p:nvCxnSpPr>
            <p:spPr>
              <a:xfrm rot="10800000" flipV="1">
                <a:off x="6318126" y="3506023"/>
                <a:ext cx="801637" cy="64439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1" name="TextBox 7"/>
              <p:cNvSpPr txBox="1">
                <a:spLocks noChangeArrowheads="1"/>
              </p:cNvSpPr>
              <p:nvPr/>
            </p:nvSpPr>
            <p:spPr bwMode="auto">
              <a:xfrm>
                <a:off x="2808098" y="6094726"/>
                <a:ext cx="3781185" cy="645986"/>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Enter Start Time of assignment. Status changed time is entered automatically.</a:t>
                </a:r>
              </a:p>
            </p:txBody>
          </p:sp>
          <p:cxnSp>
            <p:nvCxnSpPr>
              <p:cNvPr id="112" name="Straight Arrow Connector 111"/>
              <p:cNvCxnSpPr>
                <a:stCxn id="111" idx="0"/>
                <a:endCxn id="43" idx="2"/>
              </p:cNvCxnSpPr>
              <p:nvPr/>
            </p:nvCxnSpPr>
            <p:spPr>
              <a:xfrm rot="16200000" flipV="1">
                <a:off x="4054197" y="5450230"/>
                <a:ext cx="1252291" cy="367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107" name="Rounded Rectangle 106"/>
          <p:cNvSpPr/>
          <p:nvPr/>
        </p:nvSpPr>
        <p:spPr>
          <a:xfrm>
            <a:off x="2484438" y="4201200"/>
            <a:ext cx="539750" cy="14446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8" name="Rounded Rectangle 37"/>
          <p:cNvSpPr/>
          <p:nvPr/>
        </p:nvSpPr>
        <p:spPr>
          <a:xfrm>
            <a:off x="3024188" y="4202112"/>
            <a:ext cx="773112" cy="14446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0" name="Rounded Rectangle 39"/>
          <p:cNvSpPr/>
          <p:nvPr/>
        </p:nvSpPr>
        <p:spPr>
          <a:xfrm>
            <a:off x="3995737" y="4014788"/>
            <a:ext cx="1404937" cy="323850"/>
          </a:xfrm>
          <a:prstGeom prst="roundRect">
            <a:avLst>
              <a:gd name="adj" fmla="val 1092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1" name="Rounded Rectangle 40"/>
          <p:cNvSpPr/>
          <p:nvPr/>
        </p:nvSpPr>
        <p:spPr>
          <a:xfrm>
            <a:off x="5400675" y="3970338"/>
            <a:ext cx="684213" cy="493200"/>
          </a:xfrm>
          <a:prstGeom prst="roundRect">
            <a:avLst>
              <a:gd name="adj" fmla="val 624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3" name="Rounded Rectangle 42"/>
          <p:cNvSpPr/>
          <p:nvPr/>
        </p:nvSpPr>
        <p:spPr>
          <a:xfrm>
            <a:off x="4067944" y="4338638"/>
            <a:ext cx="1188132" cy="323850"/>
          </a:xfrm>
          <a:prstGeom prst="roundRect">
            <a:avLst>
              <a:gd name="adj" fmla="val 1092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68" name="Rounded Rectangle 67"/>
          <p:cNvSpPr/>
          <p:nvPr/>
        </p:nvSpPr>
        <p:spPr>
          <a:xfrm>
            <a:off x="6084888" y="3970337"/>
            <a:ext cx="485775" cy="385763"/>
          </a:xfrm>
          <a:prstGeom prst="roundRect">
            <a:avLst>
              <a:gd name="adj" fmla="val 624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69" name="Rounded Rectangle 68"/>
          <p:cNvSpPr/>
          <p:nvPr/>
        </p:nvSpPr>
        <p:spPr>
          <a:xfrm>
            <a:off x="6084888" y="4356100"/>
            <a:ext cx="485775" cy="269875"/>
          </a:xfrm>
          <a:prstGeom prst="roundRect">
            <a:avLst>
              <a:gd name="adj" fmla="val 624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4" name="Rounded Rectangle 43"/>
          <p:cNvSpPr/>
          <p:nvPr/>
        </p:nvSpPr>
        <p:spPr>
          <a:xfrm>
            <a:off x="2469600" y="3797999"/>
            <a:ext cx="1292400" cy="162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
            </a:r>
            <a:br>
              <a:rPr lang="en-CA" b="1" dirty="0" smtClean="0"/>
            </a:br>
            <a:r>
              <a:rPr lang="en-CA" b="1" dirty="0" smtClean="0"/>
              <a:t>Section 1 - 09:30 to 10:00  - </a:t>
            </a:r>
            <a:r>
              <a:rPr lang="en-CA" b="1" dirty="0" smtClean="0"/>
              <a:t>4</a:t>
            </a:r>
            <a:r>
              <a:rPr lang="en-CA" dirty="0" smtClean="0"/>
              <a:t/>
            </a:r>
            <a:br>
              <a:rPr lang="en-CA" dirty="0" smtClean="0"/>
            </a:b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166</a:t>
            </a:fld>
            <a:endParaRPr lang="en-CA" dirty="0"/>
          </a:p>
        </p:txBody>
      </p:sp>
      <p:sp>
        <p:nvSpPr>
          <p:cNvPr id="5" name="Rectangle 4"/>
          <p:cNvSpPr/>
          <p:nvPr/>
        </p:nvSpPr>
        <p:spPr>
          <a:xfrm>
            <a:off x="252000" y="792000"/>
            <a:ext cx="8640000" cy="5878532"/>
          </a:xfrm>
          <a:prstGeom prst="rect">
            <a:avLst/>
          </a:prstGeom>
        </p:spPr>
        <p:txBody>
          <a:bodyPr wrap="square">
            <a:spAutoFit/>
          </a:bodyPr>
          <a:lstStyle/>
          <a:p>
            <a:pPr lvl="0"/>
            <a:r>
              <a:rPr lang="en-CA" b="1" dirty="0" smtClean="0"/>
              <a:t>Prepare two team assignments</a:t>
            </a:r>
            <a:r>
              <a:rPr lang="en-CA" dirty="0" smtClean="0"/>
              <a:t>: </a:t>
            </a:r>
            <a:r>
              <a:rPr lang="en-CA" b="1" dirty="0" smtClean="0"/>
              <a:t>(Planning)</a:t>
            </a:r>
          </a:p>
          <a:p>
            <a:pPr lvl="0"/>
            <a:r>
              <a:rPr lang="en-CA" b="1" dirty="0" smtClean="0"/>
              <a:t>Initial task (the same for both teams)</a:t>
            </a:r>
            <a:endParaRPr lang="en-CA" dirty="0" smtClean="0"/>
          </a:p>
          <a:p>
            <a:r>
              <a:rPr lang="en-CA" b="1" dirty="0" smtClean="0"/>
              <a:t>Call </a:t>
            </a:r>
            <a:r>
              <a:rPr lang="en-CA" b="1" dirty="0" smtClean="0"/>
              <a:t>Sign</a:t>
            </a:r>
            <a:r>
              <a:rPr lang="en-CA" dirty="0" smtClean="0"/>
              <a:t>: </a:t>
            </a:r>
            <a:r>
              <a:rPr lang="en-CA" b="1" dirty="0" smtClean="0"/>
              <a:t>T1</a:t>
            </a:r>
            <a:r>
              <a:rPr lang="en-CA" dirty="0" smtClean="0"/>
              <a:t> (Team 1), the second task is for </a:t>
            </a:r>
            <a:r>
              <a:rPr lang="en-CA" b="1" dirty="0" smtClean="0"/>
              <a:t>T2</a:t>
            </a:r>
            <a:r>
              <a:rPr lang="en-CA" dirty="0" smtClean="0"/>
              <a:t> (Team 2).</a:t>
            </a:r>
            <a:endParaRPr lang="en-CA" b="1" dirty="0" smtClean="0"/>
          </a:p>
          <a:p>
            <a:r>
              <a:rPr lang="en-CA" b="1" dirty="0" smtClean="0"/>
              <a:t>Assignment type</a:t>
            </a:r>
            <a:r>
              <a:rPr lang="en-CA" dirty="0" smtClean="0"/>
              <a:t>: Route Response</a:t>
            </a:r>
          </a:p>
          <a:p>
            <a:r>
              <a:rPr lang="en-CA" b="1" dirty="0" smtClean="0"/>
              <a:t>Resource type</a:t>
            </a:r>
            <a:r>
              <a:rPr lang="en-CA" dirty="0" smtClean="0"/>
              <a:t>: Initial Response</a:t>
            </a:r>
          </a:p>
          <a:p>
            <a:r>
              <a:rPr lang="en-CA" b="1" dirty="0" smtClean="0"/>
              <a:t>Start time</a:t>
            </a:r>
            <a:r>
              <a:rPr lang="en-CA" dirty="0" smtClean="0"/>
              <a:t>: 08:40 today</a:t>
            </a:r>
          </a:p>
          <a:p>
            <a:r>
              <a:rPr lang="en-CA" b="1" dirty="0" smtClean="0"/>
              <a:t>Prepared by</a:t>
            </a:r>
            <a:r>
              <a:rPr lang="en-CA" dirty="0" smtClean="0"/>
              <a:t>: </a:t>
            </a:r>
            <a:r>
              <a:rPr lang="en-CA" dirty="0" smtClean="0"/>
              <a:t>Corrie Simpson</a:t>
            </a:r>
            <a:endParaRPr lang="en-CA" dirty="0" smtClean="0"/>
          </a:p>
          <a:p>
            <a:r>
              <a:rPr lang="en-CA" b="1" dirty="0" smtClean="0"/>
              <a:t>Access hrs</a:t>
            </a:r>
            <a:r>
              <a:rPr lang="en-CA" dirty="0" smtClean="0"/>
              <a:t>: 1</a:t>
            </a:r>
          </a:p>
          <a:p>
            <a:r>
              <a:rPr lang="en-CA" b="1" dirty="0" smtClean="0"/>
              <a:t>Task hrs</a:t>
            </a:r>
            <a:r>
              <a:rPr lang="en-CA" dirty="0" smtClean="0"/>
              <a:t>: 2</a:t>
            </a:r>
          </a:p>
          <a:p>
            <a:r>
              <a:rPr lang="en-CA" b="1" dirty="0" smtClean="0"/>
              <a:t>Assignment details</a:t>
            </a:r>
            <a:r>
              <a:rPr lang="en-CA" dirty="0" smtClean="0"/>
              <a:t>: Travel to Phinetta Lake Park and search for a red Jeep Cherokee licence number 2322-BK. Team 1 leader is on-site commander until ICP is set up.</a:t>
            </a:r>
          </a:p>
          <a:p>
            <a:r>
              <a:rPr lang="en-CA" b="1" dirty="0" smtClean="0"/>
              <a:t>Status</a:t>
            </a:r>
            <a:r>
              <a:rPr lang="en-CA" dirty="0" smtClean="0"/>
              <a:t>: Allocated</a:t>
            </a:r>
          </a:p>
          <a:p>
            <a:r>
              <a:rPr lang="en-CA" dirty="0" smtClean="0"/>
              <a:t> 	</a:t>
            </a:r>
            <a:r>
              <a:rPr lang="en-CA" b="1" dirty="0" smtClean="0"/>
              <a:t>Team 1 (3 members)</a:t>
            </a:r>
            <a:endParaRPr lang="en-CA" dirty="0" smtClean="0"/>
          </a:p>
          <a:p>
            <a:r>
              <a:rPr lang="en-CA" dirty="0" smtClean="0"/>
              <a:t>	Ralf </a:t>
            </a:r>
            <a:r>
              <a:rPr lang="en-CA" dirty="0" err="1" smtClean="0"/>
              <a:t>Fickel</a:t>
            </a:r>
            <a:r>
              <a:rPr lang="en-CA" dirty="0" smtClean="0"/>
              <a:t>		Team Leader	   River Bend SAR</a:t>
            </a:r>
          </a:p>
          <a:p>
            <a:r>
              <a:rPr lang="en-CA" dirty="0" smtClean="0"/>
              <a:t>	Samantha </a:t>
            </a:r>
            <a:r>
              <a:rPr lang="en-CA" dirty="0" err="1" smtClean="0"/>
              <a:t>Hopp</a:t>
            </a:r>
            <a:r>
              <a:rPr lang="en-CA" dirty="0" smtClean="0"/>
              <a:t>		Tracker 1   	   River Bend SAR	</a:t>
            </a:r>
          </a:p>
          <a:p>
            <a:r>
              <a:rPr lang="en-CA" dirty="0" smtClean="0"/>
              <a:t>	John Alexander		Trainee		   River Bend SAR</a:t>
            </a:r>
          </a:p>
          <a:p>
            <a:r>
              <a:rPr lang="en-CA" dirty="0" smtClean="0"/>
              <a:t> 	</a:t>
            </a:r>
            <a:r>
              <a:rPr lang="en-CA" b="1" dirty="0" smtClean="0"/>
              <a:t>Team 2: (3 members)</a:t>
            </a:r>
            <a:endParaRPr lang="en-CA" dirty="0" smtClean="0"/>
          </a:p>
          <a:p>
            <a:r>
              <a:rPr lang="en-CA" dirty="0" smtClean="0"/>
              <a:t>	Leyland </a:t>
            </a:r>
            <a:r>
              <a:rPr lang="en-CA" dirty="0" err="1" smtClean="0"/>
              <a:t>Randolf</a:t>
            </a:r>
            <a:r>
              <a:rPr lang="en-CA" dirty="0" smtClean="0"/>
              <a:t>		GSTL/Tracker	   Wayfield SAR</a:t>
            </a:r>
          </a:p>
          <a:p>
            <a:r>
              <a:rPr lang="en-CA" dirty="0" smtClean="0"/>
              <a:t>	</a:t>
            </a:r>
            <a:endParaRPr lang="en-CA" sz="1600" dirty="0" smtClean="0">
              <a:latin typeface="Calibri" pitchFamily="34" charset="0"/>
              <a:cs typeface="Times New Roman" pitchFamily="18" charset="0"/>
            </a:endParaRPr>
          </a:p>
          <a:p>
            <a:pPr lvl="0" eaLnBrk="0" hangingPunct="0">
              <a:tabLst>
                <a:tab pos="269875" algn="l"/>
              </a:tabLst>
            </a:pPr>
            <a:endParaRPr lang="en-CA" sz="1600" dirty="0" smtClean="0">
              <a:latin typeface="Arial" pitchFamily="34" charset="0"/>
              <a:cs typeface="Arial" pitchFamily="34" charset="0"/>
            </a:endParaRPr>
          </a:p>
        </p:txBody>
      </p:sp>
      <p:sp>
        <p:nvSpPr>
          <p:cNvPr id="240641" name="Rectangle 1"/>
          <p:cNvSpPr>
            <a:spLocks noChangeArrowheads="1"/>
          </p:cNvSpPr>
          <p:nvPr/>
        </p:nvSpPr>
        <p:spPr bwMode="auto">
          <a:xfrm>
            <a:off x="0" y="97795"/>
            <a:ext cx="679994"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69875" algn="l"/>
              </a:tabLst>
            </a:pPr>
            <a:r>
              <a:rPr kumimoji="0" lang="en-CA"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SAR</a:t>
            </a:r>
            <a:endParaRPr kumimoji="0" lang="en-C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TextBox 7"/>
          <p:cNvSpPr txBox="1">
            <a:spLocks noChangeArrowheads="1"/>
          </p:cNvSpPr>
          <p:nvPr/>
        </p:nvSpPr>
        <p:spPr bwMode="auto">
          <a:xfrm>
            <a:off x="252000" y="4392000"/>
            <a:ext cx="8640000" cy="1944000"/>
          </a:xfrm>
          <a:prstGeom prst="rect">
            <a:avLst/>
          </a:prstGeom>
          <a:solidFill>
            <a:schemeClr val="bg1">
              <a:alpha val="80000"/>
            </a:schemeClr>
          </a:solidFill>
          <a:ln w="9525">
            <a:noFill/>
            <a:miter lim="800000"/>
            <a:headEnd/>
            <a:tailEnd/>
          </a:ln>
        </p:spPr>
        <p:txBody>
          <a:bodyPr wrap="square">
            <a:spAutoFit/>
          </a:bodyPr>
          <a:lstStyle/>
          <a:p>
            <a:pPr>
              <a:defRPr/>
            </a:pPr>
            <a:endParaRPr lang="en-CA" dirty="0">
              <a:latin typeface="Calibri" pitchFamily="34" charset="0"/>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457200" y="274638"/>
            <a:ext cx="8229600" cy="525462"/>
          </a:xfrm>
        </p:spPr>
        <p:txBody>
          <a:bodyPr/>
          <a:lstStyle/>
          <a:p>
            <a:r>
              <a:rPr lang="en-CA" b="1" dirty="0" smtClean="0"/>
              <a:t>ICS 204 – Assignment Form – </a:t>
            </a:r>
            <a:r>
              <a:rPr lang="en-CA" b="1" dirty="0" smtClean="0"/>
              <a:t>Personnel and Comments - 1</a:t>
            </a:r>
            <a:endParaRPr lang="en-CA" dirty="0" smtClean="0"/>
          </a:p>
        </p:txBody>
      </p:sp>
      <p:sp>
        <p:nvSpPr>
          <p:cNvPr id="3" name="Date Placeholder 2"/>
          <p:cNvSpPr>
            <a:spLocks noGrp="1"/>
          </p:cNvSpPr>
          <p:nvPr>
            <p:ph type="dt" sz="quarter" idx="10"/>
          </p:nvPr>
        </p:nvSpPr>
        <p:spPr/>
        <p:txBody>
          <a:bodyPr/>
          <a:lstStyle/>
          <a:p>
            <a:pPr>
              <a:defRPr/>
            </a:pPr>
            <a:fld id="{D4D05F1C-0A68-4483-A549-DAC024E5040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5FC0AA47-5C45-40C8-BD29-4935B0E2AC0C}" type="slidenum">
              <a:rPr lang="en-CA" smtClean="0"/>
              <a:pPr>
                <a:defRPr/>
              </a:pPr>
              <a:t>167</a:t>
            </a:fld>
            <a:endParaRPr lang="en-CA" dirty="0"/>
          </a:p>
        </p:txBody>
      </p:sp>
      <p:sp>
        <p:nvSpPr>
          <p:cNvPr id="80901" name="TextBox 7"/>
          <p:cNvSpPr txBox="1">
            <a:spLocks noChangeArrowheads="1"/>
          </p:cNvSpPr>
          <p:nvPr/>
        </p:nvSpPr>
        <p:spPr bwMode="auto">
          <a:xfrm>
            <a:off x="457200" y="800100"/>
            <a:ext cx="8245475" cy="369888"/>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The Assignment Personnel Selector list is used to allocate personnel to the assignment. </a:t>
            </a:r>
          </a:p>
        </p:txBody>
      </p:sp>
      <p:grpSp>
        <p:nvGrpSpPr>
          <p:cNvPr id="2" name="Group 75"/>
          <p:cNvGrpSpPr>
            <a:grpSpLocks/>
          </p:cNvGrpSpPr>
          <p:nvPr/>
        </p:nvGrpSpPr>
        <p:grpSpPr bwMode="auto">
          <a:xfrm>
            <a:off x="233363" y="1362075"/>
            <a:ext cx="8623300" cy="5006975"/>
            <a:chOff x="234000" y="1362652"/>
            <a:chExt cx="8622208" cy="5007067"/>
          </a:xfrm>
        </p:grpSpPr>
        <p:sp>
          <p:nvSpPr>
            <p:cNvPr id="47" name="TextBox 7"/>
            <p:cNvSpPr txBox="1">
              <a:spLocks noChangeArrowheads="1"/>
            </p:cNvSpPr>
            <p:nvPr/>
          </p:nvSpPr>
          <p:spPr bwMode="auto">
            <a:xfrm>
              <a:off x="504603" y="2016589"/>
              <a:ext cx="2304758" cy="923942"/>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a:t>
              </a:r>
              <a:r>
                <a:rPr lang="en-CA" b="1" dirty="0">
                  <a:latin typeface="Calibri" pitchFamily="34" charset="0"/>
                </a:rPr>
                <a:t>Add</a:t>
              </a:r>
              <a:r>
                <a:rPr lang="en-CA" dirty="0">
                  <a:latin typeface="Calibri" pitchFamily="34" charset="0"/>
                </a:rPr>
                <a:t> to open the </a:t>
              </a:r>
              <a:r>
                <a:rPr lang="en-CA" b="1" dirty="0">
                  <a:latin typeface="Calibri" pitchFamily="34" charset="0"/>
                </a:rPr>
                <a:t>Assignment Personnel Selector </a:t>
              </a:r>
              <a:r>
                <a:rPr lang="en-CA" dirty="0">
                  <a:latin typeface="Calibri" pitchFamily="34" charset="0"/>
                </a:rPr>
                <a:t>screen.</a:t>
              </a:r>
            </a:p>
          </p:txBody>
        </p:sp>
        <p:sp>
          <p:nvSpPr>
            <p:cNvPr id="48" name="TextBox 7"/>
            <p:cNvSpPr txBox="1">
              <a:spLocks noChangeArrowheads="1"/>
            </p:cNvSpPr>
            <p:nvPr/>
          </p:nvSpPr>
          <p:spPr bwMode="auto">
            <a:xfrm>
              <a:off x="234000" y="3564617"/>
              <a:ext cx="1907933" cy="922355"/>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Check the </a:t>
              </a:r>
              <a:r>
                <a:rPr lang="en-CA" b="1" dirty="0" err="1">
                  <a:latin typeface="Calibri" pitchFamily="34" charset="0"/>
                </a:rPr>
                <a:t>Sel</a:t>
              </a:r>
              <a:r>
                <a:rPr lang="en-CA" dirty="0">
                  <a:latin typeface="Calibri" pitchFamily="34" charset="0"/>
                </a:rPr>
                <a:t> box for each person to be assigned.</a:t>
              </a:r>
              <a:endParaRPr lang="en-CA" b="1" dirty="0">
                <a:latin typeface="Calibri" pitchFamily="34" charset="0"/>
              </a:endParaRPr>
            </a:p>
          </p:txBody>
        </p:sp>
        <p:sp>
          <p:nvSpPr>
            <p:cNvPr id="56" name="TextBox 7"/>
            <p:cNvSpPr txBox="1">
              <a:spLocks noChangeArrowheads="1"/>
            </p:cNvSpPr>
            <p:nvPr/>
          </p:nvSpPr>
          <p:spPr bwMode="auto">
            <a:xfrm>
              <a:off x="2052407" y="5709307"/>
              <a:ext cx="3311106" cy="647712"/>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a:t>
              </a:r>
              <a:r>
                <a:rPr lang="en-CA" b="1" dirty="0">
                  <a:latin typeface="Calibri" pitchFamily="34" charset="0"/>
                </a:rPr>
                <a:t>Allocate to  Assignment </a:t>
              </a:r>
              <a:r>
                <a:rPr lang="en-CA" dirty="0">
                  <a:latin typeface="Calibri" pitchFamily="34" charset="0"/>
                </a:rPr>
                <a:t>.</a:t>
              </a:r>
              <a:r>
                <a:rPr lang="en-CA" b="1" dirty="0">
                  <a:latin typeface="Calibri" pitchFamily="34" charset="0"/>
                </a:rPr>
                <a:t> </a:t>
              </a:r>
              <a:r>
                <a:rPr lang="en-CA" dirty="0">
                  <a:latin typeface="Calibri" pitchFamily="34" charset="0"/>
                </a:rPr>
                <a:t>The selector closes automatically.</a:t>
              </a:r>
            </a:p>
          </p:txBody>
        </p:sp>
        <p:grpSp>
          <p:nvGrpSpPr>
            <p:cNvPr id="5" name="Group 58"/>
            <p:cNvGrpSpPr>
              <a:grpSpLocks/>
            </p:cNvGrpSpPr>
            <p:nvPr/>
          </p:nvGrpSpPr>
          <p:grpSpPr bwMode="auto">
            <a:xfrm>
              <a:off x="6444208" y="4569719"/>
              <a:ext cx="2412000" cy="1800000"/>
              <a:chOff x="6444208" y="4569719"/>
              <a:chExt cx="2412000" cy="1800000"/>
            </a:xfrm>
          </p:grpSpPr>
          <p:sp>
            <p:nvSpPr>
              <p:cNvPr id="80923" name="TextBox 7"/>
              <p:cNvSpPr txBox="1">
                <a:spLocks noChangeArrowheads="1"/>
              </p:cNvSpPr>
              <p:nvPr/>
            </p:nvSpPr>
            <p:spPr bwMode="auto">
              <a:xfrm>
                <a:off x="6444208" y="4569719"/>
                <a:ext cx="2412000" cy="1800000"/>
              </a:xfrm>
              <a:prstGeom prst="rect">
                <a:avLst/>
              </a:prstGeom>
              <a:solidFill>
                <a:srgbClr val="FEBEC9">
                  <a:alpha val="79999"/>
                </a:srgbClr>
              </a:solidFill>
              <a:ln w="9525">
                <a:noFill/>
                <a:miter lim="800000"/>
                <a:headEnd/>
                <a:tailEnd/>
              </a:ln>
            </p:spPr>
            <p:txBody>
              <a:bodyPr>
                <a:spAutoFit/>
              </a:bodyPr>
              <a:lstStyle/>
              <a:p>
                <a:r>
                  <a:rPr lang="en-CA">
                    <a:latin typeface="Calibri" pitchFamily="34" charset="0"/>
                  </a:rPr>
                  <a:t>A </a:t>
                </a:r>
                <a:r>
                  <a:rPr lang="en-CA">
                    <a:solidFill>
                      <a:srgbClr val="FEBEC9"/>
                    </a:solidFill>
                    <a:latin typeface="Calibri" pitchFamily="34" charset="0"/>
                  </a:rPr>
                  <a:t>yellow highlight </a:t>
                </a:r>
                <a:r>
                  <a:rPr lang="en-CA">
                    <a:latin typeface="Calibri" pitchFamily="34" charset="0"/>
                  </a:rPr>
                  <a:t>indicates the person has already been assigned to a task which may conflict with the new assignment.</a:t>
                </a:r>
              </a:p>
            </p:txBody>
          </p:sp>
          <p:sp>
            <p:nvSpPr>
              <p:cNvPr id="58" name="Rectangle 57"/>
              <p:cNvSpPr/>
              <p:nvPr/>
            </p:nvSpPr>
            <p:spPr>
              <a:xfrm>
                <a:off x="6732402" y="4607562"/>
                <a:ext cx="1476188" cy="25241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lgn="ctr">
                  <a:defRPr/>
                </a:pPr>
                <a:r>
                  <a:rPr lang="en-CA" dirty="0">
                    <a:solidFill>
                      <a:schemeClr val="tx1"/>
                    </a:solidFill>
                  </a:rPr>
                  <a:t>yellow highlight </a:t>
                </a:r>
              </a:p>
            </p:txBody>
          </p:sp>
        </p:grpSp>
        <p:grpSp>
          <p:nvGrpSpPr>
            <p:cNvPr id="6" name="Group 68"/>
            <p:cNvGrpSpPr>
              <a:grpSpLocks/>
            </p:cNvGrpSpPr>
            <p:nvPr/>
          </p:nvGrpSpPr>
          <p:grpSpPr bwMode="auto">
            <a:xfrm>
              <a:off x="2448595" y="1362652"/>
              <a:ext cx="4784364" cy="4078695"/>
              <a:chOff x="2448595" y="1362652"/>
              <a:chExt cx="4784364" cy="4078695"/>
            </a:xfrm>
          </p:grpSpPr>
          <p:grpSp>
            <p:nvGrpSpPr>
              <p:cNvPr id="7" name="Group 56"/>
              <p:cNvGrpSpPr>
                <a:grpSpLocks/>
              </p:cNvGrpSpPr>
              <p:nvPr/>
            </p:nvGrpSpPr>
            <p:grpSpPr bwMode="auto">
              <a:xfrm>
                <a:off x="2448595" y="1362652"/>
                <a:ext cx="4784364" cy="4078695"/>
                <a:chOff x="2448595" y="1274933"/>
                <a:chExt cx="4784364" cy="4078695"/>
              </a:xfrm>
            </p:grpSpPr>
            <p:grpSp>
              <p:nvGrpSpPr>
                <p:cNvPr id="8" name="Group 53"/>
                <p:cNvGrpSpPr>
                  <a:grpSpLocks/>
                </p:cNvGrpSpPr>
                <p:nvPr/>
              </p:nvGrpSpPr>
              <p:grpSpPr bwMode="auto">
                <a:xfrm>
                  <a:off x="2954329" y="1274933"/>
                  <a:ext cx="4278630" cy="3070860"/>
                  <a:chOff x="846000" y="1204278"/>
                  <a:chExt cx="4278630" cy="3070860"/>
                </a:xfrm>
              </p:grpSpPr>
              <p:grpSp>
                <p:nvGrpSpPr>
                  <p:cNvPr id="9" name="Group 51"/>
                  <p:cNvGrpSpPr>
                    <a:grpSpLocks/>
                  </p:cNvGrpSpPr>
                  <p:nvPr/>
                </p:nvGrpSpPr>
                <p:grpSpPr bwMode="auto">
                  <a:xfrm>
                    <a:off x="846000" y="1204278"/>
                    <a:ext cx="4278630" cy="3070860"/>
                    <a:chOff x="846000" y="1204278"/>
                    <a:chExt cx="4278630" cy="3070860"/>
                  </a:xfrm>
                </p:grpSpPr>
                <p:pic>
                  <p:nvPicPr>
                    <p:cNvPr id="119811" name="Picture 3" descr="C:\Users\User1\Desktop\ScreenHunter\ICv6 Course\ICv6 ICS 204_Adding Personnel_2.JPG"/>
                    <p:cNvPicPr>
                      <a:picLocks noChangeAspect="1" noChangeArrowheads="1"/>
                    </p:cNvPicPr>
                    <p:nvPr/>
                  </p:nvPicPr>
                  <p:blipFill>
                    <a:blip r:embed="rId3" cstate="print"/>
                    <a:srcRect/>
                    <a:stretch>
                      <a:fillRect/>
                    </a:stretch>
                  </p:blipFill>
                  <p:spPr bwMode="auto">
                    <a:xfrm>
                      <a:off x="846302" y="1204278"/>
                      <a:ext cx="4277770" cy="3070281"/>
                    </a:xfrm>
                    <a:prstGeom prst="rect">
                      <a:avLst/>
                    </a:prstGeom>
                    <a:noFill/>
                    <a:ln w="9525">
                      <a:solidFill>
                        <a:schemeClr val="tx1"/>
                      </a:solidFill>
                    </a:ln>
                    <a:effectLst>
                      <a:outerShdw blurRad="50800" dist="38100" dir="2700000" algn="tl" rotWithShape="0">
                        <a:prstClr val="black">
                          <a:alpha val="40000"/>
                        </a:prstClr>
                      </a:outerShdw>
                    </a:effectLst>
                  </p:spPr>
                </p:pic>
                <p:sp>
                  <p:nvSpPr>
                    <p:cNvPr id="40" name="Rectangle 39"/>
                    <p:cNvSpPr/>
                    <p:nvPr/>
                  </p:nvSpPr>
                  <p:spPr>
                    <a:xfrm>
                      <a:off x="900270" y="1204278"/>
                      <a:ext cx="4174596" cy="1116033"/>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41" name="Rectangle 40"/>
                    <p:cNvSpPr/>
                    <p:nvPr/>
                  </p:nvSpPr>
                  <p:spPr>
                    <a:xfrm>
                      <a:off x="900270" y="2320311"/>
                      <a:ext cx="1295236" cy="144465"/>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42" name="Rectangle 41"/>
                    <p:cNvSpPr/>
                    <p:nvPr/>
                  </p:nvSpPr>
                  <p:spPr>
                    <a:xfrm>
                      <a:off x="3743122" y="2320311"/>
                      <a:ext cx="1331744" cy="188915"/>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44" name="Rounded Rectangle 43"/>
                  <p:cNvSpPr/>
                  <p:nvPr/>
                </p:nvSpPr>
                <p:spPr>
                  <a:xfrm>
                    <a:off x="2728838" y="2509227"/>
                    <a:ext cx="312697" cy="15081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pic>
              <p:nvPicPr>
                <p:cNvPr id="119812" name="Picture 4" descr="C:\Users\User1\Desktop\ScreenHunter\ICv6 Course\ICv6 ICS 204_Adding Personnel.JPG"/>
                <p:cNvPicPr>
                  <a:picLocks noChangeAspect="1" noChangeArrowheads="1"/>
                </p:cNvPicPr>
                <p:nvPr/>
              </p:nvPicPr>
              <p:blipFill>
                <a:blip r:embed="rId4" cstate="print"/>
                <a:srcRect/>
                <a:stretch>
                  <a:fillRect/>
                </a:stretch>
              </p:blipFill>
              <p:spPr bwMode="auto">
                <a:xfrm>
                  <a:off x="2448282" y="2960889"/>
                  <a:ext cx="3711105" cy="2392407"/>
                </a:xfrm>
                <a:prstGeom prst="rect">
                  <a:avLst/>
                </a:prstGeom>
                <a:noFill/>
                <a:ln w="9525">
                  <a:solidFill>
                    <a:schemeClr val="tx1"/>
                  </a:solidFill>
                </a:ln>
                <a:effectLst>
                  <a:outerShdw blurRad="50800" dist="38100" dir="2700000" algn="tl" rotWithShape="0">
                    <a:prstClr val="black">
                      <a:alpha val="40000"/>
                    </a:prstClr>
                  </a:outerShdw>
                </a:effectLst>
              </p:spPr>
            </p:pic>
            <p:sp>
              <p:nvSpPr>
                <p:cNvPr id="55" name="Rounded Rectangle 54"/>
                <p:cNvSpPr/>
                <p:nvPr/>
              </p:nvSpPr>
              <p:spPr>
                <a:xfrm>
                  <a:off x="2537171" y="3402222"/>
                  <a:ext cx="161904" cy="107952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67" name="Rounded Rectangle 66"/>
              <p:cNvSpPr/>
              <p:nvPr/>
            </p:nvSpPr>
            <p:spPr>
              <a:xfrm>
                <a:off x="3221297" y="5193360"/>
                <a:ext cx="973014" cy="15081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64" name="Straight Arrow Connector 63"/>
            <p:cNvCxnSpPr>
              <a:stCxn id="56" idx="0"/>
              <a:endCxn id="67" idx="2"/>
            </p:cNvCxnSpPr>
            <p:nvPr/>
          </p:nvCxnSpPr>
          <p:spPr>
            <a:xfrm rot="16200000" flipV="1">
              <a:off x="3525317" y="5526664"/>
              <a:ext cx="365132" cy="1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stCxn id="48" idx="3"/>
              <a:endCxn id="55" idx="1"/>
            </p:cNvCxnSpPr>
            <p:nvPr/>
          </p:nvCxnSpPr>
          <p:spPr>
            <a:xfrm>
              <a:off x="2141933" y="4025795"/>
              <a:ext cx="395237" cy="39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80923" idx="1"/>
            </p:cNvCxnSpPr>
            <p:nvPr/>
          </p:nvCxnSpPr>
          <p:spPr>
            <a:xfrm rot="10800000">
              <a:off x="5435578" y="4509135"/>
              <a:ext cx="1007935" cy="9604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47" idx="3"/>
              <a:endCxn id="44" idx="1"/>
            </p:cNvCxnSpPr>
            <p:nvPr/>
          </p:nvCxnSpPr>
          <p:spPr>
            <a:xfrm>
              <a:off x="2809361" y="2478561"/>
              <a:ext cx="2027806" cy="26444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9" name="Rounded Rectangle 28"/>
          <p:cNvSpPr/>
          <p:nvPr/>
        </p:nvSpPr>
        <p:spPr bwMode="auto">
          <a:xfrm>
            <a:off x="2519772" y="5192713"/>
            <a:ext cx="701266" cy="1508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1" name="TextBox 7"/>
          <p:cNvSpPr txBox="1">
            <a:spLocks noChangeArrowheads="1"/>
          </p:cNvSpPr>
          <p:nvPr/>
        </p:nvSpPr>
        <p:spPr bwMode="auto">
          <a:xfrm>
            <a:off x="233363" y="4806000"/>
            <a:ext cx="1692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 Selected </a:t>
            </a:r>
            <a:r>
              <a:rPr lang="en-CA" dirty="0" smtClean="0">
                <a:latin typeface="Calibri" pitchFamily="34" charset="0"/>
              </a:rPr>
              <a:t>– if incorrect, check the </a:t>
            </a:r>
            <a:r>
              <a:rPr lang="en-CA" b="1" dirty="0" err="1" smtClean="0">
                <a:latin typeface="Calibri" pitchFamily="34" charset="0"/>
              </a:rPr>
              <a:t>Sel</a:t>
            </a:r>
            <a:r>
              <a:rPr lang="en-CA" dirty="0" smtClean="0">
                <a:latin typeface="Calibri" pitchFamily="34" charset="0"/>
              </a:rPr>
              <a:t> boxes.</a:t>
            </a:r>
            <a:endParaRPr lang="en-CA" b="1" dirty="0">
              <a:latin typeface="Calibri" pitchFamily="34" charset="0"/>
            </a:endParaRPr>
          </a:p>
        </p:txBody>
      </p:sp>
      <p:cxnSp>
        <p:nvCxnSpPr>
          <p:cNvPr id="32" name="Straight Arrow Connector 31"/>
          <p:cNvCxnSpPr>
            <a:stCxn id="31" idx="3"/>
            <a:endCxn id="29" idx="1"/>
          </p:cNvCxnSpPr>
          <p:nvPr/>
        </p:nvCxnSpPr>
        <p:spPr bwMode="auto">
          <a:xfrm>
            <a:off x="1925363" y="5267665"/>
            <a:ext cx="594409" cy="45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3" name="Rounded Rectangle 32"/>
          <p:cNvSpPr/>
          <p:nvPr/>
        </p:nvSpPr>
        <p:spPr bwMode="auto">
          <a:xfrm>
            <a:off x="4303712" y="2478089"/>
            <a:ext cx="1504800" cy="1889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
            </a:r>
            <a:br>
              <a:rPr lang="en-CA" b="1" dirty="0" smtClean="0"/>
            </a:br>
            <a:r>
              <a:rPr lang="en-CA" b="1" dirty="0" smtClean="0"/>
              <a:t>Section 1 - 09:30 to 10:00  - </a:t>
            </a:r>
            <a:r>
              <a:rPr lang="en-CA" b="1" dirty="0" smtClean="0"/>
              <a:t>5</a:t>
            </a:r>
            <a:r>
              <a:rPr lang="en-CA" dirty="0" smtClean="0"/>
              <a:t/>
            </a:r>
            <a:br>
              <a:rPr lang="en-CA" dirty="0" smtClean="0"/>
            </a:b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168</a:t>
            </a:fld>
            <a:endParaRPr lang="en-CA" dirty="0"/>
          </a:p>
        </p:txBody>
      </p:sp>
      <p:sp>
        <p:nvSpPr>
          <p:cNvPr id="5" name="Rectangle 4"/>
          <p:cNvSpPr/>
          <p:nvPr/>
        </p:nvSpPr>
        <p:spPr>
          <a:xfrm>
            <a:off x="252000" y="792000"/>
            <a:ext cx="8640000" cy="5544000"/>
          </a:xfrm>
          <a:prstGeom prst="rect">
            <a:avLst/>
          </a:prstGeom>
        </p:spPr>
        <p:txBody>
          <a:bodyPr wrap="square">
            <a:spAutoFit/>
          </a:bodyPr>
          <a:lstStyle/>
          <a:p>
            <a:pPr lvl="0"/>
            <a:r>
              <a:rPr lang="en-CA" b="1" dirty="0" smtClean="0"/>
              <a:t>Prepare team assignments</a:t>
            </a:r>
            <a:r>
              <a:rPr lang="en-CA" dirty="0" smtClean="0"/>
              <a:t>: </a:t>
            </a:r>
            <a:r>
              <a:rPr lang="en-CA" b="1" dirty="0" smtClean="0"/>
              <a:t>(Planning)Initial task (both teams)</a:t>
            </a:r>
            <a:endParaRPr lang="en-CA" dirty="0" smtClean="0"/>
          </a:p>
          <a:p>
            <a:r>
              <a:rPr lang="en-CA" b="1" dirty="0" smtClean="0"/>
              <a:t>Name</a:t>
            </a:r>
            <a:r>
              <a:rPr lang="en-CA" dirty="0" smtClean="0"/>
              <a:t>: Initial Response teams – search for missing hiker’s vehicle.</a:t>
            </a:r>
          </a:p>
          <a:p>
            <a:r>
              <a:rPr lang="en-CA" b="1" dirty="0" smtClean="0"/>
              <a:t>Assignment type</a:t>
            </a:r>
            <a:r>
              <a:rPr lang="en-CA" dirty="0" smtClean="0"/>
              <a:t>: Route Response</a:t>
            </a:r>
          </a:p>
          <a:p>
            <a:r>
              <a:rPr lang="en-CA" b="1" dirty="0" smtClean="0"/>
              <a:t>Resource type</a:t>
            </a:r>
            <a:r>
              <a:rPr lang="en-CA" dirty="0" smtClean="0"/>
              <a:t>: Initial Response</a:t>
            </a:r>
          </a:p>
          <a:p>
            <a:r>
              <a:rPr lang="en-CA" b="1" dirty="0" smtClean="0"/>
              <a:t>Start time</a:t>
            </a:r>
            <a:r>
              <a:rPr lang="en-CA" dirty="0" smtClean="0"/>
              <a:t>: 08:40 today</a:t>
            </a:r>
          </a:p>
          <a:p>
            <a:r>
              <a:rPr lang="en-CA" b="1" dirty="0" smtClean="0"/>
              <a:t>Prepared by</a:t>
            </a:r>
            <a:r>
              <a:rPr lang="en-CA" dirty="0" smtClean="0"/>
              <a:t>: Corrie</a:t>
            </a:r>
          </a:p>
          <a:p>
            <a:r>
              <a:rPr lang="en-CA" b="1" dirty="0" smtClean="0"/>
              <a:t>Access hrs</a:t>
            </a:r>
            <a:r>
              <a:rPr lang="en-CA" dirty="0" smtClean="0"/>
              <a:t>: 1</a:t>
            </a:r>
          </a:p>
          <a:p>
            <a:r>
              <a:rPr lang="en-CA" b="1" dirty="0" smtClean="0"/>
              <a:t>Task hrs</a:t>
            </a:r>
            <a:r>
              <a:rPr lang="en-CA" dirty="0" smtClean="0"/>
              <a:t>: 2</a:t>
            </a:r>
          </a:p>
          <a:p>
            <a:r>
              <a:rPr lang="en-CA" b="1" dirty="0" smtClean="0"/>
              <a:t>Assignment details</a:t>
            </a:r>
            <a:r>
              <a:rPr lang="en-CA" dirty="0" smtClean="0"/>
              <a:t>: Travel to Phinetta Lake Park and search for a red Jeep Cherokee licence number 2322-BK. Team 1 leader is on-site commander until ICP is set up.</a:t>
            </a:r>
          </a:p>
          <a:p>
            <a:r>
              <a:rPr lang="en-CA" b="1" dirty="0" smtClean="0"/>
              <a:t>Status</a:t>
            </a:r>
            <a:r>
              <a:rPr lang="en-CA" dirty="0" smtClean="0"/>
              <a:t>: Allocated</a:t>
            </a:r>
          </a:p>
          <a:p>
            <a:r>
              <a:rPr lang="en-CA" dirty="0" smtClean="0"/>
              <a:t> 	</a:t>
            </a:r>
            <a:r>
              <a:rPr lang="en-CA" b="1" dirty="0" smtClean="0"/>
              <a:t>Team 1 (3 members)</a:t>
            </a:r>
            <a:endParaRPr lang="en-CA" dirty="0" smtClean="0"/>
          </a:p>
          <a:p>
            <a:r>
              <a:rPr lang="en-CA" dirty="0" smtClean="0"/>
              <a:t>	Ralf </a:t>
            </a:r>
            <a:r>
              <a:rPr lang="en-CA" dirty="0" err="1" smtClean="0"/>
              <a:t>Fickel</a:t>
            </a:r>
            <a:r>
              <a:rPr lang="en-CA" dirty="0" smtClean="0"/>
              <a:t>		Team Leader	   River Bend SAR</a:t>
            </a:r>
          </a:p>
          <a:p>
            <a:r>
              <a:rPr lang="en-CA" dirty="0" smtClean="0"/>
              <a:t>	Samantha </a:t>
            </a:r>
            <a:r>
              <a:rPr lang="en-CA" dirty="0" err="1" smtClean="0"/>
              <a:t>Hopp</a:t>
            </a:r>
            <a:r>
              <a:rPr lang="en-CA" dirty="0" smtClean="0"/>
              <a:t>		Tracker 1   	   River Bend SAR	</a:t>
            </a:r>
          </a:p>
          <a:p>
            <a:r>
              <a:rPr lang="en-CA" dirty="0" smtClean="0"/>
              <a:t>	John Alexander		Trainee		   River Bend SAR</a:t>
            </a:r>
          </a:p>
          <a:p>
            <a:r>
              <a:rPr lang="en-CA" dirty="0" smtClean="0"/>
              <a:t> 	</a:t>
            </a:r>
            <a:r>
              <a:rPr lang="en-CA" b="1" dirty="0" smtClean="0"/>
              <a:t>Team 2: (3 members)</a:t>
            </a:r>
            <a:endParaRPr lang="en-CA" dirty="0" smtClean="0"/>
          </a:p>
          <a:p>
            <a:r>
              <a:rPr lang="en-CA" dirty="0" smtClean="0"/>
              <a:t>	Leyland </a:t>
            </a:r>
            <a:r>
              <a:rPr lang="en-CA" dirty="0" err="1" smtClean="0"/>
              <a:t>Randolf</a:t>
            </a:r>
            <a:r>
              <a:rPr lang="en-CA" dirty="0" smtClean="0"/>
              <a:t>		GSTL/Tracker	   Wayfield SAR</a:t>
            </a:r>
          </a:p>
          <a:p>
            <a:r>
              <a:rPr lang="en-CA" dirty="0" smtClean="0"/>
              <a:t>	Katrina Johnson		Tracker 1	   River Bend SAR</a:t>
            </a:r>
          </a:p>
          <a:p>
            <a:r>
              <a:rPr lang="en-CA" dirty="0" smtClean="0"/>
              <a:t>	Tim Abel		               SAR		   Wayfield SAR</a:t>
            </a:r>
          </a:p>
          <a:p>
            <a:pPr lvl="0" eaLnBrk="0" hangingPunct="0">
              <a:tabLst>
                <a:tab pos="269875" algn="l"/>
              </a:tabLst>
            </a:pPr>
            <a:endParaRPr lang="en-CA" sz="1600" dirty="0" smtClean="0">
              <a:latin typeface="Calibri" pitchFamily="34" charset="0"/>
              <a:cs typeface="Times New Roman" pitchFamily="18" charset="0"/>
            </a:endParaRPr>
          </a:p>
          <a:p>
            <a:pPr lvl="0" eaLnBrk="0" hangingPunct="0">
              <a:tabLst>
                <a:tab pos="269875" algn="l"/>
              </a:tabLst>
            </a:pPr>
            <a:endParaRPr lang="en-CA" sz="1600" dirty="0" smtClean="0">
              <a:latin typeface="Arial" pitchFamily="34" charset="0"/>
              <a:cs typeface="Arial" pitchFamily="34" charset="0"/>
            </a:endParaRPr>
          </a:p>
        </p:txBody>
      </p:sp>
      <p:sp>
        <p:nvSpPr>
          <p:cNvPr id="240641" name="Rectangle 1"/>
          <p:cNvSpPr>
            <a:spLocks noChangeArrowheads="1"/>
          </p:cNvSpPr>
          <p:nvPr/>
        </p:nvSpPr>
        <p:spPr bwMode="auto">
          <a:xfrm>
            <a:off x="0" y="97795"/>
            <a:ext cx="679994"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69875" algn="l"/>
              </a:tabLst>
            </a:pPr>
            <a:r>
              <a:rPr kumimoji="0" lang="en-CA"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SAR</a:t>
            </a:r>
            <a:endParaRPr kumimoji="0" lang="en-C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TextBox 7"/>
          <p:cNvSpPr txBox="1">
            <a:spLocks noChangeArrowheads="1"/>
          </p:cNvSpPr>
          <p:nvPr/>
        </p:nvSpPr>
        <p:spPr bwMode="auto">
          <a:xfrm>
            <a:off x="252000" y="792000"/>
            <a:ext cx="8640000" cy="3348000"/>
          </a:xfrm>
          <a:prstGeom prst="rect">
            <a:avLst/>
          </a:prstGeom>
          <a:solidFill>
            <a:schemeClr val="bg1">
              <a:alpha val="80000"/>
            </a:schemeClr>
          </a:solidFill>
          <a:ln w="9525">
            <a:noFill/>
            <a:miter lim="800000"/>
            <a:headEnd/>
            <a:tailEnd/>
          </a:ln>
        </p:spPr>
        <p:txBody>
          <a:bodyPr wrap="square">
            <a:spAutoFit/>
          </a:bodyPr>
          <a:lstStyle/>
          <a:p>
            <a:pPr>
              <a:defRPr/>
            </a:pPr>
            <a:endParaRPr lang="en-CA" dirty="0">
              <a:latin typeface="Calibri" pitchFamily="34" charset="0"/>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457200" y="274638"/>
            <a:ext cx="8229600" cy="525462"/>
          </a:xfrm>
        </p:spPr>
        <p:txBody>
          <a:bodyPr/>
          <a:lstStyle/>
          <a:p>
            <a:r>
              <a:rPr lang="en-CA" b="1" dirty="0" smtClean="0"/>
              <a:t>ICS 204 – Assignment Form – Personnel and </a:t>
            </a:r>
            <a:r>
              <a:rPr lang="en-CA" b="1" dirty="0" smtClean="0"/>
              <a:t>Comments - 2</a:t>
            </a:r>
            <a:endParaRPr lang="en-CA" dirty="0" smtClean="0"/>
          </a:p>
        </p:txBody>
      </p:sp>
      <p:sp>
        <p:nvSpPr>
          <p:cNvPr id="3" name="Date Placeholder 2"/>
          <p:cNvSpPr>
            <a:spLocks noGrp="1"/>
          </p:cNvSpPr>
          <p:nvPr>
            <p:ph type="dt" sz="quarter" idx="10"/>
          </p:nvPr>
        </p:nvSpPr>
        <p:spPr/>
        <p:txBody>
          <a:bodyPr/>
          <a:lstStyle/>
          <a:p>
            <a:pPr>
              <a:defRPr/>
            </a:pPr>
            <a:fld id="{367FC1A4-F92A-47C1-8CEF-641DB2D7D878}"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225E5E16-8949-4A6C-8998-B8D47BBCCB12}" type="slidenum">
              <a:rPr lang="en-CA" smtClean="0"/>
              <a:pPr>
                <a:defRPr/>
              </a:pPr>
              <a:t>169</a:t>
            </a:fld>
            <a:endParaRPr lang="en-CA" dirty="0"/>
          </a:p>
        </p:txBody>
      </p:sp>
      <p:grpSp>
        <p:nvGrpSpPr>
          <p:cNvPr id="70" name="Group 69"/>
          <p:cNvGrpSpPr/>
          <p:nvPr/>
        </p:nvGrpSpPr>
        <p:grpSpPr>
          <a:xfrm>
            <a:off x="277813" y="800100"/>
            <a:ext cx="8586787" cy="5501861"/>
            <a:chOff x="277813" y="800100"/>
            <a:chExt cx="8586787" cy="5501861"/>
          </a:xfrm>
        </p:grpSpPr>
        <p:grpSp>
          <p:nvGrpSpPr>
            <p:cNvPr id="68" name="Group 67"/>
            <p:cNvGrpSpPr/>
            <p:nvPr/>
          </p:nvGrpSpPr>
          <p:grpSpPr>
            <a:xfrm>
              <a:off x="277813" y="800100"/>
              <a:ext cx="8586787" cy="5501861"/>
              <a:chOff x="277813" y="800100"/>
              <a:chExt cx="8586787" cy="5501861"/>
            </a:xfrm>
          </p:grpSpPr>
          <p:grpSp>
            <p:nvGrpSpPr>
              <p:cNvPr id="56" name="Group 55"/>
              <p:cNvGrpSpPr>
                <a:grpSpLocks noChangeAspect="1"/>
              </p:cNvGrpSpPr>
              <p:nvPr/>
            </p:nvGrpSpPr>
            <p:grpSpPr>
              <a:xfrm>
                <a:off x="2303997" y="1583998"/>
                <a:ext cx="6384144" cy="4569905"/>
                <a:chOff x="2446337" y="2408238"/>
                <a:chExt cx="4284663" cy="3067050"/>
              </a:xfrm>
            </p:grpSpPr>
            <p:grpSp>
              <p:nvGrpSpPr>
                <p:cNvPr id="55" name="Group 54"/>
                <p:cNvGrpSpPr/>
                <p:nvPr/>
              </p:nvGrpSpPr>
              <p:grpSpPr>
                <a:xfrm>
                  <a:off x="2446337" y="2408238"/>
                  <a:ext cx="4284663" cy="3067050"/>
                  <a:chOff x="2446337" y="2408238"/>
                  <a:chExt cx="4284663" cy="3067050"/>
                </a:xfrm>
              </p:grpSpPr>
              <p:pic>
                <p:nvPicPr>
                  <p:cNvPr id="116738" name="Picture 2" descr="C:\Users\User1\Desktop\ScreenHunter\ICv6 Course\ICv6 ICS 204 - Personnel % Comments.JPG"/>
                  <p:cNvPicPr>
                    <a:picLocks noChangeAspect="1" noChangeArrowheads="1"/>
                  </p:cNvPicPr>
                  <p:nvPr/>
                </p:nvPicPr>
                <p:blipFill>
                  <a:blip r:embed="rId2" cstate="print"/>
                  <a:srcRect/>
                  <a:stretch>
                    <a:fillRect/>
                  </a:stretch>
                </p:blipFill>
                <p:spPr bwMode="auto">
                  <a:xfrm>
                    <a:off x="2446337" y="2408238"/>
                    <a:ext cx="4282440" cy="306705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Rectangle 6"/>
                  <p:cNvSpPr/>
                  <p:nvPr/>
                </p:nvSpPr>
                <p:spPr bwMode="auto">
                  <a:xfrm>
                    <a:off x="2446338" y="2408238"/>
                    <a:ext cx="4283075" cy="111601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8" name="Rectangle 7"/>
                  <p:cNvSpPr/>
                  <p:nvPr/>
                </p:nvSpPr>
                <p:spPr bwMode="auto">
                  <a:xfrm>
                    <a:off x="2465388" y="3524250"/>
                    <a:ext cx="1474787" cy="14446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9" name="Rectangle 8"/>
                  <p:cNvSpPr/>
                  <p:nvPr/>
                </p:nvSpPr>
                <p:spPr bwMode="auto">
                  <a:xfrm>
                    <a:off x="5308600" y="3524250"/>
                    <a:ext cx="1422400" cy="144463"/>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16" name="Rounded Rectangle 15"/>
                <p:cNvSpPr/>
                <p:nvPr/>
              </p:nvSpPr>
              <p:spPr bwMode="auto">
                <a:xfrm>
                  <a:off x="4638675" y="3713163"/>
                  <a:ext cx="298450" cy="127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8" name="Rounded Rectangle 17"/>
                <p:cNvSpPr/>
                <p:nvPr/>
              </p:nvSpPr>
              <p:spPr bwMode="auto">
                <a:xfrm>
                  <a:off x="4940300" y="3713163"/>
                  <a:ext cx="566738" cy="127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Rounded Rectangle 18"/>
                <p:cNvSpPr/>
                <p:nvPr/>
              </p:nvSpPr>
              <p:spPr bwMode="auto">
                <a:xfrm>
                  <a:off x="2525713" y="3932238"/>
                  <a:ext cx="77787" cy="5746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1" name="Rounded Rectangle 20"/>
                <p:cNvSpPr/>
                <p:nvPr/>
              </p:nvSpPr>
              <p:spPr bwMode="auto">
                <a:xfrm>
                  <a:off x="3886200" y="3840163"/>
                  <a:ext cx="973138" cy="584200"/>
                </a:xfrm>
                <a:prstGeom prst="roundRect">
                  <a:avLst>
                    <a:gd name="adj" fmla="val 1068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5" name="Rounded Rectangle 24"/>
                <p:cNvSpPr/>
                <p:nvPr/>
              </p:nvSpPr>
              <p:spPr bwMode="auto">
                <a:xfrm>
                  <a:off x="2511425" y="4748213"/>
                  <a:ext cx="4157663" cy="684212"/>
                </a:xfrm>
                <a:prstGeom prst="roundRect">
                  <a:avLst>
                    <a:gd name="adj" fmla="val 523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5" name="Rounded Rectangle 44"/>
                <p:cNvSpPr/>
                <p:nvPr/>
              </p:nvSpPr>
              <p:spPr bwMode="auto">
                <a:xfrm>
                  <a:off x="3851920" y="3524250"/>
                  <a:ext cx="1440000" cy="180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81925" name="TextBox 7"/>
              <p:cNvSpPr txBox="1">
                <a:spLocks noChangeArrowheads="1"/>
              </p:cNvSpPr>
              <p:nvPr/>
            </p:nvSpPr>
            <p:spPr bwMode="auto">
              <a:xfrm>
                <a:off x="277813" y="800100"/>
                <a:ext cx="8586787" cy="647700"/>
              </a:xfrm>
              <a:prstGeom prst="rect">
                <a:avLst/>
              </a:prstGeom>
              <a:solidFill>
                <a:srgbClr val="FAFA96">
                  <a:alpha val="79999"/>
                </a:srgbClr>
              </a:solidFill>
              <a:ln w="9525">
                <a:noFill/>
                <a:miter lim="800000"/>
                <a:headEnd/>
                <a:tailEnd/>
              </a:ln>
            </p:spPr>
            <p:txBody>
              <a:bodyPr>
                <a:spAutoFit/>
              </a:bodyPr>
              <a:lstStyle/>
              <a:p>
                <a:r>
                  <a:rPr lang="en-CA" dirty="0">
                    <a:latin typeface="Calibri" pitchFamily="34" charset="0"/>
                  </a:rPr>
                  <a:t>The </a:t>
                </a:r>
                <a:r>
                  <a:rPr lang="en-CA" b="1" dirty="0">
                    <a:latin typeface="Calibri" pitchFamily="34" charset="0"/>
                  </a:rPr>
                  <a:t>ICS 204 Personnel &amp; Comments </a:t>
                </a:r>
                <a:r>
                  <a:rPr lang="en-CA" dirty="0">
                    <a:latin typeface="Calibri" pitchFamily="34" charset="0"/>
                  </a:rPr>
                  <a:t>tab is used to enter the personnel details  and </a:t>
                </a:r>
                <a:r>
                  <a:rPr lang="en-CA" b="1" dirty="0">
                    <a:latin typeface="Calibri" pitchFamily="34" charset="0"/>
                  </a:rPr>
                  <a:t>Assignment Comments </a:t>
                </a:r>
                <a:r>
                  <a:rPr lang="en-CA" dirty="0">
                    <a:latin typeface="Calibri" pitchFamily="34" charset="0"/>
                  </a:rPr>
                  <a:t>of the task to be performed. </a:t>
                </a:r>
                <a:endParaRPr lang="en-CA" b="1" dirty="0">
                  <a:latin typeface="Calibri" pitchFamily="34" charset="0"/>
                </a:endParaRPr>
              </a:p>
            </p:txBody>
          </p:sp>
          <p:grpSp>
            <p:nvGrpSpPr>
              <p:cNvPr id="10" name="Group 86"/>
              <p:cNvGrpSpPr>
                <a:grpSpLocks/>
              </p:cNvGrpSpPr>
              <p:nvPr/>
            </p:nvGrpSpPr>
            <p:grpSpPr bwMode="auto">
              <a:xfrm>
                <a:off x="277813" y="2054007"/>
                <a:ext cx="8171008" cy="4247954"/>
                <a:chOff x="269875" y="2053928"/>
                <a:chExt cx="8171009" cy="4247284"/>
              </a:xfrm>
            </p:grpSpPr>
            <p:sp>
              <p:nvSpPr>
                <p:cNvPr id="28" name="TextBox 7"/>
                <p:cNvSpPr txBox="1">
                  <a:spLocks noChangeArrowheads="1"/>
                </p:cNvSpPr>
                <p:nvPr/>
              </p:nvSpPr>
              <p:spPr bwMode="auto">
                <a:xfrm>
                  <a:off x="3605635" y="2053928"/>
                  <a:ext cx="1671638" cy="646229"/>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a:latin typeface="Calibri" pitchFamily="34" charset="0"/>
                    </a:rPr>
                    <a:t>Delete</a:t>
                  </a:r>
                  <a:r>
                    <a:rPr lang="en-CA" dirty="0">
                      <a:latin typeface="Calibri" pitchFamily="34" charset="0"/>
                    </a:rPr>
                    <a:t>  the checked </a:t>
                  </a:r>
                  <a:r>
                    <a:rPr lang="en-CA" b="1" dirty="0">
                      <a:latin typeface="Calibri" pitchFamily="34" charset="0"/>
                    </a:rPr>
                    <a:t>Name</a:t>
                  </a:r>
                  <a:r>
                    <a:rPr lang="en-CA" dirty="0">
                      <a:latin typeface="Calibri" pitchFamily="34" charset="0"/>
                    </a:rPr>
                    <a:t>.</a:t>
                  </a:r>
                </a:p>
              </p:txBody>
            </p:sp>
            <p:sp>
              <p:nvSpPr>
                <p:cNvPr id="29" name="TextBox 7"/>
                <p:cNvSpPr txBox="1">
                  <a:spLocks noChangeArrowheads="1"/>
                </p:cNvSpPr>
                <p:nvPr/>
              </p:nvSpPr>
              <p:spPr bwMode="auto">
                <a:xfrm>
                  <a:off x="6442221" y="2377151"/>
                  <a:ext cx="1998663" cy="64601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b="1" dirty="0">
                      <a:latin typeface="Calibri" pitchFamily="34" charset="0"/>
                    </a:rPr>
                    <a:t>Clear Call Sign</a:t>
                  </a:r>
                  <a:r>
                    <a:rPr lang="en-CA" dirty="0">
                      <a:latin typeface="Calibri" pitchFamily="34" charset="0"/>
                    </a:rPr>
                    <a:t> of the checked name.</a:t>
                  </a:r>
                </a:p>
              </p:txBody>
            </p:sp>
            <p:sp>
              <p:nvSpPr>
                <p:cNvPr id="31" name="TextBox 7"/>
                <p:cNvSpPr txBox="1">
                  <a:spLocks noChangeArrowheads="1"/>
                </p:cNvSpPr>
                <p:nvPr/>
              </p:nvSpPr>
              <p:spPr bwMode="auto">
                <a:xfrm>
                  <a:off x="269875" y="4823483"/>
                  <a:ext cx="1882775" cy="1477729"/>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Assignment Comments</a:t>
                  </a:r>
                  <a:r>
                    <a:rPr lang="en-CA" dirty="0">
                      <a:latin typeface="Calibri" pitchFamily="34" charset="0"/>
                    </a:rPr>
                    <a:t> – Insert comments relative to the assignment. </a:t>
                  </a:r>
                  <a:endParaRPr lang="en-CA" b="1" dirty="0">
                    <a:latin typeface="Calibri" pitchFamily="34" charset="0"/>
                  </a:endParaRPr>
                </a:p>
              </p:txBody>
            </p:sp>
            <p:sp>
              <p:nvSpPr>
                <p:cNvPr id="34" name="TextBox 7"/>
                <p:cNvSpPr txBox="1">
                  <a:spLocks noChangeArrowheads="1"/>
                </p:cNvSpPr>
                <p:nvPr/>
              </p:nvSpPr>
              <p:spPr bwMode="auto">
                <a:xfrm>
                  <a:off x="3340062" y="5644505"/>
                  <a:ext cx="3672000" cy="647898"/>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a:latin typeface="Calibri" pitchFamily="34" charset="0"/>
                    </a:rPr>
                    <a:t>Assignment Role </a:t>
                  </a:r>
                  <a:r>
                    <a:rPr lang="en-CA" dirty="0">
                      <a:latin typeface="Calibri" pitchFamily="34" charset="0"/>
                    </a:rPr>
                    <a:t>– </a:t>
                  </a:r>
                  <a:r>
                    <a:rPr lang="en-CA" dirty="0" smtClean="0">
                      <a:latin typeface="Calibri" pitchFamily="34" charset="0"/>
                    </a:rPr>
                    <a:t> Enter the </a:t>
                  </a:r>
                  <a:r>
                    <a:rPr lang="en-CA" dirty="0">
                      <a:latin typeface="Calibri" pitchFamily="34" charset="0"/>
                    </a:rPr>
                    <a:t>role the </a:t>
                  </a:r>
                  <a:r>
                    <a:rPr lang="en-CA" sz="2000" dirty="0">
                      <a:latin typeface="Calibri" pitchFamily="34" charset="0"/>
                    </a:rPr>
                    <a:t>member</a:t>
                  </a:r>
                  <a:r>
                    <a:rPr lang="en-CA" dirty="0">
                      <a:latin typeface="Calibri" pitchFamily="34" charset="0"/>
                    </a:rPr>
                    <a:t> is expected to undertake.</a:t>
                  </a:r>
                </a:p>
              </p:txBody>
            </p:sp>
            <p:sp>
              <p:nvSpPr>
                <p:cNvPr id="35" name="TextBox 7"/>
                <p:cNvSpPr txBox="1">
                  <a:spLocks noChangeArrowheads="1"/>
                </p:cNvSpPr>
                <p:nvPr/>
              </p:nvSpPr>
              <p:spPr bwMode="auto">
                <a:xfrm>
                  <a:off x="481013" y="3959620"/>
                  <a:ext cx="1188000" cy="647898"/>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Name </a:t>
                  </a:r>
                  <a:r>
                    <a:rPr lang="en-CA" dirty="0">
                      <a:latin typeface="Calibri" pitchFamily="34" charset="0"/>
                    </a:rPr>
                    <a:t>check </a:t>
                  </a:r>
                  <a:r>
                    <a:rPr lang="en-CA" dirty="0" smtClean="0">
                      <a:latin typeface="Calibri" pitchFamily="34" charset="0"/>
                    </a:rPr>
                    <a:t>box.</a:t>
                  </a:r>
                  <a:endParaRPr lang="en-CA" dirty="0">
                    <a:latin typeface="Calibri" pitchFamily="34" charset="0"/>
                  </a:endParaRPr>
                </a:p>
              </p:txBody>
            </p:sp>
            <p:cxnSp>
              <p:nvCxnSpPr>
                <p:cNvPr id="41" name="Straight Arrow Connector 40"/>
                <p:cNvCxnSpPr>
                  <a:stCxn id="34" idx="0"/>
                  <a:endCxn id="21" idx="2"/>
                </p:cNvCxnSpPr>
                <p:nvPr/>
              </p:nvCxnSpPr>
              <p:spPr>
                <a:xfrm rot="16200000" flipV="1">
                  <a:off x="4642773" y="5111215"/>
                  <a:ext cx="1056959" cy="96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31" idx="3"/>
                  <a:endCxn id="25" idx="1"/>
                </p:cNvCxnSpPr>
                <p:nvPr/>
              </p:nvCxnSpPr>
              <p:spPr>
                <a:xfrm>
                  <a:off x="2152650" y="5562348"/>
                  <a:ext cx="240390" cy="1731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35" idx="3"/>
                  <a:endCxn id="19" idx="1"/>
                </p:cNvCxnSpPr>
                <p:nvPr/>
              </p:nvCxnSpPr>
              <p:spPr>
                <a:xfrm flipV="1">
                  <a:off x="1669013" y="4282460"/>
                  <a:ext cx="745316" cy="11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28" idx="2"/>
                  <a:endCxn id="16" idx="1"/>
                </p:cNvCxnSpPr>
                <p:nvPr/>
              </p:nvCxnSpPr>
              <p:spPr>
                <a:xfrm rot="16200000" flipH="1">
                  <a:off x="4540815" y="2600796"/>
                  <a:ext cx="922467" cy="11211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29" idx="2"/>
                </p:cNvCxnSpPr>
                <p:nvPr/>
              </p:nvCxnSpPr>
              <p:spPr>
                <a:xfrm rot="5400000">
                  <a:off x="6842771" y="3036892"/>
                  <a:ext cx="612513" cy="5850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69" name="TextBox 7"/>
            <p:cNvSpPr txBox="1">
              <a:spLocks noChangeArrowheads="1"/>
            </p:cNvSpPr>
            <p:nvPr/>
          </p:nvSpPr>
          <p:spPr bwMode="auto">
            <a:xfrm>
              <a:off x="5914800" y="4104000"/>
              <a:ext cx="216000" cy="108000"/>
            </a:xfrm>
            <a:prstGeom prst="rect">
              <a:avLst/>
            </a:prstGeom>
            <a:solidFill>
              <a:schemeClr val="bg1"/>
            </a:solidFill>
            <a:ln w="9525">
              <a:noFill/>
              <a:miter lim="800000"/>
              <a:headEnd/>
              <a:tailEnd/>
            </a:ln>
          </p:spPr>
          <p:txBody>
            <a:bodyPr>
              <a:spAutoFit/>
            </a:bodyPr>
            <a:lstStyle/>
            <a:p>
              <a:pPr>
                <a:defRPr/>
              </a:pPr>
              <a:endParaRPr lang="en-CA" dirty="0">
                <a:latin typeface="Calibri" pitchFamily="34" charset="0"/>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274638"/>
            <a:ext cx="8229600" cy="525462"/>
          </a:xfrm>
        </p:spPr>
        <p:txBody>
          <a:bodyPr/>
          <a:lstStyle/>
          <a:p>
            <a:r>
              <a:rPr lang="en-CA" b="1" dirty="0" smtClean="0"/>
              <a:t>Calculations – Gridsearch Calculator</a:t>
            </a:r>
          </a:p>
        </p:txBody>
      </p:sp>
      <p:sp>
        <p:nvSpPr>
          <p:cNvPr id="3" name="Date Placeholder 2"/>
          <p:cNvSpPr>
            <a:spLocks noGrp="1"/>
          </p:cNvSpPr>
          <p:nvPr>
            <p:ph type="dt" sz="quarter" idx="10"/>
          </p:nvPr>
        </p:nvSpPr>
        <p:spPr/>
        <p:txBody>
          <a:bodyPr/>
          <a:lstStyle/>
          <a:p>
            <a:pPr>
              <a:defRPr/>
            </a:pPr>
            <a:fld id="{C0BBD7F9-BC33-426B-A2E0-357ABD869104}"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C6DB3E24-6443-4817-AAF4-ED3E2AAF31D5}" type="slidenum">
              <a:rPr lang="en-CA" smtClean="0"/>
              <a:pPr>
                <a:defRPr/>
              </a:pPr>
              <a:t>17</a:t>
            </a:fld>
            <a:endParaRPr lang="en-CA" dirty="0"/>
          </a:p>
        </p:txBody>
      </p:sp>
      <p:grpSp>
        <p:nvGrpSpPr>
          <p:cNvPr id="21510" name="Group 23"/>
          <p:cNvGrpSpPr>
            <a:grpSpLocks noChangeAspect="1"/>
          </p:cNvGrpSpPr>
          <p:nvPr/>
        </p:nvGrpSpPr>
        <p:grpSpPr bwMode="auto">
          <a:xfrm>
            <a:off x="215900" y="1540587"/>
            <a:ext cx="3770343" cy="1471544"/>
            <a:chOff x="215900" y="1449388"/>
            <a:chExt cx="2952750" cy="1152525"/>
          </a:xfrm>
        </p:grpSpPr>
        <p:pic>
          <p:nvPicPr>
            <p:cNvPr id="107522" name="Picture 2" descr="C:\Users\User1\Desktop\ScreenHunter\ICv6 Course\ICv6 Calculations 1.jpg"/>
            <p:cNvPicPr>
              <a:picLocks noChangeAspect="1" noChangeArrowheads="1"/>
            </p:cNvPicPr>
            <p:nvPr/>
          </p:nvPicPr>
          <p:blipFill>
            <a:blip r:embed="rId2" cstate="print"/>
            <a:srcRect l="12791" t="5901" r="50886" b="68899"/>
            <a:stretch>
              <a:fillRect/>
            </a:stretch>
          </p:blipFill>
          <p:spPr bwMode="auto">
            <a:xfrm>
              <a:off x="215900" y="1448830"/>
              <a:ext cx="2952727" cy="1152579"/>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7" name="Rounded Rectangle 16"/>
            <p:cNvSpPr/>
            <p:nvPr/>
          </p:nvSpPr>
          <p:spPr bwMode="auto">
            <a:xfrm>
              <a:off x="432226" y="1665172"/>
              <a:ext cx="1152496" cy="18028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0" name="Rounded Rectangle 19"/>
            <p:cNvSpPr/>
            <p:nvPr/>
          </p:nvSpPr>
          <p:spPr bwMode="auto">
            <a:xfrm>
              <a:off x="432226" y="1953627"/>
              <a:ext cx="2015314" cy="14298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5" name="Rounded Rectangle 24"/>
            <p:cNvSpPr/>
            <p:nvPr/>
          </p:nvSpPr>
          <p:spPr bwMode="auto">
            <a:xfrm>
              <a:off x="2386620" y="1457534"/>
              <a:ext cx="774547" cy="21634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1511" name="TextBox 7"/>
          <p:cNvSpPr txBox="1">
            <a:spLocks noChangeArrowheads="1"/>
          </p:cNvSpPr>
          <p:nvPr/>
        </p:nvSpPr>
        <p:spPr bwMode="auto">
          <a:xfrm>
            <a:off x="2425861" y="760413"/>
            <a:ext cx="4127802" cy="368300"/>
          </a:xfrm>
          <a:prstGeom prst="rect">
            <a:avLst/>
          </a:prstGeom>
          <a:noFill/>
          <a:ln w="9525">
            <a:noFill/>
            <a:miter lim="800000"/>
            <a:headEnd/>
            <a:tailEnd/>
          </a:ln>
        </p:spPr>
        <p:txBody>
          <a:bodyPr>
            <a:spAutoFit/>
          </a:bodyPr>
          <a:lstStyle/>
          <a:p>
            <a:r>
              <a:rPr lang="en-CA">
                <a:latin typeface="Calibri" pitchFamily="34" charset="0"/>
              </a:rPr>
              <a:t>Calculators to assist in planning a mission </a:t>
            </a:r>
          </a:p>
        </p:txBody>
      </p:sp>
      <p:pic>
        <p:nvPicPr>
          <p:cNvPr id="9" name="Picture 3"/>
          <p:cNvPicPr>
            <a:picLocks noChangeAspect="1" noChangeArrowheads="1"/>
          </p:cNvPicPr>
          <p:nvPr/>
        </p:nvPicPr>
        <p:blipFill>
          <a:blip r:embed="rId3" cstate="print"/>
          <a:srcRect l="47091" t="11025" r="26134" b="38051"/>
          <a:stretch>
            <a:fillRect/>
          </a:stretch>
        </p:blipFill>
        <p:spPr bwMode="auto">
          <a:xfrm>
            <a:off x="4608513" y="1233488"/>
            <a:ext cx="4284662" cy="244475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21514" name="TextBox 7"/>
          <p:cNvSpPr txBox="1">
            <a:spLocks noChangeArrowheads="1"/>
          </p:cNvSpPr>
          <p:nvPr/>
        </p:nvSpPr>
        <p:spPr bwMode="auto">
          <a:xfrm>
            <a:off x="4608326" y="3744000"/>
            <a:ext cx="4284849" cy="923330"/>
          </a:xfrm>
          <a:prstGeom prst="rect">
            <a:avLst/>
          </a:prstGeom>
          <a:solidFill>
            <a:srgbClr val="FAFA96"/>
          </a:solidFill>
          <a:ln w="9525">
            <a:noFill/>
            <a:miter lim="800000"/>
            <a:headEnd/>
            <a:tailEnd/>
          </a:ln>
        </p:spPr>
        <p:txBody>
          <a:bodyPr>
            <a:spAutoFit/>
          </a:bodyPr>
          <a:lstStyle/>
          <a:p>
            <a:r>
              <a:rPr lang="en-CA" b="1">
                <a:latin typeface="Calibri" pitchFamily="34" charset="0"/>
              </a:rPr>
              <a:t>Gridsearch Calculator </a:t>
            </a:r>
            <a:r>
              <a:rPr lang="en-CA">
                <a:latin typeface="Calibri" pitchFamily="34" charset="0"/>
              </a:rPr>
              <a:t>- Calculates the number of searchers and time to search an area.</a:t>
            </a:r>
          </a:p>
        </p:txBody>
      </p:sp>
      <p:cxnSp>
        <p:nvCxnSpPr>
          <p:cNvPr id="28" name="Straight Arrow Connector 27"/>
          <p:cNvCxnSpPr>
            <a:stCxn id="20" idx="2"/>
          </p:cNvCxnSpPr>
          <p:nvPr/>
        </p:nvCxnSpPr>
        <p:spPr bwMode="auto">
          <a:xfrm rot="16200000" flipH="1">
            <a:off x="1662113" y="2482850"/>
            <a:ext cx="749300" cy="5175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7" idx="3"/>
            <a:endCxn id="9" idx="1"/>
          </p:cNvCxnSpPr>
          <p:nvPr/>
        </p:nvCxnSpPr>
        <p:spPr bwMode="auto">
          <a:xfrm>
            <a:off x="1963738" y="1931988"/>
            <a:ext cx="2644775" cy="52387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000" y="274638"/>
            <a:ext cx="8640000" cy="526070"/>
          </a:xfrm>
        </p:spPr>
        <p:txBody>
          <a:bodyPr/>
          <a:lstStyle/>
          <a:p>
            <a:r>
              <a:rPr lang="en-CA" b="1" dirty="0" smtClean="0"/>
              <a:t>Create a Mission Communications Plan from the Default Communications Plan</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170</a:t>
            </a:fld>
            <a:endParaRPr lang="en-CA" dirty="0"/>
          </a:p>
        </p:txBody>
      </p:sp>
      <p:cxnSp>
        <p:nvCxnSpPr>
          <p:cNvPr id="19" name="Straight Arrow Connector 18"/>
          <p:cNvCxnSpPr>
            <a:stCxn id="11" idx="2"/>
            <a:endCxn id="16" idx="3"/>
          </p:cNvCxnSpPr>
          <p:nvPr/>
        </p:nvCxnSpPr>
        <p:spPr bwMode="auto">
          <a:xfrm rot="5400000">
            <a:off x="4755088" y="1323088"/>
            <a:ext cx="370800" cy="43182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42" name="Group 41"/>
          <p:cNvGrpSpPr/>
          <p:nvPr/>
        </p:nvGrpSpPr>
        <p:grpSpPr>
          <a:xfrm>
            <a:off x="252000" y="900000"/>
            <a:ext cx="8677948" cy="5400460"/>
            <a:chOff x="208800" y="900000"/>
            <a:chExt cx="8677948" cy="5400460"/>
          </a:xfrm>
        </p:grpSpPr>
        <p:grpSp>
          <p:nvGrpSpPr>
            <p:cNvPr id="40" name="Group 39"/>
            <p:cNvGrpSpPr/>
            <p:nvPr/>
          </p:nvGrpSpPr>
          <p:grpSpPr>
            <a:xfrm>
              <a:off x="208800" y="900000"/>
              <a:ext cx="8677948" cy="5400460"/>
              <a:chOff x="216000" y="1657576"/>
              <a:chExt cx="8677948" cy="5400460"/>
            </a:xfrm>
          </p:grpSpPr>
          <p:sp>
            <p:nvSpPr>
              <p:cNvPr id="12" name="TextBox 3"/>
              <p:cNvSpPr txBox="1">
                <a:spLocks noChangeArrowheads="1"/>
              </p:cNvSpPr>
              <p:nvPr/>
            </p:nvSpPr>
            <p:spPr bwMode="auto">
              <a:xfrm>
                <a:off x="252000" y="2586376"/>
                <a:ext cx="2268000" cy="1477328"/>
              </a:xfrm>
              <a:prstGeom prst="rect">
                <a:avLst/>
              </a:prstGeom>
              <a:solidFill>
                <a:srgbClr val="FAFA96">
                  <a:alpha val="80000"/>
                </a:srgbClr>
              </a:solidFill>
              <a:ln w="9525">
                <a:noFill/>
                <a:miter lim="800000"/>
                <a:headEnd/>
                <a:tailEnd/>
              </a:ln>
            </p:spPr>
            <p:txBody>
              <a:bodyPr wrap="square">
                <a:spAutoFit/>
              </a:bodyPr>
              <a:lstStyle/>
              <a:p>
                <a:pPr>
                  <a:defRPr/>
                </a:pPr>
                <a:r>
                  <a:rPr lang="en-CA" dirty="0" smtClean="0">
                    <a:latin typeface="Calibri" pitchFamily="34" charset="0"/>
                  </a:rPr>
                  <a:t>See </a:t>
                </a:r>
                <a:r>
                  <a:rPr lang="en-CA" b="1" dirty="0" smtClean="0">
                    <a:latin typeface="Calibri" pitchFamily="34" charset="0"/>
                  </a:rPr>
                  <a:t>Section 2 – Prepare for use – Default Communications Plan </a:t>
                </a:r>
                <a:r>
                  <a:rPr lang="en-CA" dirty="0" smtClean="0">
                    <a:latin typeface="Calibri" pitchFamily="34" charset="0"/>
                  </a:rPr>
                  <a:t>for more information.</a:t>
                </a:r>
                <a:endParaRPr lang="en-CA" dirty="0">
                  <a:latin typeface="Calibri" pitchFamily="34" charset="0"/>
                </a:endParaRPr>
              </a:p>
            </p:txBody>
          </p:sp>
          <p:grpSp>
            <p:nvGrpSpPr>
              <p:cNvPr id="39" name="Group 38"/>
              <p:cNvGrpSpPr/>
              <p:nvPr/>
            </p:nvGrpSpPr>
            <p:grpSpPr>
              <a:xfrm>
                <a:off x="216000" y="1657576"/>
                <a:ext cx="8677948" cy="5400460"/>
                <a:chOff x="216000" y="1657576"/>
                <a:chExt cx="8677948" cy="5400460"/>
              </a:xfrm>
            </p:grpSpPr>
            <p:grpSp>
              <p:nvGrpSpPr>
                <p:cNvPr id="35" name="Group 34"/>
                <p:cNvGrpSpPr/>
                <p:nvPr/>
              </p:nvGrpSpPr>
              <p:grpSpPr>
                <a:xfrm>
                  <a:off x="216000" y="1657576"/>
                  <a:ext cx="8677948" cy="5400460"/>
                  <a:chOff x="216000" y="1584000"/>
                  <a:chExt cx="8677948" cy="5400460"/>
                </a:xfrm>
              </p:grpSpPr>
              <p:grpSp>
                <p:nvGrpSpPr>
                  <p:cNvPr id="26" name="Group 25"/>
                  <p:cNvGrpSpPr/>
                  <p:nvPr/>
                </p:nvGrpSpPr>
                <p:grpSpPr>
                  <a:xfrm>
                    <a:off x="216000" y="1584000"/>
                    <a:ext cx="8677948" cy="5400460"/>
                    <a:chOff x="214800" y="1584000"/>
                    <a:chExt cx="8677948" cy="5400460"/>
                  </a:xfrm>
                </p:grpSpPr>
                <p:sp>
                  <p:nvSpPr>
                    <p:cNvPr id="13" name="TextBox 3"/>
                    <p:cNvSpPr txBox="1">
                      <a:spLocks noChangeArrowheads="1"/>
                    </p:cNvSpPr>
                    <p:nvPr/>
                  </p:nvSpPr>
                  <p:spPr bwMode="auto">
                    <a:xfrm>
                      <a:off x="214800" y="4770000"/>
                      <a:ext cx="2376000" cy="92333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b="1" dirty="0" smtClean="0">
                          <a:latin typeface="Calibri" pitchFamily="34" charset="0"/>
                        </a:rPr>
                        <a:t>Click </a:t>
                      </a:r>
                      <a:r>
                        <a:rPr lang="en-CA" dirty="0" smtClean="0">
                          <a:latin typeface="Calibri" pitchFamily="34" charset="0"/>
                        </a:rPr>
                        <a:t>the</a:t>
                      </a:r>
                      <a:r>
                        <a:rPr lang="en-CA" b="1" dirty="0" smtClean="0">
                          <a:latin typeface="Calibri" pitchFamily="34" charset="0"/>
                        </a:rPr>
                        <a:t> Act </a:t>
                      </a:r>
                      <a:r>
                        <a:rPr lang="en-CA" dirty="0" smtClean="0">
                          <a:latin typeface="Calibri" pitchFamily="34" charset="0"/>
                        </a:rPr>
                        <a:t>check boxes for the </a:t>
                      </a:r>
                      <a:r>
                        <a:rPr lang="en-CA" b="1" dirty="0" smtClean="0">
                          <a:latin typeface="Calibri" pitchFamily="34" charset="0"/>
                        </a:rPr>
                        <a:t>call signs </a:t>
                      </a:r>
                      <a:r>
                        <a:rPr lang="en-CA" dirty="0" smtClean="0">
                          <a:latin typeface="Calibri" pitchFamily="34" charset="0"/>
                        </a:rPr>
                        <a:t>you need.</a:t>
                      </a:r>
                      <a:endParaRPr lang="en-CA" b="1" dirty="0">
                        <a:latin typeface="Calibri" pitchFamily="34" charset="0"/>
                      </a:endParaRPr>
                    </a:p>
                  </p:txBody>
                </p:sp>
                <p:sp>
                  <p:nvSpPr>
                    <p:cNvPr id="14" name="TextBox 3"/>
                    <p:cNvSpPr txBox="1">
                      <a:spLocks noChangeArrowheads="1"/>
                    </p:cNvSpPr>
                    <p:nvPr/>
                  </p:nvSpPr>
                  <p:spPr bwMode="auto">
                    <a:xfrm>
                      <a:off x="5794800" y="1584000"/>
                      <a:ext cx="2376000" cy="68400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b="1" dirty="0" smtClean="0">
                          <a:latin typeface="Calibri" pitchFamily="34" charset="0"/>
                        </a:rPr>
                        <a:t>Click Logistics </a:t>
                      </a:r>
                      <a:r>
                        <a:rPr lang="en-CA" dirty="0" smtClean="0">
                          <a:latin typeface="Calibri" pitchFamily="34" charset="0"/>
                        </a:rPr>
                        <a:t>– </a:t>
                      </a:r>
                      <a:r>
                        <a:rPr lang="en-CA" b="1" dirty="0" smtClean="0">
                          <a:latin typeface="Calibri" pitchFamily="34" charset="0"/>
                        </a:rPr>
                        <a:t>ICS 205 Communications Plan</a:t>
                      </a:r>
                      <a:endParaRPr lang="en-CA" b="1" dirty="0">
                        <a:latin typeface="Calibri" pitchFamily="34" charset="0"/>
                      </a:endParaRPr>
                    </a:p>
                  </p:txBody>
                </p:sp>
                <p:grpSp>
                  <p:nvGrpSpPr>
                    <p:cNvPr id="25" name="Group 24"/>
                    <p:cNvGrpSpPr/>
                    <p:nvPr/>
                  </p:nvGrpSpPr>
                  <p:grpSpPr>
                    <a:xfrm>
                      <a:off x="2736064" y="1628800"/>
                      <a:ext cx="6156684" cy="5355660"/>
                      <a:chOff x="2736064" y="1628800"/>
                      <a:chExt cx="6156684" cy="5355660"/>
                    </a:xfrm>
                  </p:grpSpPr>
                  <p:grpSp>
                    <p:nvGrpSpPr>
                      <p:cNvPr id="15" name="Group 14"/>
                      <p:cNvGrpSpPr/>
                      <p:nvPr/>
                    </p:nvGrpSpPr>
                    <p:grpSpPr>
                      <a:xfrm>
                        <a:off x="2736064" y="1628800"/>
                        <a:ext cx="6156684" cy="5355660"/>
                        <a:chOff x="1496289" y="1445822"/>
                        <a:chExt cx="6156684" cy="5355660"/>
                      </a:xfrm>
                    </p:grpSpPr>
                    <p:pic>
                      <p:nvPicPr>
                        <p:cNvPr id="265218" name="Picture 2"/>
                        <p:cNvPicPr>
                          <a:picLocks noChangeAspect="1" noChangeArrowheads="1"/>
                        </p:cNvPicPr>
                        <p:nvPr/>
                      </p:nvPicPr>
                      <p:blipFill>
                        <a:blip r:embed="rId2" cstate="print"/>
                        <a:srcRect l="49522" r="39454" b="76375"/>
                        <a:stretch>
                          <a:fillRect/>
                        </a:stretch>
                      </p:blipFill>
                      <p:spPr bwMode="auto">
                        <a:xfrm>
                          <a:off x="1676225" y="1445822"/>
                          <a:ext cx="2520280" cy="162018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6" name="Picture 2"/>
                        <p:cNvPicPr>
                          <a:picLocks noChangeAspect="1" noChangeArrowheads="1"/>
                        </p:cNvPicPr>
                        <p:nvPr/>
                      </p:nvPicPr>
                      <p:blipFill>
                        <a:blip r:embed="rId2" cstate="print"/>
                        <a:srcRect l="64729" t="19425" r="8338" b="20201"/>
                        <a:stretch>
                          <a:fillRect/>
                        </a:stretch>
                      </p:blipFill>
                      <p:spPr bwMode="auto">
                        <a:xfrm>
                          <a:off x="1496289" y="2661022"/>
                          <a:ext cx="6156684" cy="414046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sp>
                    <p:nvSpPr>
                      <p:cNvPr id="11" name="Rounded Rectangle 10"/>
                      <p:cNvSpPr/>
                      <p:nvPr/>
                    </p:nvSpPr>
                    <p:spPr>
                      <a:xfrm>
                        <a:off x="4824000" y="1828800"/>
                        <a:ext cx="590400" cy="208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6" name="Rounded Rectangle 15"/>
                      <p:cNvSpPr/>
                      <p:nvPr/>
                    </p:nvSpPr>
                    <p:spPr>
                      <a:xfrm>
                        <a:off x="3103200" y="2304000"/>
                        <a:ext cx="1584176" cy="208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22" name="Straight Arrow Connector 21"/>
                    <p:cNvCxnSpPr>
                      <a:stCxn id="13" idx="3"/>
                      <a:endCxn id="10" idx="1"/>
                    </p:cNvCxnSpPr>
                    <p:nvPr/>
                  </p:nvCxnSpPr>
                  <p:spPr bwMode="auto">
                    <a:xfrm flipV="1">
                      <a:off x="2590800" y="5230026"/>
                      <a:ext cx="194400" cy="16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14" idx="1"/>
                      <a:endCxn id="11" idx="3"/>
                    </p:cNvCxnSpPr>
                    <p:nvPr/>
                  </p:nvCxnSpPr>
                  <p:spPr bwMode="auto">
                    <a:xfrm rot="10800000" flipV="1">
                      <a:off x="5414400" y="1926000"/>
                      <a:ext cx="380400" cy="7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0" name="Rounded Rectangle 9"/>
                  <p:cNvSpPr/>
                  <p:nvPr/>
                </p:nvSpPr>
                <p:spPr>
                  <a:xfrm>
                    <a:off x="2786400" y="4500000"/>
                    <a:ext cx="316800" cy="146005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36" name="Straight Arrow Connector 35"/>
                <p:cNvCxnSpPr>
                  <a:stCxn id="11" idx="2"/>
                  <a:endCxn id="16" idx="3"/>
                </p:cNvCxnSpPr>
                <p:nvPr/>
              </p:nvCxnSpPr>
              <p:spPr bwMode="auto">
                <a:xfrm rot="5400000">
                  <a:off x="4719088" y="2080664"/>
                  <a:ext cx="370800" cy="43182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pic>
          <p:nvPicPr>
            <p:cNvPr id="41" name="Picture 2" descr="C:\Users\User1\Desktop\ScreenHunter\ICv6 Course\ICV6 COM 5.jpg"/>
            <p:cNvPicPr>
              <a:picLocks noChangeAspect="1" noChangeArrowheads="1"/>
            </p:cNvPicPr>
            <p:nvPr/>
          </p:nvPicPr>
          <p:blipFill>
            <a:blip r:embed="rId3" cstate="print"/>
            <a:srcRect l="571" t="16025" r="62114" b="77995"/>
            <a:stretch>
              <a:fillRect/>
            </a:stretch>
          </p:blipFill>
          <p:spPr bwMode="auto">
            <a:xfrm>
              <a:off x="2721600" y="2160000"/>
              <a:ext cx="2370636" cy="284400"/>
            </a:xfrm>
            <a:prstGeom prst="rect">
              <a:avLst/>
            </a:prstGeom>
            <a:noFill/>
            <a:ln w="9525">
              <a:noFill/>
            </a:ln>
            <a:effectLst/>
          </p:spPr>
        </p:pic>
      </p:grpSp>
      <p:sp>
        <p:nvSpPr>
          <p:cNvPr id="43" name="TextBox 3"/>
          <p:cNvSpPr txBox="1">
            <a:spLocks noChangeArrowheads="1"/>
          </p:cNvSpPr>
          <p:nvPr/>
        </p:nvSpPr>
        <p:spPr bwMode="auto">
          <a:xfrm>
            <a:off x="252000" y="5400460"/>
            <a:ext cx="2448000" cy="923330"/>
          </a:xfrm>
          <a:prstGeom prst="rect">
            <a:avLst/>
          </a:prstGeom>
          <a:solidFill>
            <a:srgbClr val="FAFA96"/>
          </a:solidFill>
          <a:ln w="9525">
            <a:noFill/>
            <a:miter lim="800000"/>
            <a:headEnd/>
            <a:tailEnd/>
          </a:ln>
        </p:spPr>
        <p:txBody>
          <a:bodyPr wrap="square" lIns="36000" rIns="36000">
            <a:spAutoFit/>
          </a:bodyPr>
          <a:lstStyle/>
          <a:p>
            <a:pPr>
              <a:defRPr/>
            </a:pPr>
            <a:r>
              <a:rPr lang="en-CA" dirty="0" smtClean="0">
                <a:latin typeface="Calibri" pitchFamily="34" charset="0"/>
              </a:rPr>
              <a:t>Only the checked Call signs will be displayed on the Communications Log</a:t>
            </a:r>
            <a:endParaRPr lang="en-CA" dirty="0">
              <a:latin typeface="Calibri" pitchFamily="34" charset="0"/>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Create a Mission Communications When there is no Default Communications Plan</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171</a:t>
            </a:fld>
            <a:endParaRPr lang="en-CA" dirty="0"/>
          </a:p>
        </p:txBody>
      </p:sp>
      <p:grpSp>
        <p:nvGrpSpPr>
          <p:cNvPr id="65" name="Group 64"/>
          <p:cNvGrpSpPr/>
          <p:nvPr/>
        </p:nvGrpSpPr>
        <p:grpSpPr>
          <a:xfrm>
            <a:off x="252000" y="1016732"/>
            <a:ext cx="8640480" cy="5270598"/>
            <a:chOff x="252000" y="1016732"/>
            <a:chExt cx="8640480" cy="5270598"/>
          </a:xfrm>
        </p:grpSpPr>
        <p:pic>
          <p:nvPicPr>
            <p:cNvPr id="266242" name="Picture 2" descr="C:\Users\User1\Desktop\ScreenHunter\Logistics-Comms Plan.jpg"/>
            <p:cNvPicPr>
              <a:picLocks noChangeAspect="1" noChangeArrowheads="1"/>
            </p:cNvPicPr>
            <p:nvPr/>
          </p:nvPicPr>
          <p:blipFill>
            <a:blip r:embed="rId2" cstate="print"/>
            <a:srcRect l="1653" t="3954" r="3573" b="6687"/>
            <a:stretch>
              <a:fillRect/>
            </a:stretch>
          </p:blipFill>
          <p:spPr bwMode="auto">
            <a:xfrm>
              <a:off x="2699792" y="1016732"/>
              <a:ext cx="6192688" cy="4068452"/>
            </a:xfrm>
            <a:prstGeom prst="rect">
              <a:avLst/>
            </a:prstGeom>
            <a:noFill/>
          </p:spPr>
        </p:pic>
        <p:sp>
          <p:nvSpPr>
            <p:cNvPr id="7" name="TextBox 3"/>
            <p:cNvSpPr txBox="1">
              <a:spLocks noChangeArrowheads="1"/>
            </p:cNvSpPr>
            <p:nvPr/>
          </p:nvSpPr>
          <p:spPr bwMode="auto">
            <a:xfrm>
              <a:off x="252000" y="1592796"/>
              <a:ext cx="1584000" cy="92333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Enter a name, function, Team ID etc. </a:t>
              </a:r>
              <a:endParaRPr lang="en-CA" dirty="0">
                <a:latin typeface="Calibri" pitchFamily="34" charset="0"/>
              </a:endParaRPr>
            </a:p>
          </p:txBody>
        </p:sp>
        <p:sp>
          <p:nvSpPr>
            <p:cNvPr id="10" name="TextBox 3"/>
            <p:cNvSpPr txBox="1">
              <a:spLocks noChangeArrowheads="1"/>
            </p:cNvSpPr>
            <p:nvPr/>
          </p:nvSpPr>
          <p:spPr bwMode="auto">
            <a:xfrm>
              <a:off x="252000" y="2758019"/>
              <a:ext cx="2196000" cy="118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To create a new entry click on an empty row. The pointer will move to it.</a:t>
              </a:r>
              <a:endParaRPr lang="en-CA" dirty="0">
                <a:latin typeface="Calibri" pitchFamily="34" charset="0"/>
              </a:endParaRPr>
            </a:p>
          </p:txBody>
        </p:sp>
        <p:sp>
          <p:nvSpPr>
            <p:cNvPr id="11" name="TextBox 3"/>
            <p:cNvSpPr txBox="1">
              <a:spLocks noChangeArrowheads="1"/>
            </p:cNvSpPr>
            <p:nvPr/>
          </p:nvSpPr>
          <p:spPr bwMode="auto">
            <a:xfrm>
              <a:off x="2917200" y="4392000"/>
              <a:ext cx="1980000" cy="396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Enter the </a:t>
              </a:r>
              <a:r>
                <a:rPr lang="en-CA" b="1" dirty="0" smtClean="0">
                  <a:latin typeface="Calibri" pitchFamily="34" charset="0"/>
                </a:rPr>
                <a:t>Call Sign.</a:t>
              </a:r>
              <a:endParaRPr lang="en-CA" b="1" dirty="0">
                <a:latin typeface="Calibri" pitchFamily="34" charset="0"/>
              </a:endParaRPr>
            </a:p>
          </p:txBody>
        </p:sp>
        <p:sp>
          <p:nvSpPr>
            <p:cNvPr id="12" name="TextBox 3"/>
            <p:cNvSpPr txBox="1">
              <a:spLocks noChangeArrowheads="1"/>
            </p:cNvSpPr>
            <p:nvPr/>
          </p:nvSpPr>
          <p:spPr bwMode="auto">
            <a:xfrm>
              <a:off x="4103948" y="1592796"/>
              <a:ext cx="2160000" cy="900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Enter Comms Function (SAR, Police Team Comms etc.</a:t>
              </a:r>
              <a:endParaRPr lang="en-CA" dirty="0">
                <a:latin typeface="Calibri" pitchFamily="34" charset="0"/>
              </a:endParaRPr>
            </a:p>
          </p:txBody>
        </p:sp>
        <p:sp>
          <p:nvSpPr>
            <p:cNvPr id="13" name="TextBox 3"/>
            <p:cNvSpPr txBox="1">
              <a:spLocks noChangeArrowheads="1"/>
            </p:cNvSpPr>
            <p:nvPr/>
          </p:nvSpPr>
          <p:spPr bwMode="auto">
            <a:xfrm>
              <a:off x="5061600" y="4392000"/>
              <a:ext cx="1872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Enter a name for the radio channel. </a:t>
              </a:r>
              <a:endParaRPr lang="en-CA" dirty="0">
                <a:latin typeface="Calibri" pitchFamily="34" charset="0"/>
              </a:endParaRPr>
            </a:p>
          </p:txBody>
        </p:sp>
        <p:sp>
          <p:nvSpPr>
            <p:cNvPr id="14" name="TextBox 3"/>
            <p:cNvSpPr txBox="1">
              <a:spLocks noChangeArrowheads="1"/>
            </p:cNvSpPr>
            <p:nvPr/>
          </p:nvSpPr>
          <p:spPr bwMode="auto">
            <a:xfrm>
              <a:off x="6433412" y="1775644"/>
              <a:ext cx="2124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Enter the channel </a:t>
              </a:r>
              <a:r>
                <a:rPr lang="en-CA" b="1" dirty="0" smtClean="0">
                  <a:latin typeface="Calibri" pitchFamily="34" charset="0"/>
                </a:rPr>
                <a:t>Tx Freq. </a:t>
              </a:r>
              <a:r>
                <a:rPr lang="en-CA" dirty="0" smtClean="0">
                  <a:latin typeface="Calibri" pitchFamily="34" charset="0"/>
                </a:rPr>
                <a:t>and</a:t>
              </a:r>
              <a:r>
                <a:rPr lang="en-CA" b="1" dirty="0" smtClean="0">
                  <a:latin typeface="Calibri" pitchFamily="34" charset="0"/>
                </a:rPr>
                <a:t> RX Freq. </a:t>
              </a:r>
              <a:endParaRPr lang="en-CA" b="1" dirty="0">
                <a:latin typeface="Calibri" pitchFamily="34" charset="0"/>
              </a:endParaRPr>
            </a:p>
          </p:txBody>
        </p:sp>
        <p:sp>
          <p:nvSpPr>
            <p:cNvPr id="15" name="TextBox 3"/>
            <p:cNvSpPr txBox="1">
              <a:spLocks noChangeArrowheads="1"/>
            </p:cNvSpPr>
            <p:nvPr/>
          </p:nvSpPr>
          <p:spPr bwMode="auto">
            <a:xfrm>
              <a:off x="7246800" y="4392000"/>
              <a:ext cx="1440000" cy="92333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Enter Tone frequency/ID if used.. </a:t>
              </a:r>
              <a:endParaRPr lang="en-CA" dirty="0">
                <a:latin typeface="Calibri" pitchFamily="34" charset="0"/>
              </a:endParaRPr>
            </a:p>
          </p:txBody>
        </p:sp>
        <p:sp>
          <p:nvSpPr>
            <p:cNvPr id="16" name="Rounded Rectangle 15"/>
            <p:cNvSpPr/>
            <p:nvPr/>
          </p:nvSpPr>
          <p:spPr>
            <a:xfrm>
              <a:off x="2764800" y="2698974"/>
              <a:ext cx="295200" cy="130609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7" name="Rounded Rectangle 16"/>
            <p:cNvSpPr/>
            <p:nvPr/>
          </p:nvSpPr>
          <p:spPr>
            <a:xfrm>
              <a:off x="3060000" y="2912400"/>
              <a:ext cx="1144800" cy="205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8" name="Rounded Rectangle 17"/>
            <p:cNvSpPr/>
            <p:nvPr/>
          </p:nvSpPr>
          <p:spPr>
            <a:xfrm>
              <a:off x="4204800" y="2912400"/>
              <a:ext cx="496800" cy="205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Rounded Rectangle 18"/>
            <p:cNvSpPr/>
            <p:nvPr/>
          </p:nvSpPr>
          <p:spPr>
            <a:xfrm>
              <a:off x="4701600" y="2912400"/>
              <a:ext cx="1296000" cy="205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0" name="Rounded Rectangle 19"/>
            <p:cNvSpPr/>
            <p:nvPr/>
          </p:nvSpPr>
          <p:spPr>
            <a:xfrm>
              <a:off x="5997600" y="2912400"/>
              <a:ext cx="482612" cy="205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1" name="Rounded Rectangle 20"/>
            <p:cNvSpPr/>
            <p:nvPr/>
          </p:nvSpPr>
          <p:spPr>
            <a:xfrm>
              <a:off x="6480212" y="2912400"/>
              <a:ext cx="306000" cy="205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2" name="Rounded Rectangle 21"/>
            <p:cNvSpPr/>
            <p:nvPr/>
          </p:nvSpPr>
          <p:spPr>
            <a:xfrm>
              <a:off x="7952612" y="2912400"/>
              <a:ext cx="651836" cy="205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3" name="Rounded Rectangle 22"/>
            <p:cNvSpPr/>
            <p:nvPr/>
          </p:nvSpPr>
          <p:spPr>
            <a:xfrm>
              <a:off x="6786212" y="2912400"/>
              <a:ext cx="1166400" cy="205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8" name="Straight Arrow Connector 27"/>
            <p:cNvCxnSpPr>
              <a:stCxn id="13" idx="0"/>
              <a:endCxn id="20" idx="2"/>
            </p:cNvCxnSpPr>
            <p:nvPr/>
          </p:nvCxnSpPr>
          <p:spPr bwMode="auto">
            <a:xfrm rot="5400000" flipH="1" flipV="1">
              <a:off x="5481053" y="3634147"/>
              <a:ext cx="1274400" cy="2413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2" idx="2"/>
              <a:endCxn id="19" idx="0"/>
            </p:cNvCxnSpPr>
            <p:nvPr/>
          </p:nvCxnSpPr>
          <p:spPr bwMode="auto">
            <a:xfrm rot="16200000" flipH="1">
              <a:off x="5056972" y="2619772"/>
              <a:ext cx="419604" cy="1656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1" idx="0"/>
              <a:endCxn id="18" idx="2"/>
            </p:cNvCxnSpPr>
            <p:nvPr/>
          </p:nvCxnSpPr>
          <p:spPr bwMode="auto">
            <a:xfrm rot="5400000" flipH="1" flipV="1">
              <a:off x="3543000" y="3481800"/>
              <a:ext cx="1274400" cy="546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7" idx="3"/>
              <a:endCxn id="17" idx="0"/>
            </p:cNvCxnSpPr>
            <p:nvPr/>
          </p:nvCxnSpPr>
          <p:spPr bwMode="auto">
            <a:xfrm>
              <a:off x="1836000" y="2054461"/>
              <a:ext cx="1796400" cy="8579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15" idx="0"/>
              <a:endCxn id="22" idx="2"/>
            </p:cNvCxnSpPr>
            <p:nvPr/>
          </p:nvCxnSpPr>
          <p:spPr bwMode="auto">
            <a:xfrm rot="5400000" flipH="1" flipV="1">
              <a:off x="7485465" y="3598935"/>
              <a:ext cx="1274400" cy="3117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4" idx="2"/>
              <a:endCxn id="23" idx="0"/>
            </p:cNvCxnSpPr>
            <p:nvPr/>
          </p:nvCxnSpPr>
          <p:spPr bwMode="auto">
            <a:xfrm rot="5400000">
              <a:off x="7188034" y="2605022"/>
              <a:ext cx="488756" cy="126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1" name="TextBox 3"/>
            <p:cNvSpPr txBox="1">
              <a:spLocks noChangeArrowheads="1"/>
            </p:cNvSpPr>
            <p:nvPr/>
          </p:nvSpPr>
          <p:spPr bwMode="auto">
            <a:xfrm>
              <a:off x="252000" y="5364000"/>
              <a:ext cx="4860000" cy="923330"/>
            </a:xfrm>
            <a:prstGeom prst="rect">
              <a:avLst/>
            </a:prstGeom>
            <a:solidFill>
              <a:srgbClr val="FAFA96">
                <a:alpha val="80000"/>
              </a:srgbClr>
            </a:solidFill>
            <a:ln w="9525">
              <a:noFill/>
              <a:miter lim="800000"/>
              <a:headEnd/>
              <a:tailEnd/>
            </a:ln>
          </p:spPr>
          <p:txBody>
            <a:bodyPr wrap="square">
              <a:spAutoFit/>
            </a:bodyPr>
            <a:lstStyle/>
            <a:p>
              <a:pPr>
                <a:defRPr/>
              </a:pPr>
              <a:r>
                <a:rPr lang="en-CA" b="1" dirty="0" smtClean="0">
                  <a:latin typeface="Calibri" pitchFamily="34" charset="0"/>
                </a:rPr>
                <a:t>CH #, TX Freq</a:t>
              </a:r>
              <a:r>
                <a:rPr lang="en-CA" dirty="0" smtClean="0">
                  <a:latin typeface="Calibri" pitchFamily="34" charset="0"/>
                </a:rPr>
                <a:t>, </a:t>
              </a:r>
              <a:r>
                <a:rPr lang="en-CA" b="1" dirty="0" smtClean="0">
                  <a:latin typeface="Calibri" pitchFamily="34" charset="0"/>
                </a:rPr>
                <a:t>RX Freq</a:t>
              </a:r>
              <a:r>
                <a:rPr lang="en-CA" dirty="0" smtClean="0">
                  <a:latin typeface="Calibri" pitchFamily="34" charset="0"/>
                </a:rPr>
                <a:t>, and </a:t>
              </a:r>
              <a:r>
                <a:rPr lang="en-CA" b="1" dirty="0" smtClean="0">
                  <a:latin typeface="Calibri" pitchFamily="34" charset="0"/>
                </a:rPr>
                <a:t>Tone/TID </a:t>
              </a:r>
              <a:r>
                <a:rPr lang="en-CA" dirty="0" smtClean="0">
                  <a:latin typeface="Calibri" pitchFamily="34" charset="0"/>
                </a:rPr>
                <a:t>may be omitted. Only the Green shaded columns are used on the ICS 309 Communications Log.</a:t>
              </a:r>
              <a:endParaRPr lang="en-CA" dirty="0">
                <a:latin typeface="Calibri" pitchFamily="34" charset="0"/>
              </a:endParaRPr>
            </a:p>
          </p:txBody>
        </p:sp>
      </p:grpSp>
      <p:cxnSp>
        <p:nvCxnSpPr>
          <p:cNvPr id="8" name="Straight Arrow Connector 7"/>
          <p:cNvCxnSpPr>
            <a:stCxn id="10" idx="3"/>
            <a:endCxn id="16" idx="1"/>
          </p:cNvCxnSpPr>
          <p:nvPr/>
        </p:nvCxnSpPr>
        <p:spPr bwMode="auto">
          <a:xfrm>
            <a:off x="2448000" y="3352019"/>
            <a:ext cx="3168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Open the Communications Log</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172</a:t>
            </a:fld>
            <a:endParaRPr lang="en-CA" dirty="0"/>
          </a:p>
        </p:txBody>
      </p:sp>
      <p:grpSp>
        <p:nvGrpSpPr>
          <p:cNvPr id="10" name="Group 9"/>
          <p:cNvGrpSpPr>
            <a:grpSpLocks noChangeAspect="1"/>
          </p:cNvGrpSpPr>
          <p:nvPr/>
        </p:nvGrpSpPr>
        <p:grpSpPr>
          <a:xfrm>
            <a:off x="396000" y="792002"/>
            <a:ext cx="4838580" cy="3012095"/>
            <a:chOff x="1655676" y="1736812"/>
            <a:chExt cx="5436604" cy="3384376"/>
          </a:xfrm>
        </p:grpSpPr>
        <p:pic>
          <p:nvPicPr>
            <p:cNvPr id="2051" name="Picture 3" descr="C:\Users\User1\Desktop\SAR\Barriere SAR\Training\ICPROv6 Course\Task 88933\Snips 2\QS_ICS 309.JPG"/>
            <p:cNvPicPr>
              <a:picLocks noChangeAspect="1" noChangeArrowheads="1"/>
            </p:cNvPicPr>
            <p:nvPr/>
          </p:nvPicPr>
          <p:blipFill>
            <a:blip r:embed="rId2" cstate="print"/>
            <a:srcRect l="4705" t="7973" r="6482" b="8750"/>
            <a:stretch>
              <a:fillRect/>
            </a:stretch>
          </p:blipFill>
          <p:spPr bwMode="auto">
            <a:xfrm>
              <a:off x="1655676" y="1736812"/>
              <a:ext cx="5436604" cy="3384376"/>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Rounded Rectangle 6"/>
            <p:cNvSpPr/>
            <p:nvPr/>
          </p:nvSpPr>
          <p:spPr bwMode="auto">
            <a:xfrm>
              <a:off x="3618000" y="4176000"/>
              <a:ext cx="633600" cy="295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8" name="TextBox 3"/>
          <p:cNvSpPr txBox="1">
            <a:spLocks noChangeArrowheads="1"/>
          </p:cNvSpPr>
          <p:nvPr/>
        </p:nvSpPr>
        <p:spPr bwMode="auto">
          <a:xfrm>
            <a:off x="252000" y="1679728"/>
            <a:ext cx="2376000" cy="92333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Click ICS 309 </a:t>
            </a:r>
            <a:r>
              <a:rPr lang="en-CA" dirty="0" smtClean="0">
                <a:latin typeface="Calibri" pitchFamily="34" charset="0"/>
              </a:rPr>
              <a:t>to open the </a:t>
            </a:r>
            <a:r>
              <a:rPr lang="en-CA" b="1" dirty="0" smtClean="0">
                <a:latin typeface="Calibri" pitchFamily="34" charset="0"/>
              </a:rPr>
              <a:t>Communications Log</a:t>
            </a:r>
            <a:endParaRPr lang="en-CA" b="1" dirty="0">
              <a:latin typeface="Calibri" pitchFamily="34" charset="0"/>
            </a:endParaRPr>
          </a:p>
        </p:txBody>
      </p:sp>
      <p:cxnSp>
        <p:nvCxnSpPr>
          <p:cNvPr id="9" name="Straight Arrow Connector 8"/>
          <p:cNvCxnSpPr>
            <a:stCxn id="8" idx="2"/>
            <a:endCxn id="7" idx="1"/>
          </p:cNvCxnSpPr>
          <p:nvPr/>
        </p:nvCxnSpPr>
        <p:spPr bwMode="auto">
          <a:xfrm rot="16200000" flipH="1">
            <a:off x="1545641" y="2497416"/>
            <a:ext cx="491186" cy="70246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3" name="Picture 3" descr="C:\Users\User1\Desktop\ScreenHunter\ICv6 Course\ICV6 COM 7.jpg"/>
          <p:cNvPicPr>
            <a:picLocks noChangeAspect="1" noChangeArrowheads="1"/>
          </p:cNvPicPr>
          <p:nvPr/>
        </p:nvPicPr>
        <p:blipFill>
          <a:blip r:embed="rId3" cstate="print"/>
          <a:srcRect/>
          <a:stretch>
            <a:fillRect/>
          </a:stretch>
        </p:blipFill>
        <p:spPr bwMode="auto">
          <a:xfrm>
            <a:off x="3815999" y="2366327"/>
            <a:ext cx="5054029" cy="3990023"/>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The Communications Log ICS 309</a:t>
            </a:r>
            <a:endParaRPr lang="en-CA" b="1" dirty="0"/>
          </a:p>
        </p:txBody>
      </p:sp>
      <p:sp>
        <p:nvSpPr>
          <p:cNvPr id="3" name="Date Placeholder 2"/>
          <p:cNvSpPr>
            <a:spLocks noGrp="1"/>
          </p:cNvSpPr>
          <p:nvPr>
            <p:ph type="dt" sz="half" idx="10"/>
          </p:nvPr>
        </p:nvSpPr>
        <p:spPr>
          <a:xfrm>
            <a:off x="305526" y="6222508"/>
            <a:ext cx="2133600" cy="365125"/>
          </a:xfrm>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173</a:t>
            </a:fld>
            <a:endParaRPr lang="en-CA" dirty="0"/>
          </a:p>
        </p:txBody>
      </p:sp>
      <p:sp>
        <p:nvSpPr>
          <p:cNvPr id="7" name="TextBox 3"/>
          <p:cNvSpPr txBox="1">
            <a:spLocks noChangeArrowheads="1"/>
          </p:cNvSpPr>
          <p:nvPr/>
        </p:nvSpPr>
        <p:spPr bwMode="auto">
          <a:xfrm>
            <a:off x="252000" y="756000"/>
            <a:ext cx="8604476" cy="4524315"/>
          </a:xfrm>
          <a:prstGeom prst="rect">
            <a:avLst/>
          </a:prstGeom>
          <a:noFill/>
          <a:ln w="9525">
            <a:noFill/>
            <a:miter lim="800000"/>
            <a:headEnd/>
            <a:tailEnd/>
          </a:ln>
        </p:spPr>
        <p:txBody>
          <a:bodyPr wrap="square">
            <a:spAutoFit/>
          </a:bodyPr>
          <a:lstStyle/>
          <a:p>
            <a:pPr>
              <a:defRPr/>
            </a:pPr>
            <a:r>
              <a:rPr lang="en-CA" dirty="0" smtClean="0">
                <a:latin typeface="Calibri" pitchFamily="34" charset="0"/>
              </a:rPr>
              <a:t>The Communications Log is the heart of the mission. On many missions, especially small ones, it is also the Mission Log and provides a detailed time-line on mission activities. When it is first opened the </a:t>
            </a:r>
            <a:r>
              <a:rPr lang="en-CA" b="1" dirty="0" smtClean="0">
                <a:latin typeface="Calibri" pitchFamily="34" charset="0"/>
              </a:rPr>
              <a:t>Default Communications Plan (ICS 205) </a:t>
            </a:r>
            <a:r>
              <a:rPr lang="en-CA" dirty="0" smtClean="0">
                <a:latin typeface="Calibri" pitchFamily="34" charset="0"/>
              </a:rPr>
              <a:t>is loaded into it.</a:t>
            </a:r>
          </a:p>
          <a:p>
            <a:pPr>
              <a:defRPr/>
            </a:pPr>
            <a:endParaRPr lang="en-CA" dirty="0" smtClean="0">
              <a:latin typeface="Calibri" pitchFamily="34" charset="0"/>
            </a:endParaRPr>
          </a:p>
          <a:p>
            <a:pPr>
              <a:defRPr/>
            </a:pPr>
            <a:r>
              <a:rPr lang="en-CA" dirty="0" smtClean="0">
                <a:latin typeface="Calibri" pitchFamily="34" charset="0"/>
              </a:rPr>
              <a:t>The Default Communications Plan is then tailored to mission needs to create a</a:t>
            </a:r>
            <a:r>
              <a:rPr lang="en-CA" b="1" dirty="0" smtClean="0">
                <a:latin typeface="Calibri" pitchFamily="34" charset="0"/>
              </a:rPr>
              <a:t> Mission Communications Plan</a:t>
            </a:r>
            <a:r>
              <a:rPr lang="en-CA" dirty="0" smtClean="0">
                <a:latin typeface="Calibri" pitchFamily="34" charset="0"/>
              </a:rPr>
              <a:t>.</a:t>
            </a:r>
            <a:endParaRPr lang="en-CA" b="1" dirty="0" smtClean="0">
              <a:latin typeface="Calibri" pitchFamily="34" charset="0"/>
            </a:endParaRPr>
          </a:p>
          <a:p>
            <a:pPr>
              <a:defRPr/>
            </a:pPr>
            <a:endParaRPr lang="en-CA" dirty="0" smtClean="0">
              <a:latin typeface="Calibri" pitchFamily="34" charset="0"/>
            </a:endParaRPr>
          </a:p>
          <a:p>
            <a:pPr>
              <a:defRPr/>
            </a:pPr>
            <a:r>
              <a:rPr lang="en-CA" dirty="0" smtClean="0">
                <a:latin typeface="Calibri" pitchFamily="34" charset="0"/>
              </a:rPr>
              <a:t>The Communications Log keeps track of:</a:t>
            </a:r>
          </a:p>
          <a:p>
            <a:pPr>
              <a:buFont typeface="Arial" pitchFamily="34" charset="0"/>
              <a:buChar char="•"/>
              <a:defRPr/>
            </a:pPr>
            <a:r>
              <a:rPr lang="en-CA" dirty="0" smtClean="0">
                <a:latin typeface="Calibri" pitchFamily="34" charset="0"/>
              </a:rPr>
              <a:t> radio and other forms of communication</a:t>
            </a:r>
          </a:p>
          <a:p>
            <a:pPr>
              <a:buFont typeface="Arial" pitchFamily="34" charset="0"/>
              <a:buChar char="•"/>
              <a:defRPr/>
            </a:pPr>
            <a:r>
              <a:rPr lang="en-CA" dirty="0" smtClean="0">
                <a:latin typeface="Calibri" pitchFamily="34" charset="0"/>
              </a:rPr>
              <a:t> times</a:t>
            </a:r>
          </a:p>
          <a:p>
            <a:pPr>
              <a:buFont typeface="Arial" pitchFamily="34" charset="0"/>
              <a:buChar char="•"/>
              <a:defRPr/>
            </a:pPr>
            <a:r>
              <a:rPr lang="en-CA" dirty="0" smtClean="0">
                <a:latin typeface="Calibri" pitchFamily="34" charset="0"/>
              </a:rPr>
              <a:t> locations</a:t>
            </a:r>
          </a:p>
          <a:p>
            <a:pPr>
              <a:buFont typeface="Arial" pitchFamily="34" charset="0"/>
              <a:buChar char="•"/>
              <a:defRPr/>
            </a:pPr>
            <a:r>
              <a:rPr lang="en-CA" dirty="0" smtClean="0">
                <a:latin typeface="Calibri" pitchFamily="34" charset="0"/>
              </a:rPr>
              <a:t> clues and items found </a:t>
            </a:r>
          </a:p>
          <a:p>
            <a:pPr>
              <a:buFont typeface="Arial" pitchFamily="34" charset="0"/>
              <a:buChar char="•"/>
              <a:defRPr/>
            </a:pPr>
            <a:r>
              <a:rPr lang="en-CA" dirty="0" smtClean="0">
                <a:latin typeface="Calibri" pitchFamily="34" charset="0"/>
              </a:rPr>
              <a:t> dialogues. </a:t>
            </a:r>
          </a:p>
          <a:p>
            <a:pPr>
              <a:defRPr/>
            </a:pPr>
            <a:endParaRPr lang="en-CA" dirty="0" smtClean="0">
              <a:latin typeface="Calibri" pitchFamily="34" charset="0"/>
            </a:endParaRPr>
          </a:p>
          <a:p>
            <a:pPr>
              <a:defRPr/>
            </a:pPr>
            <a:r>
              <a:rPr lang="en-CA" dirty="0" smtClean="0">
                <a:latin typeface="Calibri" pitchFamily="34" charset="0"/>
              </a:rPr>
              <a:t>It can also be used to log numerous other events that occur during a mission to provide a one stop – comprehensive mission description.</a:t>
            </a:r>
            <a:endParaRPr lang="en-CA" dirty="0">
              <a:latin typeface="Calibri" pitchFamily="34" charset="0"/>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The Communications Log</a:t>
            </a:r>
            <a:endParaRPr lang="en-CA" b="1"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174</a:t>
            </a:fld>
            <a:endParaRPr lang="en-CA" dirty="0"/>
          </a:p>
        </p:txBody>
      </p:sp>
      <p:grpSp>
        <p:nvGrpSpPr>
          <p:cNvPr id="3" name="Group 19"/>
          <p:cNvGrpSpPr>
            <a:grpSpLocks noChangeAspect="1"/>
          </p:cNvGrpSpPr>
          <p:nvPr/>
        </p:nvGrpSpPr>
        <p:grpSpPr>
          <a:xfrm>
            <a:off x="1080000" y="792000"/>
            <a:ext cx="6954089" cy="5499292"/>
            <a:chOff x="1872304" y="1152590"/>
            <a:chExt cx="5605193" cy="4432584"/>
          </a:xfrm>
        </p:grpSpPr>
        <p:grpSp>
          <p:nvGrpSpPr>
            <p:cNvPr id="5" name="Group 14"/>
            <p:cNvGrpSpPr/>
            <p:nvPr/>
          </p:nvGrpSpPr>
          <p:grpSpPr>
            <a:xfrm>
              <a:off x="1872304" y="1152590"/>
              <a:ext cx="5605193" cy="4432584"/>
              <a:chOff x="1854000" y="1152590"/>
              <a:chExt cx="5605193" cy="4432584"/>
            </a:xfrm>
          </p:grpSpPr>
          <p:pic>
            <p:nvPicPr>
              <p:cNvPr id="1027" name="Picture 3" descr="C:\Users\User1\Desktop\ScreenHunter\ICv6 Course\ICV6 COM 7.jpg"/>
              <p:cNvPicPr>
                <a:picLocks noChangeAspect="1" noChangeArrowheads="1"/>
              </p:cNvPicPr>
              <p:nvPr/>
            </p:nvPicPr>
            <p:blipFill>
              <a:blip r:embed="rId2" cstate="print"/>
              <a:srcRect l="326" t="158" r="192"/>
              <a:stretch>
                <a:fillRect/>
              </a:stretch>
            </p:blipFill>
            <p:spPr bwMode="auto">
              <a:xfrm>
                <a:off x="1854001" y="1152590"/>
                <a:ext cx="5594393" cy="4432584"/>
              </a:xfrm>
              <a:prstGeom prst="rect">
                <a:avLst/>
              </a:prstGeom>
              <a:noFill/>
              <a:ln w="9525">
                <a:solidFill>
                  <a:schemeClr val="tx1"/>
                </a:solidFill>
              </a:ln>
              <a:effectLst>
                <a:outerShdw blurRad="50800" dist="38100" dir="2700000" algn="tl" rotWithShape="0">
                  <a:prstClr val="black">
                    <a:alpha val="40000"/>
                  </a:prstClr>
                </a:outerShdw>
              </a:effectLst>
            </p:spPr>
          </p:pic>
          <p:sp>
            <p:nvSpPr>
              <p:cNvPr id="8" name="Rounded Rectangle 7"/>
              <p:cNvSpPr/>
              <p:nvPr/>
            </p:nvSpPr>
            <p:spPr>
              <a:xfrm>
                <a:off x="3074400" y="1321200"/>
                <a:ext cx="4373993" cy="667640"/>
              </a:xfrm>
              <a:prstGeom prst="roundRect">
                <a:avLst>
                  <a:gd name="adj" fmla="val 1078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1" name="Rounded Rectangle 10"/>
              <p:cNvSpPr/>
              <p:nvPr/>
            </p:nvSpPr>
            <p:spPr>
              <a:xfrm>
                <a:off x="1854000" y="1321200"/>
                <a:ext cx="1231200" cy="4219200"/>
              </a:xfrm>
              <a:prstGeom prst="roundRect">
                <a:avLst>
                  <a:gd name="adj" fmla="val 389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Rounded Rectangle 12"/>
              <p:cNvSpPr/>
              <p:nvPr/>
            </p:nvSpPr>
            <p:spPr>
              <a:xfrm>
                <a:off x="3085200" y="1988840"/>
                <a:ext cx="4373993" cy="2472057"/>
              </a:xfrm>
              <a:prstGeom prst="roundRect">
                <a:avLst>
                  <a:gd name="adj" fmla="val 207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4" name="Rounded Rectangle 13"/>
              <p:cNvSpPr/>
              <p:nvPr/>
            </p:nvSpPr>
            <p:spPr>
              <a:xfrm>
                <a:off x="3085199" y="4460897"/>
                <a:ext cx="4363193" cy="1079503"/>
              </a:xfrm>
              <a:prstGeom prst="roundRect">
                <a:avLst>
                  <a:gd name="adj" fmla="val 553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7" name="TextBox 3"/>
            <p:cNvSpPr txBox="1">
              <a:spLocks noChangeArrowheads="1"/>
            </p:cNvSpPr>
            <p:nvPr/>
          </p:nvSpPr>
          <p:spPr bwMode="auto">
            <a:xfrm>
              <a:off x="4392000" y="2952000"/>
              <a:ext cx="1450851" cy="522306"/>
            </a:xfrm>
            <a:prstGeom prst="rect">
              <a:avLst/>
            </a:prstGeom>
            <a:solidFill>
              <a:srgbClr val="FAFA96">
                <a:alpha val="80000"/>
              </a:srgbClr>
            </a:solidFill>
            <a:ln w="9525">
              <a:noFill/>
              <a:miter lim="800000"/>
              <a:headEnd/>
              <a:tailEnd/>
            </a:ln>
          </p:spPr>
          <p:txBody>
            <a:bodyPr wrap="square">
              <a:spAutoFit/>
            </a:bodyPr>
            <a:lstStyle/>
            <a:p>
              <a:pPr>
                <a:defRPr/>
              </a:pPr>
              <a:r>
                <a:rPr lang="en-CA" b="1" dirty="0" smtClean="0">
                  <a:latin typeface="Calibri" pitchFamily="34" charset="0"/>
                </a:rPr>
                <a:t>Communications</a:t>
              </a:r>
              <a:r>
                <a:rPr lang="en-CA" dirty="0" smtClean="0">
                  <a:latin typeface="Calibri" pitchFamily="34" charset="0"/>
                </a:rPr>
                <a:t> and </a:t>
              </a:r>
              <a:r>
                <a:rPr lang="en-CA" b="1" dirty="0" smtClean="0">
                  <a:latin typeface="Calibri" pitchFamily="34" charset="0"/>
                </a:rPr>
                <a:t>Mission Log</a:t>
              </a:r>
              <a:r>
                <a:rPr lang="en-CA" dirty="0" smtClean="0">
                  <a:latin typeface="Calibri" pitchFamily="34" charset="0"/>
                </a:rPr>
                <a:t>. </a:t>
              </a:r>
              <a:endParaRPr lang="en-CA" dirty="0">
                <a:latin typeface="Calibri" pitchFamily="34" charset="0"/>
              </a:endParaRPr>
            </a:p>
          </p:txBody>
        </p:sp>
        <p:sp>
          <p:nvSpPr>
            <p:cNvPr id="10" name="TextBox 3"/>
            <p:cNvSpPr txBox="1">
              <a:spLocks noChangeArrowheads="1"/>
            </p:cNvSpPr>
            <p:nvPr/>
          </p:nvSpPr>
          <p:spPr bwMode="auto">
            <a:xfrm>
              <a:off x="2015716" y="3320988"/>
              <a:ext cx="754443" cy="725425"/>
            </a:xfrm>
            <a:prstGeom prst="rect">
              <a:avLst/>
            </a:prstGeom>
            <a:solidFill>
              <a:srgbClr val="FAFA96">
                <a:alpha val="80000"/>
              </a:srgbClr>
            </a:solidFill>
            <a:ln w="9525">
              <a:noFill/>
              <a:miter lim="800000"/>
              <a:headEnd/>
              <a:tailEnd/>
            </a:ln>
          </p:spPr>
          <p:txBody>
            <a:bodyPr wrap="square">
              <a:spAutoFit/>
            </a:bodyPr>
            <a:lstStyle/>
            <a:p>
              <a:pPr>
                <a:defRPr/>
              </a:pPr>
              <a:r>
                <a:rPr lang="en-CA" dirty="0" smtClean="0">
                  <a:latin typeface="Calibri" pitchFamily="34" charset="0"/>
                </a:rPr>
                <a:t>Active </a:t>
              </a:r>
              <a:r>
                <a:rPr lang="en-CA" b="1" dirty="0" smtClean="0">
                  <a:latin typeface="Calibri" pitchFamily="34" charset="0"/>
                </a:rPr>
                <a:t>Callsign </a:t>
              </a:r>
              <a:r>
                <a:rPr lang="en-CA" dirty="0" smtClean="0">
                  <a:latin typeface="Calibri" pitchFamily="34" charset="0"/>
                </a:rPr>
                <a:t>list.</a:t>
              </a:r>
              <a:endParaRPr lang="en-CA" dirty="0">
                <a:latin typeface="Calibri" pitchFamily="34" charset="0"/>
              </a:endParaRPr>
            </a:p>
          </p:txBody>
        </p:sp>
        <p:sp>
          <p:nvSpPr>
            <p:cNvPr id="18" name="TextBox 3"/>
            <p:cNvSpPr txBox="1">
              <a:spLocks noChangeArrowheads="1"/>
            </p:cNvSpPr>
            <p:nvPr/>
          </p:nvSpPr>
          <p:spPr bwMode="auto">
            <a:xfrm>
              <a:off x="4368003" y="5164427"/>
              <a:ext cx="1218715" cy="290170"/>
            </a:xfrm>
            <a:prstGeom prst="rect">
              <a:avLst/>
            </a:prstGeom>
            <a:solidFill>
              <a:srgbClr val="FAFA96">
                <a:alpha val="80000"/>
              </a:srgbClr>
            </a:solidFill>
            <a:ln w="9525">
              <a:noFill/>
              <a:miter lim="800000"/>
              <a:headEnd/>
              <a:tailEnd/>
            </a:ln>
          </p:spPr>
          <p:txBody>
            <a:bodyPr wrap="square">
              <a:spAutoFit/>
            </a:bodyPr>
            <a:lstStyle/>
            <a:p>
              <a:pPr>
                <a:defRPr/>
              </a:pPr>
              <a:r>
                <a:rPr lang="en-CA" b="1" dirty="0" smtClean="0">
                  <a:latin typeface="Calibri" pitchFamily="34" charset="0"/>
                </a:rPr>
                <a:t>Clue/Item</a:t>
              </a:r>
              <a:r>
                <a:rPr lang="en-CA" dirty="0" smtClean="0">
                  <a:latin typeface="Calibri" pitchFamily="34" charset="0"/>
                </a:rPr>
                <a:t> list.</a:t>
              </a:r>
              <a:endParaRPr lang="en-CA" dirty="0">
                <a:latin typeface="Calibri" pitchFamily="34" charset="0"/>
              </a:endParaRPr>
            </a:p>
          </p:txBody>
        </p:sp>
        <p:sp>
          <p:nvSpPr>
            <p:cNvPr id="19" name="TextBox 3"/>
            <p:cNvSpPr txBox="1">
              <a:spLocks noChangeArrowheads="1"/>
            </p:cNvSpPr>
            <p:nvPr/>
          </p:nvSpPr>
          <p:spPr bwMode="auto">
            <a:xfrm>
              <a:off x="4572000" y="1448780"/>
              <a:ext cx="1073630" cy="319187"/>
            </a:xfrm>
            <a:prstGeom prst="rect">
              <a:avLst/>
            </a:prstGeom>
            <a:solidFill>
              <a:srgbClr val="FAFA96">
                <a:alpha val="80000"/>
              </a:srgbClr>
            </a:solidFill>
            <a:ln w="9525">
              <a:noFill/>
              <a:miter lim="800000"/>
              <a:headEnd/>
              <a:tailEnd/>
            </a:ln>
          </p:spPr>
          <p:txBody>
            <a:bodyPr wrap="square">
              <a:spAutoFit/>
            </a:bodyPr>
            <a:lstStyle/>
            <a:p>
              <a:pPr>
                <a:defRPr/>
              </a:pPr>
              <a:r>
                <a:rPr lang="en-CA" b="1" dirty="0" smtClean="0">
                  <a:latin typeface="Calibri" pitchFamily="34" charset="0"/>
                </a:rPr>
                <a:t>Information</a:t>
              </a:r>
              <a:endParaRPr lang="en-CA" b="1" dirty="0">
                <a:latin typeface="Calibri" pitchFamily="34" charset="0"/>
              </a:endParaRPr>
            </a:p>
          </p:txBody>
        </p:sp>
        <p:sp>
          <p:nvSpPr>
            <p:cNvPr id="30" name="TextBox 3"/>
            <p:cNvSpPr txBox="1">
              <a:spLocks noChangeArrowheads="1"/>
            </p:cNvSpPr>
            <p:nvPr/>
          </p:nvSpPr>
          <p:spPr bwMode="auto">
            <a:xfrm>
              <a:off x="4542105" y="4693059"/>
              <a:ext cx="841494" cy="297692"/>
            </a:xfrm>
            <a:prstGeom prst="rect">
              <a:avLst/>
            </a:prstGeom>
            <a:solidFill>
              <a:srgbClr val="FAFA96">
                <a:alpha val="80000"/>
              </a:srgbClr>
            </a:solidFill>
            <a:ln w="9525">
              <a:noFill/>
              <a:miter lim="800000"/>
              <a:headEnd/>
              <a:tailEnd/>
            </a:ln>
          </p:spPr>
          <p:txBody>
            <a:bodyPr wrap="square">
              <a:spAutoFit/>
            </a:bodyPr>
            <a:lstStyle/>
            <a:p>
              <a:pPr>
                <a:defRPr/>
              </a:pPr>
              <a:r>
                <a:rPr lang="en-CA" b="1" dirty="0" smtClean="0">
                  <a:latin typeface="Calibri" pitchFamily="34" charset="0"/>
                </a:rPr>
                <a:t>Dialogue</a:t>
              </a:r>
              <a:r>
                <a:rPr lang="en-CA" dirty="0" smtClean="0">
                  <a:latin typeface="Calibri" pitchFamily="34" charset="0"/>
                </a:rPr>
                <a:t>.</a:t>
              </a:r>
              <a:endParaRPr lang="en-CA" dirty="0">
                <a:latin typeface="Calibri" pitchFamily="34" charset="0"/>
              </a:endParaRPr>
            </a:p>
          </p:txBody>
        </p:sp>
      </p:gr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Communications Log </a:t>
            </a:r>
            <a:r>
              <a:rPr lang="en-CA" b="1" dirty="0" smtClean="0"/>
              <a:t>Items - 1</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175</a:t>
            </a:fld>
            <a:endParaRPr lang="en-CA" dirty="0"/>
          </a:p>
        </p:txBody>
      </p:sp>
      <p:grpSp>
        <p:nvGrpSpPr>
          <p:cNvPr id="5" name="Group 61"/>
          <p:cNvGrpSpPr/>
          <p:nvPr/>
        </p:nvGrpSpPr>
        <p:grpSpPr>
          <a:xfrm>
            <a:off x="800873" y="793173"/>
            <a:ext cx="6772415" cy="5463871"/>
            <a:chOff x="-94800" y="892479"/>
            <a:chExt cx="6772415" cy="5463871"/>
          </a:xfrm>
        </p:grpSpPr>
        <p:grpSp>
          <p:nvGrpSpPr>
            <p:cNvPr id="11" name="Group 55"/>
            <p:cNvGrpSpPr/>
            <p:nvPr/>
          </p:nvGrpSpPr>
          <p:grpSpPr>
            <a:xfrm>
              <a:off x="-94800" y="892479"/>
              <a:ext cx="6772415" cy="5463871"/>
              <a:chOff x="1317600" y="629717"/>
              <a:chExt cx="6772415" cy="5463871"/>
            </a:xfrm>
          </p:grpSpPr>
          <p:grpSp>
            <p:nvGrpSpPr>
              <p:cNvPr id="12" name="Group 50"/>
              <p:cNvGrpSpPr/>
              <p:nvPr/>
            </p:nvGrpSpPr>
            <p:grpSpPr>
              <a:xfrm>
                <a:off x="1317600" y="1512000"/>
                <a:ext cx="6772415" cy="4581588"/>
                <a:chOff x="1317600" y="1512000"/>
                <a:chExt cx="6772415" cy="4581588"/>
              </a:xfrm>
            </p:grpSpPr>
            <p:pic>
              <p:nvPicPr>
                <p:cNvPr id="1026" name="Picture 2" descr="C:\Users\User1\Desktop\SAR\Barriere SAR\Training\ICPROv6 Course\Task 88933\Snips 2\Log_Underway.JPG"/>
                <p:cNvPicPr>
                  <a:picLocks noChangeAspect="1" noChangeArrowheads="1"/>
                </p:cNvPicPr>
                <p:nvPr/>
              </p:nvPicPr>
              <p:blipFill>
                <a:blip r:embed="rId2" cstate="print"/>
                <a:srcRect l="1251" t="1958" r="3041" b="16552"/>
                <a:stretch>
                  <a:fillRect/>
                </a:stretch>
              </p:blipFill>
              <p:spPr bwMode="auto">
                <a:xfrm>
                  <a:off x="1317600" y="1512000"/>
                  <a:ext cx="6772415" cy="4581588"/>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Rounded Rectangle 5"/>
                <p:cNvSpPr>
                  <a:spLocks noChangeAspect="1"/>
                </p:cNvSpPr>
                <p:nvPr/>
              </p:nvSpPr>
              <p:spPr>
                <a:xfrm>
                  <a:off x="2829600" y="1846800"/>
                  <a:ext cx="2556072" cy="214524"/>
                </a:xfrm>
                <a:prstGeom prst="roundRect">
                  <a:avLst>
                    <a:gd name="adj" fmla="val 1364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7" name="Rounded Rectangle 6"/>
                <p:cNvSpPr>
                  <a:spLocks/>
                </p:cNvSpPr>
                <p:nvPr/>
              </p:nvSpPr>
              <p:spPr>
                <a:xfrm>
                  <a:off x="2858400" y="4176000"/>
                  <a:ext cx="586800" cy="20196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8" name="Rounded Rectangle 7"/>
                <p:cNvSpPr/>
                <p:nvPr/>
              </p:nvSpPr>
              <p:spPr>
                <a:xfrm>
                  <a:off x="5385672" y="1846800"/>
                  <a:ext cx="1575288" cy="212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9" name="Rounded Rectangle 8"/>
                <p:cNvSpPr/>
                <p:nvPr/>
              </p:nvSpPr>
              <p:spPr>
                <a:xfrm>
                  <a:off x="2829600" y="2102400"/>
                  <a:ext cx="4129200" cy="212400"/>
                </a:xfrm>
                <a:prstGeom prst="roundRect">
                  <a:avLst>
                    <a:gd name="adj" fmla="val 1819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0" name="Rounded Rectangle 9"/>
                <p:cNvSpPr>
                  <a:spLocks/>
                </p:cNvSpPr>
                <p:nvPr/>
              </p:nvSpPr>
              <p:spPr>
                <a:xfrm>
                  <a:off x="1483200" y="3312000"/>
                  <a:ext cx="914140" cy="187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3" name="TextBox 3"/>
              <p:cNvSpPr txBox="1">
                <a:spLocks noChangeArrowheads="1"/>
              </p:cNvSpPr>
              <p:nvPr/>
            </p:nvSpPr>
            <p:spPr bwMode="auto">
              <a:xfrm>
                <a:off x="1764000" y="629717"/>
                <a:ext cx="3132000" cy="648000"/>
              </a:xfrm>
              <a:prstGeom prst="rect">
                <a:avLst/>
              </a:prstGeom>
              <a:solidFill>
                <a:srgbClr val="FAFA96"/>
              </a:solidFill>
              <a:ln w="9525">
                <a:noFill/>
                <a:miter lim="800000"/>
                <a:headEnd/>
                <a:tailEnd/>
              </a:ln>
            </p:spPr>
            <p:txBody>
              <a:bodyPr wrap="square">
                <a:spAutoFit/>
              </a:bodyPr>
              <a:lstStyle/>
              <a:p>
                <a:pPr>
                  <a:defRPr/>
                </a:pPr>
                <a:r>
                  <a:rPr lang="en-CA" b="1" dirty="0" smtClean="0">
                    <a:latin typeface="Calibri" pitchFamily="34" charset="0"/>
                  </a:rPr>
                  <a:t>Callsign</a:t>
                </a:r>
                <a:r>
                  <a:rPr lang="en-CA" dirty="0" smtClean="0">
                    <a:latin typeface="Calibri" pitchFamily="34" charset="0"/>
                  </a:rPr>
                  <a:t>, Tx Frequency and Channel of the “</a:t>
                </a:r>
                <a:r>
                  <a:rPr lang="en-CA" b="1" dirty="0" smtClean="0">
                    <a:latin typeface="Calibri" pitchFamily="34" charset="0"/>
                  </a:rPr>
                  <a:t>From</a:t>
                </a:r>
                <a:r>
                  <a:rPr lang="en-CA" dirty="0" smtClean="0">
                    <a:latin typeface="Calibri" pitchFamily="34" charset="0"/>
                  </a:rPr>
                  <a:t>” Callsign.</a:t>
                </a:r>
                <a:endParaRPr lang="en-CA" dirty="0">
                  <a:latin typeface="Calibri" pitchFamily="34" charset="0"/>
                </a:endParaRPr>
              </a:p>
            </p:txBody>
          </p:sp>
          <p:sp>
            <p:nvSpPr>
              <p:cNvPr id="15" name="TextBox 3"/>
              <p:cNvSpPr txBox="1">
                <a:spLocks noChangeArrowheads="1"/>
              </p:cNvSpPr>
              <p:nvPr/>
            </p:nvSpPr>
            <p:spPr bwMode="auto">
              <a:xfrm>
                <a:off x="5040000" y="631386"/>
                <a:ext cx="2232000" cy="646331"/>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Drop down list of </a:t>
                </a:r>
                <a:r>
                  <a:rPr lang="en-CA" b="1" dirty="0" smtClean="0">
                    <a:latin typeface="Calibri" pitchFamily="34" charset="0"/>
                  </a:rPr>
                  <a:t>Assignment</a:t>
                </a:r>
                <a:r>
                  <a:rPr lang="en-CA" dirty="0" smtClean="0">
                    <a:latin typeface="Calibri" pitchFamily="34" charset="0"/>
                  </a:rPr>
                  <a:t> members</a:t>
                </a:r>
                <a:endParaRPr lang="en-CA" dirty="0">
                  <a:latin typeface="Calibri" pitchFamily="34" charset="0"/>
                </a:endParaRPr>
              </a:p>
            </p:txBody>
          </p:sp>
          <p:cxnSp>
            <p:nvCxnSpPr>
              <p:cNvPr id="23" name="Straight Arrow Connector 22"/>
              <p:cNvCxnSpPr>
                <a:stCxn id="10" idx="0"/>
                <a:endCxn id="6" idx="1"/>
              </p:cNvCxnSpPr>
              <p:nvPr/>
            </p:nvCxnSpPr>
            <p:spPr bwMode="auto">
              <a:xfrm rot="5400000" flipH="1" flipV="1">
                <a:off x="1705966" y="2188366"/>
                <a:ext cx="1357938" cy="889330"/>
              </a:xfrm>
              <a:prstGeom prst="straightConnector1">
                <a:avLst/>
              </a:prstGeom>
              <a:ln w="254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0" idx="2"/>
                <a:endCxn id="7" idx="1"/>
              </p:cNvCxnSpPr>
              <p:nvPr/>
            </p:nvCxnSpPr>
            <p:spPr bwMode="auto">
              <a:xfrm rot="16200000" flipH="1">
                <a:off x="2010445" y="3429025"/>
                <a:ext cx="777780" cy="918130"/>
              </a:xfrm>
              <a:prstGeom prst="straightConnector1">
                <a:avLst/>
              </a:prstGeom>
              <a:ln w="254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30" name="TextBox 3"/>
              <p:cNvSpPr txBox="1">
                <a:spLocks noChangeArrowheads="1"/>
              </p:cNvSpPr>
              <p:nvPr/>
            </p:nvSpPr>
            <p:spPr bwMode="auto">
              <a:xfrm>
                <a:off x="3330000" y="2665377"/>
                <a:ext cx="2412000" cy="936000"/>
              </a:xfrm>
              <a:prstGeom prst="rect">
                <a:avLst/>
              </a:prstGeom>
              <a:solidFill>
                <a:srgbClr val="FAFA96"/>
              </a:solidFill>
              <a:ln w="9525">
                <a:noFill/>
                <a:miter lim="800000"/>
                <a:headEnd/>
                <a:tailEnd/>
              </a:ln>
            </p:spPr>
            <p:txBody>
              <a:bodyPr wrap="square">
                <a:spAutoFit/>
              </a:bodyPr>
              <a:lstStyle/>
              <a:p>
                <a:pPr>
                  <a:defRPr/>
                </a:pPr>
                <a:r>
                  <a:rPr lang="en-CA" b="1" dirty="0" smtClean="0">
                    <a:latin typeface="Calibri" pitchFamily="34" charset="0"/>
                  </a:rPr>
                  <a:t>Assignment</a:t>
                </a:r>
                <a:r>
                  <a:rPr lang="en-CA" dirty="0" smtClean="0">
                    <a:latin typeface="Calibri" pitchFamily="34" charset="0"/>
                  </a:rPr>
                  <a:t> Number and Name (on an active assignment only).</a:t>
                </a:r>
                <a:endParaRPr lang="en-CA" dirty="0">
                  <a:latin typeface="Calibri" pitchFamily="34" charset="0"/>
                </a:endParaRPr>
              </a:p>
            </p:txBody>
          </p:sp>
          <p:cxnSp>
            <p:nvCxnSpPr>
              <p:cNvPr id="31" name="Straight Arrow Connector 30"/>
              <p:cNvCxnSpPr>
                <a:stCxn id="30" idx="0"/>
                <a:endCxn id="9" idx="2"/>
              </p:cNvCxnSpPr>
              <p:nvPr/>
            </p:nvCxnSpPr>
            <p:spPr bwMode="auto">
              <a:xfrm rot="5400000" flipH="1" flipV="1">
                <a:off x="4539812" y="2310989"/>
                <a:ext cx="350577" cy="358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4" name="Rounded Rectangle 33"/>
              <p:cNvSpPr>
                <a:spLocks/>
              </p:cNvSpPr>
              <p:nvPr/>
            </p:nvSpPr>
            <p:spPr>
              <a:xfrm>
                <a:off x="4788024" y="4175708"/>
                <a:ext cx="545376" cy="20196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36" name="Straight Arrow Connector 35"/>
              <p:cNvCxnSpPr>
                <a:stCxn id="30" idx="2"/>
                <a:endCxn id="34" idx="0"/>
              </p:cNvCxnSpPr>
              <p:nvPr/>
            </p:nvCxnSpPr>
            <p:spPr bwMode="auto">
              <a:xfrm rot="16200000" flipH="1">
                <a:off x="4511191" y="3626186"/>
                <a:ext cx="574331" cy="524712"/>
              </a:xfrm>
              <a:prstGeom prst="straightConnector1">
                <a:avLst/>
              </a:prstGeom>
              <a:ln w="254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39" name="Rounded Rectangle 38"/>
              <p:cNvSpPr>
                <a:spLocks/>
              </p:cNvSpPr>
              <p:nvPr/>
            </p:nvSpPr>
            <p:spPr>
              <a:xfrm>
                <a:off x="6960960" y="1850400"/>
                <a:ext cx="1080000" cy="534484"/>
              </a:xfrm>
              <a:prstGeom prst="roundRect">
                <a:avLst>
                  <a:gd name="adj" fmla="val 924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40" name="Straight Arrow Connector 39"/>
              <p:cNvCxnSpPr>
                <a:stCxn id="29" idx="0"/>
                <a:endCxn id="39" idx="2"/>
              </p:cNvCxnSpPr>
              <p:nvPr/>
            </p:nvCxnSpPr>
            <p:spPr bwMode="auto">
              <a:xfrm rot="5400000" flipH="1" flipV="1">
                <a:off x="6987432" y="2219452"/>
                <a:ext cx="348096" cy="6789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3" name="Oval 42"/>
              <p:cNvSpPr>
                <a:spLocks noChangeAspect="1"/>
              </p:cNvSpPr>
              <p:nvPr/>
            </p:nvSpPr>
            <p:spPr>
              <a:xfrm>
                <a:off x="7747200" y="2384884"/>
                <a:ext cx="252000" cy="2520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45" name="Straight Arrow Connector 44"/>
              <p:cNvCxnSpPr>
                <a:stCxn id="49" idx="0"/>
                <a:endCxn id="43" idx="4"/>
              </p:cNvCxnSpPr>
              <p:nvPr/>
            </p:nvCxnSpPr>
            <p:spPr bwMode="auto">
              <a:xfrm rot="16200000" flipV="1">
                <a:off x="7525630" y="2984454"/>
                <a:ext cx="700668" cy="5527"/>
              </a:xfrm>
              <a:prstGeom prst="straightConnector1">
                <a:avLst/>
              </a:prstGeom>
              <a:ln w="25400">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grpSp>
        <p:sp>
          <p:nvSpPr>
            <p:cNvPr id="29" name="TextBox 3"/>
            <p:cNvSpPr txBox="1">
              <a:spLocks noChangeArrowheads="1"/>
            </p:cNvSpPr>
            <p:nvPr/>
          </p:nvSpPr>
          <p:spPr bwMode="auto">
            <a:xfrm>
              <a:off x="4743600" y="2995742"/>
              <a:ext cx="1332000" cy="360000"/>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Clock/Timer</a:t>
              </a:r>
              <a:endParaRPr lang="en-CA" dirty="0">
                <a:latin typeface="Calibri" pitchFamily="34" charset="0"/>
              </a:endParaRPr>
            </a:p>
          </p:txBody>
        </p:sp>
      </p:grpSp>
      <p:cxnSp>
        <p:nvCxnSpPr>
          <p:cNvPr id="16" name="Straight Arrow Connector 15"/>
          <p:cNvCxnSpPr>
            <a:stCxn id="13" idx="2"/>
            <a:endCxn id="6" idx="0"/>
          </p:cNvCxnSpPr>
          <p:nvPr/>
        </p:nvCxnSpPr>
        <p:spPr bwMode="auto">
          <a:xfrm rot="16200000" flipH="1">
            <a:off x="2917550" y="1336896"/>
            <a:ext cx="569083" cy="77763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5" idx="2"/>
            <a:endCxn id="8" idx="0"/>
          </p:cNvCxnSpPr>
          <p:nvPr/>
        </p:nvCxnSpPr>
        <p:spPr bwMode="auto">
          <a:xfrm rot="16200000" flipH="1">
            <a:off x="5363390" y="1717056"/>
            <a:ext cx="569083" cy="1731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9" name="TextBox 3"/>
          <p:cNvSpPr txBox="1">
            <a:spLocks noChangeArrowheads="1"/>
          </p:cNvSpPr>
          <p:nvPr/>
        </p:nvSpPr>
        <p:spPr bwMode="auto">
          <a:xfrm>
            <a:off x="6426000" y="3501008"/>
            <a:ext cx="1872000" cy="954107"/>
          </a:xfrm>
          <a:prstGeom prst="rect">
            <a:avLst/>
          </a:prstGeom>
          <a:solidFill>
            <a:srgbClr val="FAFA96"/>
          </a:solidFill>
          <a:ln w="9525">
            <a:noFill/>
            <a:miter lim="800000"/>
            <a:headEnd/>
            <a:tailEnd/>
          </a:ln>
        </p:spPr>
        <p:txBody>
          <a:bodyPr wrap="square">
            <a:spAutoFit/>
          </a:bodyPr>
          <a:lstStyle/>
          <a:p>
            <a:pPr>
              <a:defRPr/>
            </a:pPr>
            <a:r>
              <a:rPr lang="en-CA" sz="1400" dirty="0" smtClean="0">
                <a:latin typeface="Calibri" pitchFamily="34" charset="0"/>
              </a:rPr>
              <a:t>There used to be a Timer Stop button here but nobody knows where it went to...</a:t>
            </a:r>
            <a:endParaRPr lang="en-CA" sz="1400" dirty="0">
              <a:latin typeface="Calibri" pitchFamily="34" charset="0"/>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Communications Log – Call Signs</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176</a:t>
            </a:fld>
            <a:endParaRPr lang="en-CA" dirty="0"/>
          </a:p>
        </p:txBody>
      </p:sp>
      <p:sp>
        <p:nvSpPr>
          <p:cNvPr id="8" name="Rounded Rectangle 7"/>
          <p:cNvSpPr/>
          <p:nvPr/>
        </p:nvSpPr>
        <p:spPr>
          <a:xfrm>
            <a:off x="2692800" y="1916832"/>
            <a:ext cx="1123116" cy="2991600"/>
          </a:xfrm>
          <a:prstGeom prst="roundRect">
            <a:avLst>
              <a:gd name="adj" fmla="val 344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0" name="TextBox 3"/>
          <p:cNvSpPr txBox="1">
            <a:spLocks noChangeArrowheads="1"/>
          </p:cNvSpPr>
          <p:nvPr/>
        </p:nvSpPr>
        <p:spPr bwMode="auto">
          <a:xfrm>
            <a:off x="3140400" y="4042366"/>
            <a:ext cx="2268000" cy="369332"/>
          </a:xfrm>
          <a:prstGeom prst="rect">
            <a:avLst/>
          </a:prstGeom>
          <a:solidFill>
            <a:srgbClr val="FAFA96"/>
          </a:solidFill>
          <a:ln w="9525">
            <a:noFill/>
            <a:miter lim="800000"/>
            <a:headEnd/>
            <a:tailEnd/>
          </a:ln>
        </p:spPr>
        <p:txBody>
          <a:bodyPr>
            <a:spAutoFit/>
          </a:bodyPr>
          <a:lstStyle/>
          <a:p>
            <a:pPr>
              <a:defRPr/>
            </a:pPr>
            <a:endParaRPr lang="en-CA" b="1" dirty="0">
              <a:latin typeface="Calibri" pitchFamily="34" charset="0"/>
            </a:endParaRPr>
          </a:p>
        </p:txBody>
      </p:sp>
      <p:sp>
        <p:nvSpPr>
          <p:cNvPr id="11" name="TextBox 3"/>
          <p:cNvSpPr txBox="1">
            <a:spLocks noChangeArrowheads="1"/>
          </p:cNvSpPr>
          <p:nvPr/>
        </p:nvSpPr>
        <p:spPr bwMode="auto">
          <a:xfrm>
            <a:off x="3292800" y="4194766"/>
            <a:ext cx="2268000" cy="369332"/>
          </a:xfrm>
          <a:prstGeom prst="rect">
            <a:avLst/>
          </a:prstGeom>
          <a:solidFill>
            <a:srgbClr val="FAFA96"/>
          </a:solidFill>
          <a:ln w="9525">
            <a:noFill/>
            <a:miter lim="800000"/>
            <a:headEnd/>
            <a:tailEnd/>
          </a:ln>
        </p:spPr>
        <p:txBody>
          <a:bodyPr>
            <a:spAutoFit/>
          </a:bodyPr>
          <a:lstStyle/>
          <a:p>
            <a:pPr>
              <a:defRPr/>
            </a:pPr>
            <a:endParaRPr lang="en-CA" b="1" dirty="0">
              <a:latin typeface="Calibri" pitchFamily="34" charset="0"/>
            </a:endParaRPr>
          </a:p>
        </p:txBody>
      </p:sp>
      <p:sp>
        <p:nvSpPr>
          <p:cNvPr id="12" name="TextBox 3"/>
          <p:cNvSpPr txBox="1">
            <a:spLocks noChangeArrowheads="1"/>
          </p:cNvSpPr>
          <p:nvPr/>
        </p:nvSpPr>
        <p:spPr bwMode="auto">
          <a:xfrm>
            <a:off x="3445200" y="4347166"/>
            <a:ext cx="2268000" cy="369332"/>
          </a:xfrm>
          <a:prstGeom prst="rect">
            <a:avLst/>
          </a:prstGeom>
          <a:solidFill>
            <a:srgbClr val="FAFA96"/>
          </a:solidFill>
          <a:ln w="9525">
            <a:noFill/>
            <a:miter lim="800000"/>
            <a:headEnd/>
            <a:tailEnd/>
          </a:ln>
        </p:spPr>
        <p:txBody>
          <a:bodyPr>
            <a:spAutoFit/>
          </a:bodyPr>
          <a:lstStyle/>
          <a:p>
            <a:pPr>
              <a:defRPr/>
            </a:pPr>
            <a:endParaRPr lang="en-CA" b="1" dirty="0">
              <a:latin typeface="Calibri" pitchFamily="34" charset="0"/>
            </a:endParaRPr>
          </a:p>
        </p:txBody>
      </p:sp>
      <p:sp>
        <p:nvSpPr>
          <p:cNvPr id="16" name="TextBox 3"/>
          <p:cNvSpPr txBox="1">
            <a:spLocks noChangeArrowheads="1"/>
          </p:cNvSpPr>
          <p:nvPr/>
        </p:nvSpPr>
        <p:spPr bwMode="auto">
          <a:xfrm>
            <a:off x="1595430" y="3098183"/>
            <a:ext cx="460800" cy="324000"/>
          </a:xfrm>
          <a:prstGeom prst="rect">
            <a:avLst/>
          </a:prstGeom>
          <a:solidFill>
            <a:schemeClr val="bg1"/>
          </a:solidFill>
          <a:ln w="9525">
            <a:noFill/>
            <a:miter lim="800000"/>
            <a:headEnd/>
            <a:tailEnd/>
          </a:ln>
        </p:spPr>
        <p:txBody>
          <a:bodyPr wrap="square">
            <a:spAutoFit/>
          </a:bodyPr>
          <a:lstStyle/>
          <a:p>
            <a:pPr>
              <a:defRPr/>
            </a:pPr>
            <a:endParaRPr lang="en-CA" b="1" dirty="0">
              <a:latin typeface="Calibri" pitchFamily="34" charset="0"/>
            </a:endParaRPr>
          </a:p>
        </p:txBody>
      </p:sp>
      <p:grpSp>
        <p:nvGrpSpPr>
          <p:cNvPr id="64" name="Group 63"/>
          <p:cNvGrpSpPr/>
          <p:nvPr/>
        </p:nvGrpSpPr>
        <p:grpSpPr>
          <a:xfrm>
            <a:off x="216000" y="896134"/>
            <a:ext cx="8687174" cy="5279523"/>
            <a:chOff x="216000" y="896134"/>
            <a:chExt cx="8687174" cy="5279523"/>
          </a:xfrm>
        </p:grpSpPr>
        <p:grpSp>
          <p:nvGrpSpPr>
            <p:cNvPr id="58" name="Group 57"/>
            <p:cNvGrpSpPr/>
            <p:nvPr/>
          </p:nvGrpSpPr>
          <p:grpSpPr>
            <a:xfrm>
              <a:off x="1224000" y="896134"/>
              <a:ext cx="7679174" cy="5279523"/>
              <a:chOff x="750001" y="896134"/>
              <a:chExt cx="7679174" cy="5279523"/>
            </a:xfrm>
          </p:grpSpPr>
          <p:grpSp>
            <p:nvGrpSpPr>
              <p:cNvPr id="54" name="Group 53"/>
              <p:cNvGrpSpPr>
                <a:grpSpLocks noChangeAspect="1"/>
              </p:cNvGrpSpPr>
              <p:nvPr/>
            </p:nvGrpSpPr>
            <p:grpSpPr>
              <a:xfrm>
                <a:off x="750001" y="896134"/>
                <a:ext cx="7679174" cy="5279523"/>
                <a:chOff x="256230" y="937943"/>
                <a:chExt cx="7679174" cy="5279523"/>
              </a:xfrm>
            </p:grpSpPr>
            <p:grpSp>
              <p:nvGrpSpPr>
                <p:cNvPr id="53" name="Group 52"/>
                <p:cNvGrpSpPr/>
                <p:nvPr/>
              </p:nvGrpSpPr>
              <p:grpSpPr>
                <a:xfrm>
                  <a:off x="256230" y="937943"/>
                  <a:ext cx="7679174" cy="5279523"/>
                  <a:chOff x="256230" y="937943"/>
                  <a:chExt cx="7679174" cy="5279523"/>
                </a:xfrm>
              </p:grpSpPr>
              <p:pic>
                <p:nvPicPr>
                  <p:cNvPr id="5" name="Picture 2" descr="C:\Users\User1\Desktop\SAR\Barriere SAR\Training\ICPROv6 Course\Task 88933\Snips 2\8934 log 1129.JPG"/>
                  <p:cNvPicPr>
                    <a:picLocks noChangeAspect="1" noChangeArrowheads="1"/>
                  </p:cNvPicPr>
                  <p:nvPr/>
                </p:nvPicPr>
                <p:blipFill>
                  <a:blip r:embed="rId2" cstate="print"/>
                  <a:srcRect l="3718" t="4271" r="4262" b="5903"/>
                  <a:stretch>
                    <a:fillRect/>
                  </a:stretch>
                </p:blipFill>
                <p:spPr bwMode="auto">
                  <a:xfrm>
                    <a:off x="1163054" y="939600"/>
                    <a:ext cx="6772350" cy="5277866"/>
                  </a:xfrm>
                  <a:prstGeom prst="rect">
                    <a:avLst/>
                  </a:prstGeom>
                  <a:noFill/>
                  <a:ln w="9525">
                    <a:solidFill>
                      <a:schemeClr val="tx1"/>
                    </a:solidFill>
                  </a:ln>
                  <a:effectLst>
                    <a:outerShdw blurRad="50800" dist="38100" dir="2700000" algn="tl" rotWithShape="0">
                      <a:prstClr val="black">
                        <a:alpha val="40000"/>
                      </a:prstClr>
                    </a:outerShdw>
                  </a:effectLst>
                </p:spPr>
              </p:pic>
              <p:grpSp>
                <p:nvGrpSpPr>
                  <p:cNvPr id="52" name="Group 51"/>
                  <p:cNvGrpSpPr/>
                  <p:nvPr/>
                </p:nvGrpSpPr>
                <p:grpSpPr>
                  <a:xfrm>
                    <a:off x="256230" y="937943"/>
                    <a:ext cx="7254000" cy="5236057"/>
                    <a:chOff x="256230" y="937943"/>
                    <a:chExt cx="7254000" cy="5236057"/>
                  </a:xfrm>
                </p:grpSpPr>
                <p:sp>
                  <p:nvSpPr>
                    <p:cNvPr id="18" name="Rounded Rectangle 17"/>
                    <p:cNvSpPr/>
                    <p:nvPr/>
                  </p:nvSpPr>
                  <p:spPr>
                    <a:xfrm>
                      <a:off x="3287430" y="3150419"/>
                      <a:ext cx="504000" cy="194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Rounded Rectangle 18"/>
                    <p:cNvSpPr/>
                    <p:nvPr/>
                  </p:nvSpPr>
                  <p:spPr>
                    <a:xfrm>
                      <a:off x="2783234" y="3150419"/>
                      <a:ext cx="504196" cy="194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0" name="Straight Arrow Connector 19"/>
                    <p:cNvCxnSpPr>
                      <a:stCxn id="17" idx="3"/>
                      <a:endCxn id="18" idx="0"/>
                    </p:cNvCxnSpPr>
                    <p:nvPr/>
                  </p:nvCxnSpPr>
                  <p:spPr bwMode="auto">
                    <a:xfrm>
                      <a:off x="2498400" y="2772010"/>
                      <a:ext cx="1041030" cy="3784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endCxn id="19" idx="1"/>
                    </p:cNvCxnSpPr>
                    <p:nvPr/>
                  </p:nvCxnSpPr>
                  <p:spPr bwMode="auto">
                    <a:xfrm>
                      <a:off x="1588230" y="2414107"/>
                      <a:ext cx="1195004" cy="8335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
                    <p:cNvSpPr txBox="1">
                      <a:spLocks noChangeArrowheads="1"/>
                    </p:cNvSpPr>
                    <p:nvPr/>
                  </p:nvSpPr>
                  <p:spPr bwMode="auto">
                    <a:xfrm>
                      <a:off x="3982230" y="937943"/>
                      <a:ext cx="3528000" cy="2016000"/>
                    </a:xfrm>
                    <a:prstGeom prst="rect">
                      <a:avLst/>
                    </a:prstGeom>
                    <a:solidFill>
                      <a:srgbClr val="FAFA96"/>
                    </a:solidFill>
                    <a:ln w="9525">
                      <a:noFill/>
                      <a:miter lim="800000"/>
                      <a:headEnd/>
                      <a:tailEnd/>
                    </a:ln>
                  </p:spPr>
                  <p:txBody>
                    <a:bodyPr wrap="square">
                      <a:spAutoFit/>
                    </a:bodyPr>
                    <a:lstStyle/>
                    <a:p>
                      <a:pPr>
                        <a:defRPr/>
                      </a:pPr>
                      <a:r>
                        <a:rPr lang="en-CA" b="1" dirty="0" smtClean="0">
                          <a:latin typeface="Calibri" pitchFamily="34" charset="0"/>
                        </a:rPr>
                        <a:t>Permanent entries</a:t>
                      </a:r>
                      <a:r>
                        <a:rPr lang="en-CA" dirty="0" smtClean="0">
                          <a:latin typeface="Calibri" pitchFamily="34" charset="0"/>
                        </a:rPr>
                        <a:t>:</a:t>
                      </a:r>
                    </a:p>
                    <a:p>
                      <a:pPr>
                        <a:defRPr/>
                      </a:pPr>
                      <a:r>
                        <a:rPr lang="en-CA" b="1" dirty="0" smtClean="0">
                          <a:latin typeface="Calibri" pitchFamily="34" charset="0"/>
                        </a:rPr>
                        <a:t>Voice</a:t>
                      </a:r>
                      <a:r>
                        <a:rPr lang="en-CA" dirty="0" smtClean="0">
                          <a:latin typeface="Calibri" pitchFamily="34" charset="0"/>
                        </a:rPr>
                        <a:t> – a verbal conversation to be entered in the log.</a:t>
                      </a:r>
                    </a:p>
                    <a:p>
                      <a:pPr>
                        <a:defRPr/>
                      </a:pPr>
                      <a:r>
                        <a:rPr lang="en-CA" b="1" dirty="0" smtClean="0">
                          <a:latin typeface="Calibri" pitchFamily="34" charset="0"/>
                        </a:rPr>
                        <a:t>Phone</a:t>
                      </a:r>
                      <a:r>
                        <a:rPr lang="en-CA" dirty="0" smtClean="0">
                          <a:latin typeface="Calibri" pitchFamily="34" charset="0"/>
                        </a:rPr>
                        <a:t> – the gist of a telephone call.</a:t>
                      </a:r>
                    </a:p>
                    <a:p>
                      <a:pPr>
                        <a:defRPr/>
                      </a:pPr>
                      <a:r>
                        <a:rPr lang="en-CA" b="1" dirty="0" smtClean="0">
                          <a:latin typeface="Calibri" pitchFamily="34" charset="0"/>
                        </a:rPr>
                        <a:t>Note</a:t>
                      </a:r>
                      <a:r>
                        <a:rPr lang="en-CA" dirty="0" smtClean="0">
                          <a:latin typeface="Calibri" pitchFamily="34" charset="0"/>
                        </a:rPr>
                        <a:t> – an information entry.</a:t>
                      </a:r>
                    </a:p>
                    <a:p>
                      <a:pPr>
                        <a:defRPr/>
                      </a:pPr>
                      <a:r>
                        <a:rPr lang="en-CA" b="1" dirty="0" smtClean="0">
                          <a:latin typeface="Calibri" pitchFamily="34" charset="0"/>
                        </a:rPr>
                        <a:t>All</a:t>
                      </a:r>
                      <a:r>
                        <a:rPr lang="en-CA" dirty="0" smtClean="0">
                          <a:latin typeface="Calibri" pitchFamily="34" charset="0"/>
                        </a:rPr>
                        <a:t> – a message directed to all stations (callsigns) on the net.</a:t>
                      </a:r>
                      <a:endParaRPr lang="en-CA" dirty="0">
                        <a:latin typeface="Calibri" pitchFamily="34" charset="0"/>
                      </a:endParaRPr>
                    </a:p>
                  </p:txBody>
                </p:sp>
                <p:cxnSp>
                  <p:nvCxnSpPr>
                    <p:cNvPr id="33" name="Straight Arrow Connector 32"/>
                    <p:cNvCxnSpPr>
                      <a:stCxn id="32" idx="1"/>
                    </p:cNvCxnSpPr>
                    <p:nvPr/>
                  </p:nvCxnSpPr>
                  <p:spPr bwMode="auto">
                    <a:xfrm rot="10800000">
                      <a:off x="2236230" y="1730031"/>
                      <a:ext cx="1746000" cy="2159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 name="Rounded Rectangle 6"/>
                    <p:cNvSpPr/>
                    <p:nvPr/>
                  </p:nvSpPr>
                  <p:spPr>
                    <a:xfrm>
                      <a:off x="1216800" y="1162800"/>
                      <a:ext cx="1458000" cy="5011200"/>
                    </a:xfrm>
                    <a:prstGeom prst="roundRect">
                      <a:avLst>
                        <a:gd name="adj" fmla="val 344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Rounded Rectangle 12"/>
                    <p:cNvSpPr/>
                    <p:nvPr/>
                  </p:nvSpPr>
                  <p:spPr>
                    <a:xfrm>
                      <a:off x="1587600" y="1357200"/>
                      <a:ext cx="648000" cy="756000"/>
                    </a:xfrm>
                    <a:prstGeom prst="roundRect">
                      <a:avLst>
                        <a:gd name="adj" fmla="val 7266"/>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4" name="Rounded Rectangle 13"/>
                    <p:cNvSpPr/>
                    <p:nvPr/>
                  </p:nvSpPr>
                  <p:spPr>
                    <a:xfrm>
                      <a:off x="1324800" y="2314800"/>
                      <a:ext cx="262800" cy="18002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5" name="Rounded Rectangle 14"/>
                    <p:cNvSpPr/>
                    <p:nvPr/>
                  </p:nvSpPr>
                  <p:spPr>
                    <a:xfrm>
                      <a:off x="1587600" y="2113200"/>
                      <a:ext cx="648000" cy="948560"/>
                    </a:xfrm>
                    <a:prstGeom prst="roundRect">
                      <a:avLst>
                        <a:gd name="adj" fmla="val 7266"/>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7" name="Rounded Rectangle 16"/>
                    <p:cNvSpPr/>
                    <p:nvPr/>
                  </p:nvSpPr>
                  <p:spPr>
                    <a:xfrm>
                      <a:off x="2235600" y="2682000"/>
                      <a:ext cx="262800" cy="18002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9" name="TextBox 3"/>
                    <p:cNvSpPr txBox="1">
                      <a:spLocks noChangeArrowheads="1"/>
                    </p:cNvSpPr>
                    <p:nvPr/>
                  </p:nvSpPr>
                  <p:spPr bwMode="auto">
                    <a:xfrm>
                      <a:off x="256230" y="3569809"/>
                      <a:ext cx="2052000" cy="648000"/>
                    </a:xfrm>
                    <a:prstGeom prst="rect">
                      <a:avLst/>
                    </a:prstGeom>
                    <a:solidFill>
                      <a:schemeClr val="accent1">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Click </a:t>
                      </a:r>
                      <a:r>
                        <a:rPr lang="en-CA" dirty="0" smtClean="0">
                          <a:latin typeface="Calibri" pitchFamily="34" charset="0"/>
                        </a:rPr>
                        <a:t>the originating (</a:t>
                      </a:r>
                      <a:r>
                        <a:rPr lang="en-CA" b="1" dirty="0" smtClean="0">
                          <a:latin typeface="Calibri" pitchFamily="34" charset="0"/>
                        </a:rPr>
                        <a:t>From</a:t>
                      </a:r>
                      <a:r>
                        <a:rPr lang="en-CA" dirty="0" smtClean="0">
                          <a:latin typeface="Calibri" pitchFamily="34" charset="0"/>
                        </a:rPr>
                        <a:t>) station,</a:t>
                      </a:r>
                      <a:endParaRPr lang="en-CA" dirty="0">
                        <a:latin typeface="Calibri" pitchFamily="34" charset="0"/>
                      </a:endParaRPr>
                    </a:p>
                  </p:txBody>
                </p:sp>
              </p:grpSp>
            </p:grpSp>
            <p:sp>
              <p:nvSpPr>
                <p:cNvPr id="39" name="TextBox 3"/>
                <p:cNvSpPr txBox="1">
                  <a:spLocks noChangeArrowheads="1"/>
                </p:cNvSpPr>
                <p:nvPr/>
              </p:nvSpPr>
              <p:spPr bwMode="auto">
                <a:xfrm>
                  <a:off x="1739430" y="3893809"/>
                  <a:ext cx="1908000" cy="646331"/>
                </a:xfrm>
                <a:prstGeom prst="rect">
                  <a:avLst/>
                </a:prstGeom>
                <a:solidFill>
                  <a:schemeClr val="accent1">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then</a:t>
                  </a:r>
                  <a:r>
                    <a:rPr lang="en-CA" b="1" dirty="0" smtClean="0">
                      <a:latin typeface="Calibri" pitchFamily="34" charset="0"/>
                    </a:rPr>
                    <a:t> Click </a:t>
                  </a:r>
                  <a:r>
                    <a:rPr lang="en-CA" dirty="0" smtClean="0">
                      <a:latin typeface="Calibri" pitchFamily="34" charset="0"/>
                    </a:rPr>
                    <a:t>the called (</a:t>
                  </a:r>
                  <a:r>
                    <a:rPr lang="en-CA" b="1" dirty="0" smtClean="0">
                      <a:latin typeface="Calibri" pitchFamily="34" charset="0"/>
                    </a:rPr>
                    <a:t>To</a:t>
                  </a:r>
                  <a:r>
                    <a:rPr lang="en-CA" dirty="0" smtClean="0">
                      <a:latin typeface="Calibri" pitchFamily="34" charset="0"/>
                    </a:rPr>
                    <a:t>) station.</a:t>
                  </a:r>
                  <a:endParaRPr lang="en-CA" dirty="0">
                    <a:latin typeface="Calibri" pitchFamily="34" charset="0"/>
                  </a:endParaRPr>
                </a:p>
              </p:txBody>
            </p:sp>
          </p:grpSp>
          <p:sp>
            <p:nvSpPr>
              <p:cNvPr id="55" name="TextBox 3"/>
              <p:cNvSpPr txBox="1">
                <a:spLocks noChangeArrowheads="1"/>
              </p:cNvSpPr>
              <p:nvPr/>
            </p:nvSpPr>
            <p:spPr bwMode="auto">
              <a:xfrm>
                <a:off x="2095200" y="3060000"/>
                <a:ext cx="460800" cy="270000"/>
              </a:xfrm>
              <a:prstGeom prst="rect">
                <a:avLst/>
              </a:prstGeom>
              <a:solidFill>
                <a:schemeClr val="bg1"/>
              </a:solidFill>
              <a:ln w="9525">
                <a:noFill/>
                <a:miter lim="800000"/>
                <a:headEnd/>
                <a:tailEnd/>
              </a:ln>
            </p:spPr>
            <p:txBody>
              <a:bodyPr wrap="square">
                <a:spAutoFit/>
              </a:bodyPr>
              <a:lstStyle/>
              <a:p>
                <a:pPr>
                  <a:defRPr/>
                </a:pPr>
                <a:endParaRPr lang="en-CA" b="1" dirty="0">
                  <a:latin typeface="Calibri" pitchFamily="34" charset="0"/>
                </a:endParaRPr>
              </a:p>
            </p:txBody>
          </p:sp>
        </p:grpSp>
        <p:sp>
          <p:nvSpPr>
            <p:cNvPr id="59" name="TextBox 3"/>
            <p:cNvSpPr txBox="1">
              <a:spLocks noChangeArrowheads="1"/>
            </p:cNvSpPr>
            <p:nvPr/>
          </p:nvSpPr>
          <p:spPr bwMode="auto">
            <a:xfrm>
              <a:off x="216000" y="1656000"/>
              <a:ext cx="1800000" cy="1754326"/>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These </a:t>
              </a:r>
              <a:r>
                <a:rPr lang="en-CA" b="1" dirty="0" smtClean="0">
                  <a:latin typeface="Calibri" pitchFamily="34" charset="0"/>
                </a:rPr>
                <a:t>Callsigns</a:t>
              </a:r>
              <a:r>
                <a:rPr lang="en-CA" dirty="0" smtClean="0">
                  <a:latin typeface="Calibri" pitchFamily="34" charset="0"/>
                </a:rPr>
                <a:t> are automatically inserted from the Mission Communications Plan.</a:t>
              </a:r>
              <a:endParaRPr lang="en-CA" dirty="0">
                <a:latin typeface="Calibri" pitchFamily="34" charset="0"/>
              </a:endParaRPr>
            </a:p>
          </p:txBody>
        </p:sp>
        <p:cxnSp>
          <p:nvCxnSpPr>
            <p:cNvPr id="60" name="Straight Arrow Connector 59"/>
            <p:cNvCxnSpPr>
              <a:stCxn id="59" idx="3"/>
              <a:endCxn id="15" idx="1"/>
            </p:cNvCxnSpPr>
            <p:nvPr/>
          </p:nvCxnSpPr>
          <p:spPr bwMode="auto">
            <a:xfrm>
              <a:off x="2016000" y="2533163"/>
              <a:ext cx="539370" cy="1250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Communications </a:t>
            </a:r>
            <a:r>
              <a:rPr lang="en-CA" b="1" dirty="0" smtClean="0"/>
              <a:t>Log – Entering a Dialogue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177</a:t>
            </a:fld>
            <a:endParaRPr lang="en-CA" dirty="0"/>
          </a:p>
        </p:txBody>
      </p:sp>
      <p:sp>
        <p:nvSpPr>
          <p:cNvPr id="40" name="TextBox 3"/>
          <p:cNvSpPr txBox="1">
            <a:spLocks noChangeArrowheads="1"/>
          </p:cNvSpPr>
          <p:nvPr/>
        </p:nvSpPr>
        <p:spPr bwMode="auto">
          <a:xfrm>
            <a:off x="1836000" y="2988745"/>
            <a:ext cx="323596" cy="369332"/>
          </a:xfrm>
          <a:prstGeom prst="rect">
            <a:avLst/>
          </a:prstGeom>
          <a:solidFill>
            <a:schemeClr val="bg1"/>
          </a:solidFill>
          <a:ln w="9525">
            <a:noFill/>
            <a:miter lim="800000"/>
            <a:headEnd/>
            <a:tailEnd/>
          </a:ln>
        </p:spPr>
        <p:txBody>
          <a:bodyPr wrap="square">
            <a:spAutoFit/>
          </a:bodyPr>
          <a:lstStyle/>
          <a:p>
            <a:pPr>
              <a:defRPr/>
            </a:pPr>
            <a:endParaRPr lang="en-CA" dirty="0">
              <a:latin typeface="Calibri" pitchFamily="34" charset="0"/>
            </a:endParaRPr>
          </a:p>
        </p:txBody>
      </p:sp>
      <p:grpSp>
        <p:nvGrpSpPr>
          <p:cNvPr id="55" name="Group 54"/>
          <p:cNvGrpSpPr/>
          <p:nvPr/>
        </p:nvGrpSpPr>
        <p:grpSpPr>
          <a:xfrm>
            <a:off x="900000" y="791997"/>
            <a:ext cx="7338945" cy="5523916"/>
            <a:chOff x="900000" y="791997"/>
            <a:chExt cx="7338945" cy="5523916"/>
          </a:xfrm>
        </p:grpSpPr>
        <p:grpSp>
          <p:nvGrpSpPr>
            <p:cNvPr id="52" name="Group 51"/>
            <p:cNvGrpSpPr/>
            <p:nvPr/>
          </p:nvGrpSpPr>
          <p:grpSpPr>
            <a:xfrm>
              <a:off x="900000" y="791997"/>
              <a:ext cx="7338945" cy="5523916"/>
              <a:chOff x="900000" y="791997"/>
              <a:chExt cx="7338945" cy="5523916"/>
            </a:xfrm>
          </p:grpSpPr>
          <p:grpSp>
            <p:nvGrpSpPr>
              <p:cNvPr id="47" name="Group 46"/>
              <p:cNvGrpSpPr/>
              <p:nvPr/>
            </p:nvGrpSpPr>
            <p:grpSpPr>
              <a:xfrm>
                <a:off x="900000" y="791997"/>
                <a:ext cx="7314209" cy="5523916"/>
                <a:chOff x="1403648" y="800708"/>
                <a:chExt cx="6772415" cy="5114737"/>
              </a:xfrm>
            </p:grpSpPr>
            <p:pic>
              <p:nvPicPr>
                <p:cNvPr id="1026" name="Picture 2" descr="C:\Users\User1\Desktop\SAR\Barriere SAR\Training\ICPROv6 Course\Task 88933\Snips 2\Log_Underway.JPG"/>
                <p:cNvPicPr>
                  <a:picLocks noChangeAspect="1" noChangeArrowheads="1"/>
                </p:cNvPicPr>
                <p:nvPr/>
              </p:nvPicPr>
              <p:blipFill>
                <a:blip r:embed="rId2" cstate="print"/>
                <a:srcRect l="1251" t="5832" r="3041" b="3194"/>
                <a:stretch>
                  <a:fillRect/>
                </a:stretch>
              </p:blipFill>
              <p:spPr bwMode="auto">
                <a:xfrm>
                  <a:off x="1403648" y="800708"/>
                  <a:ext cx="6772415" cy="5114737"/>
                </a:xfrm>
                <a:prstGeom prst="rect">
                  <a:avLst/>
                </a:prstGeom>
                <a:noFill/>
                <a:ln w="9525">
                  <a:solidFill>
                    <a:schemeClr val="tx1"/>
                  </a:solidFill>
                </a:ln>
                <a:effectLst>
                  <a:outerShdw blurRad="50800" dist="38100" dir="2700000" algn="tl" rotWithShape="0">
                    <a:prstClr val="black">
                      <a:alpha val="40000"/>
                    </a:prstClr>
                  </a:outerShdw>
                </a:effectLst>
              </p:spPr>
            </p:pic>
            <p:grpSp>
              <p:nvGrpSpPr>
                <p:cNvPr id="45" name="Group 44"/>
                <p:cNvGrpSpPr/>
                <p:nvPr/>
              </p:nvGrpSpPr>
              <p:grpSpPr>
                <a:xfrm>
                  <a:off x="2916000" y="3560037"/>
                  <a:ext cx="5175451" cy="1669677"/>
                  <a:chOff x="3540827" y="3672000"/>
                  <a:chExt cx="5175451" cy="1669677"/>
                </a:xfrm>
              </p:grpSpPr>
              <p:sp>
                <p:nvSpPr>
                  <p:cNvPr id="9" name="Rounded Rectangle 8"/>
                  <p:cNvSpPr/>
                  <p:nvPr/>
                </p:nvSpPr>
                <p:spPr>
                  <a:xfrm>
                    <a:off x="3540827" y="4711677"/>
                    <a:ext cx="5175451" cy="630000"/>
                  </a:xfrm>
                  <a:prstGeom prst="roundRect">
                    <a:avLst>
                      <a:gd name="adj" fmla="val 847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31" name="Straight Arrow Connector 30"/>
                  <p:cNvCxnSpPr>
                    <a:stCxn id="27" idx="2"/>
                    <a:endCxn id="9" idx="0"/>
                  </p:cNvCxnSpPr>
                  <p:nvPr/>
                </p:nvCxnSpPr>
                <p:spPr bwMode="auto">
                  <a:xfrm rot="16200000" flipH="1">
                    <a:off x="5928617" y="4511741"/>
                    <a:ext cx="393346" cy="652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TextBox 3"/>
                  <p:cNvSpPr txBox="1">
                    <a:spLocks noChangeArrowheads="1"/>
                  </p:cNvSpPr>
                  <p:nvPr/>
                </p:nvSpPr>
                <p:spPr bwMode="auto">
                  <a:xfrm>
                    <a:off x="4016027" y="3672000"/>
                    <a:ext cx="421200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Dialogue</a:t>
                    </a:r>
                    <a:r>
                      <a:rPr lang="en-CA" dirty="0" smtClean="0">
                        <a:latin typeface="Calibri" pitchFamily="34" charset="0"/>
                      </a:rPr>
                      <a:t> – The full dialogue of the checked station is displayed and can be edited here. </a:t>
                    </a:r>
                    <a:endParaRPr lang="en-CA" dirty="0">
                      <a:latin typeface="Calibri" pitchFamily="34" charset="0"/>
                    </a:endParaRPr>
                  </a:p>
                </p:txBody>
              </p:sp>
            </p:grpSp>
          </p:grpSp>
          <p:sp>
            <p:nvSpPr>
              <p:cNvPr id="7" name="Rounded Rectangle 6"/>
              <p:cNvSpPr>
                <a:spLocks/>
              </p:cNvSpPr>
              <p:nvPr/>
            </p:nvSpPr>
            <p:spPr>
              <a:xfrm>
                <a:off x="2564444" y="3434208"/>
                <a:ext cx="1170000" cy="21811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nvGrpSpPr>
              <p:cNvPr id="43" name="Group 42"/>
              <p:cNvGrpSpPr/>
              <p:nvPr/>
            </p:nvGrpSpPr>
            <p:grpSpPr>
              <a:xfrm>
                <a:off x="6188061" y="2154502"/>
                <a:ext cx="2050884" cy="1497823"/>
                <a:chOff x="6924828" y="2173164"/>
                <a:chExt cx="1898967" cy="1386873"/>
              </a:xfrm>
            </p:grpSpPr>
            <p:sp>
              <p:nvSpPr>
                <p:cNvPr id="50" name="TextBox 3"/>
                <p:cNvSpPr txBox="1">
                  <a:spLocks noChangeArrowheads="1"/>
                </p:cNvSpPr>
                <p:nvPr/>
              </p:nvSpPr>
              <p:spPr bwMode="auto">
                <a:xfrm>
                  <a:off x="6924828" y="2173164"/>
                  <a:ext cx="1898967" cy="92333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Dialog</a:t>
                  </a:r>
                  <a:r>
                    <a:rPr lang="en-CA" dirty="0" smtClean="0">
                      <a:latin typeface="Calibri" pitchFamily="34" charset="0"/>
                    </a:rPr>
                    <a:t> </a:t>
                  </a:r>
                  <a:r>
                    <a:rPr lang="en-CA" dirty="0" smtClean="0">
                      <a:latin typeface="Calibri" pitchFamily="34" charset="0"/>
                    </a:rPr>
                    <a:t>– Enter the call information in the Dialogue area.</a:t>
                  </a:r>
                  <a:endParaRPr lang="en-CA" dirty="0">
                    <a:latin typeface="Calibri" pitchFamily="34" charset="0"/>
                  </a:endParaRPr>
                </a:p>
              </p:txBody>
            </p:sp>
            <p:cxnSp>
              <p:nvCxnSpPr>
                <p:cNvPr id="71" name="Straight Arrow Connector 70"/>
                <p:cNvCxnSpPr>
                  <a:stCxn id="50" idx="2"/>
                  <a:endCxn id="34" idx="0"/>
                </p:cNvCxnSpPr>
                <p:nvPr/>
              </p:nvCxnSpPr>
              <p:spPr bwMode="auto">
                <a:xfrm rot="16200000" flipH="1">
                  <a:off x="7745842" y="3224963"/>
                  <a:ext cx="261583" cy="464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4" name="Rounded Rectangle 33"/>
                <p:cNvSpPr>
                  <a:spLocks/>
                </p:cNvSpPr>
                <p:nvPr/>
              </p:nvSpPr>
              <p:spPr>
                <a:xfrm>
                  <a:off x="7203955" y="3358077"/>
                  <a:ext cx="1350000" cy="20196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5" name="Rounded Rectangle 24"/>
              <p:cNvSpPr>
                <a:spLocks/>
              </p:cNvSpPr>
              <p:nvPr/>
            </p:nvSpPr>
            <p:spPr>
              <a:xfrm>
                <a:off x="6491325" y="1739040"/>
                <a:ext cx="1458000" cy="18273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53" name="TextBox 3"/>
            <p:cNvSpPr txBox="1">
              <a:spLocks noChangeArrowheads="1"/>
            </p:cNvSpPr>
            <p:nvPr/>
          </p:nvSpPr>
          <p:spPr bwMode="auto">
            <a:xfrm>
              <a:off x="1393200" y="3151696"/>
              <a:ext cx="219786" cy="369332"/>
            </a:xfrm>
            <a:prstGeom prst="rect">
              <a:avLst/>
            </a:prstGeom>
            <a:solidFill>
              <a:schemeClr val="bg1"/>
            </a:solidFill>
            <a:ln w="9525">
              <a:noFill/>
              <a:miter lim="800000"/>
              <a:headEnd/>
              <a:tailEnd/>
            </a:ln>
          </p:spPr>
          <p:txBody>
            <a:bodyPr wrap="square">
              <a:spAutoFit/>
            </a:bodyPr>
            <a:lstStyle/>
            <a:p>
              <a:pPr>
                <a:defRPr/>
              </a:pPr>
              <a:endParaRPr lang="en-CA" dirty="0">
                <a:latin typeface="Calibri" pitchFamily="34" charset="0"/>
              </a:endParaRPr>
            </a:p>
          </p:txBody>
        </p:sp>
      </p:gr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Communications </a:t>
            </a:r>
            <a:r>
              <a:rPr lang="en-CA" b="1" dirty="0" smtClean="0"/>
              <a:t>Log Items </a:t>
            </a:r>
            <a:r>
              <a:rPr lang="en-CA" b="1" dirty="0" smtClean="0"/>
              <a:t>-  </a:t>
            </a:r>
            <a:r>
              <a:rPr lang="en-CA" b="1" dirty="0" smtClean="0"/>
              <a:t>Enter a Clue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178</a:t>
            </a:fld>
            <a:endParaRPr lang="en-CA" dirty="0"/>
          </a:p>
        </p:txBody>
      </p:sp>
      <p:grpSp>
        <p:nvGrpSpPr>
          <p:cNvPr id="31" name="Group 30"/>
          <p:cNvGrpSpPr/>
          <p:nvPr/>
        </p:nvGrpSpPr>
        <p:grpSpPr>
          <a:xfrm>
            <a:off x="768762" y="792000"/>
            <a:ext cx="7957927" cy="5494511"/>
            <a:chOff x="768762" y="1124744"/>
            <a:chExt cx="7957927" cy="5494511"/>
          </a:xfrm>
        </p:grpSpPr>
        <p:grpSp>
          <p:nvGrpSpPr>
            <p:cNvPr id="27" name="Group 26"/>
            <p:cNvGrpSpPr/>
            <p:nvPr/>
          </p:nvGrpSpPr>
          <p:grpSpPr>
            <a:xfrm>
              <a:off x="768762" y="1124744"/>
              <a:ext cx="7957927" cy="5494511"/>
              <a:chOff x="612000" y="800708"/>
              <a:chExt cx="7957927" cy="5494511"/>
            </a:xfrm>
          </p:grpSpPr>
          <p:grpSp>
            <p:nvGrpSpPr>
              <p:cNvPr id="6" name="Group 50"/>
              <p:cNvGrpSpPr/>
              <p:nvPr/>
            </p:nvGrpSpPr>
            <p:grpSpPr>
              <a:xfrm>
                <a:off x="612000" y="800708"/>
                <a:ext cx="6772415" cy="5114737"/>
                <a:chOff x="1317600" y="698383"/>
                <a:chExt cx="6772415" cy="5114737"/>
              </a:xfrm>
            </p:grpSpPr>
            <p:pic>
              <p:nvPicPr>
                <p:cNvPr id="1026" name="Picture 2" descr="C:\Users\User1\Desktop\SAR\Barriere SAR\Training\ICPROv6 Course\Task 88933\Snips 2\Log_Underway.JPG"/>
                <p:cNvPicPr>
                  <a:picLocks noChangeAspect="1" noChangeArrowheads="1"/>
                </p:cNvPicPr>
                <p:nvPr/>
              </p:nvPicPr>
              <p:blipFill>
                <a:blip r:embed="rId2" cstate="print"/>
                <a:srcRect l="1251" t="5832" r="3041" b="3194"/>
                <a:stretch>
                  <a:fillRect/>
                </a:stretch>
              </p:blipFill>
              <p:spPr bwMode="auto">
                <a:xfrm>
                  <a:off x="1317600" y="698383"/>
                  <a:ext cx="6772415" cy="5114737"/>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Rounded Rectangle 6"/>
                <p:cNvSpPr>
                  <a:spLocks/>
                </p:cNvSpPr>
                <p:nvPr/>
              </p:nvSpPr>
              <p:spPr>
                <a:xfrm>
                  <a:off x="2856727" y="3152144"/>
                  <a:ext cx="586800" cy="20196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5" name="TextBox 3"/>
              <p:cNvSpPr txBox="1">
                <a:spLocks noChangeArrowheads="1"/>
              </p:cNvSpPr>
              <p:nvPr/>
            </p:nvSpPr>
            <p:spPr bwMode="auto">
              <a:xfrm>
                <a:off x="4482000" y="2331139"/>
                <a:ext cx="2268000" cy="646331"/>
              </a:xfrm>
              <a:prstGeom prst="rect">
                <a:avLst/>
              </a:prstGeom>
              <a:solidFill>
                <a:schemeClr val="accent1">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Clue</a:t>
                </a:r>
                <a:r>
                  <a:rPr lang="en-CA" dirty="0" smtClean="0">
                    <a:latin typeface="Calibri" pitchFamily="34" charset="0"/>
                  </a:rPr>
                  <a:t> – Enter a number to identify the clue. </a:t>
                </a:r>
                <a:endParaRPr lang="en-CA" dirty="0">
                  <a:latin typeface="Calibri" pitchFamily="34" charset="0"/>
                </a:endParaRPr>
              </a:p>
            </p:txBody>
          </p:sp>
          <p:cxnSp>
            <p:nvCxnSpPr>
              <p:cNvPr id="19" name="Straight Arrow Connector 18"/>
              <p:cNvCxnSpPr>
                <a:stCxn id="13" idx="2"/>
                <a:endCxn id="67" idx="0"/>
              </p:cNvCxnSpPr>
              <p:nvPr/>
            </p:nvCxnSpPr>
            <p:spPr bwMode="auto">
              <a:xfrm rot="5400000">
                <a:off x="4558194" y="5083863"/>
                <a:ext cx="307738" cy="6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7" name="Rounded Rectangle 66"/>
              <p:cNvSpPr/>
              <p:nvPr/>
            </p:nvSpPr>
            <p:spPr>
              <a:xfrm>
                <a:off x="2124000" y="5238069"/>
                <a:ext cx="5175451" cy="619200"/>
              </a:xfrm>
              <a:prstGeom prst="roundRect">
                <a:avLst>
                  <a:gd name="adj" fmla="val 847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69" name="Rounded Rectangle 68"/>
              <p:cNvSpPr>
                <a:spLocks/>
              </p:cNvSpPr>
              <p:nvPr/>
            </p:nvSpPr>
            <p:spPr>
              <a:xfrm>
                <a:off x="5463127" y="3254469"/>
                <a:ext cx="324000" cy="20196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76" name="Straight Arrow Connector 75"/>
              <p:cNvCxnSpPr>
                <a:stCxn id="15" idx="2"/>
                <a:endCxn id="69" idx="0"/>
              </p:cNvCxnSpPr>
              <p:nvPr/>
            </p:nvCxnSpPr>
            <p:spPr bwMode="auto">
              <a:xfrm rot="16200000" flipH="1">
                <a:off x="5482064" y="3111405"/>
                <a:ext cx="276999" cy="912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3"/>
              <p:cNvSpPr txBox="1">
                <a:spLocks noChangeArrowheads="1"/>
              </p:cNvSpPr>
              <p:nvPr/>
            </p:nvSpPr>
            <p:spPr bwMode="auto">
              <a:xfrm>
                <a:off x="3686400" y="4284000"/>
                <a:ext cx="2052000" cy="646331"/>
              </a:xfrm>
              <a:prstGeom prst="rect">
                <a:avLst/>
              </a:prstGeom>
              <a:solidFill>
                <a:schemeClr val="accent1">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Enter the </a:t>
                </a:r>
                <a:r>
                  <a:rPr lang="en-CA" b="1" dirty="0" smtClean="0">
                    <a:latin typeface="Calibri" pitchFamily="34" charset="0"/>
                  </a:rPr>
                  <a:t>Clue/Item </a:t>
                </a:r>
                <a:r>
                  <a:rPr lang="en-CA" dirty="0" smtClean="0">
                    <a:latin typeface="Calibri" pitchFamily="34" charset="0"/>
                  </a:rPr>
                  <a:t>number and details.</a:t>
                </a:r>
                <a:endParaRPr lang="en-CA" dirty="0">
                  <a:latin typeface="Calibri" pitchFamily="34" charset="0"/>
                </a:endParaRPr>
              </a:p>
            </p:txBody>
          </p:sp>
          <p:sp>
            <p:nvSpPr>
              <p:cNvPr id="86" name="TextBox 3"/>
              <p:cNvSpPr txBox="1">
                <a:spLocks noChangeArrowheads="1"/>
              </p:cNvSpPr>
              <p:nvPr/>
            </p:nvSpPr>
            <p:spPr bwMode="auto">
              <a:xfrm>
                <a:off x="4897927" y="5647219"/>
                <a:ext cx="3672000" cy="648000"/>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The </a:t>
                </a:r>
                <a:r>
                  <a:rPr lang="en-CA" b="1" dirty="0" smtClean="0">
                    <a:latin typeface="Calibri" pitchFamily="34" charset="0"/>
                  </a:rPr>
                  <a:t>Clue/Item </a:t>
                </a:r>
                <a:r>
                  <a:rPr lang="en-CA" dirty="0" smtClean="0">
                    <a:latin typeface="Calibri" pitchFamily="34" charset="0"/>
                  </a:rPr>
                  <a:t>is automatically inserted </a:t>
                </a:r>
                <a:r>
                  <a:rPr lang="en-CA" dirty="0" smtClean="0">
                    <a:latin typeface="Calibri" pitchFamily="34" charset="0"/>
                  </a:rPr>
                  <a:t>on </a:t>
                </a:r>
                <a:r>
                  <a:rPr lang="en-CA" dirty="0" smtClean="0">
                    <a:latin typeface="Calibri" pitchFamily="34" charset="0"/>
                  </a:rPr>
                  <a:t>the </a:t>
                </a:r>
                <a:r>
                  <a:rPr lang="en-CA" b="1" dirty="0" smtClean="0">
                    <a:latin typeface="Calibri" pitchFamily="34" charset="0"/>
                  </a:rPr>
                  <a:t>ICS 204 Debrief</a:t>
                </a:r>
                <a:r>
                  <a:rPr lang="en-CA" dirty="0" smtClean="0">
                    <a:latin typeface="Calibri" pitchFamily="34" charset="0"/>
                  </a:rPr>
                  <a:t> form.</a:t>
                </a:r>
                <a:endParaRPr lang="en-CA" b="1" dirty="0">
                  <a:latin typeface="Calibri" pitchFamily="34" charset="0"/>
                </a:endParaRPr>
              </a:p>
            </p:txBody>
          </p:sp>
        </p:grpSp>
        <p:sp>
          <p:nvSpPr>
            <p:cNvPr id="28" name="TextBox 3"/>
            <p:cNvSpPr txBox="1">
              <a:spLocks noChangeArrowheads="1"/>
            </p:cNvSpPr>
            <p:nvPr/>
          </p:nvSpPr>
          <p:spPr bwMode="auto">
            <a:xfrm>
              <a:off x="1211562" y="3301506"/>
              <a:ext cx="206513" cy="369332"/>
            </a:xfrm>
            <a:prstGeom prst="rect">
              <a:avLst/>
            </a:prstGeom>
            <a:solidFill>
              <a:schemeClr val="bg1"/>
            </a:solidFill>
            <a:ln w="9525">
              <a:noFill/>
              <a:miter lim="800000"/>
              <a:headEnd/>
              <a:tailEnd/>
            </a:ln>
          </p:spPr>
          <p:txBody>
            <a:bodyPr wrap="square">
              <a:spAutoFit/>
            </a:bodyPr>
            <a:lstStyle/>
            <a:p>
              <a:pPr>
                <a:defRPr/>
              </a:pPr>
              <a:endParaRPr lang="en-CA" dirty="0">
                <a:latin typeface="Calibri" pitchFamily="34" charset="0"/>
              </a:endParaRPr>
            </a:p>
          </p:txBody>
        </p:sp>
      </p:grpSp>
      <p:sp>
        <p:nvSpPr>
          <p:cNvPr id="32" name="TextBox 3"/>
          <p:cNvSpPr txBox="1">
            <a:spLocks noChangeArrowheads="1"/>
          </p:cNvSpPr>
          <p:nvPr/>
        </p:nvSpPr>
        <p:spPr bwMode="auto">
          <a:xfrm>
            <a:off x="3686400" y="4284000"/>
            <a:ext cx="2052000" cy="646331"/>
          </a:xfrm>
          <a:prstGeom prst="rect">
            <a:avLst/>
          </a:prstGeom>
          <a:solidFill>
            <a:schemeClr val="accent1">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Enter the </a:t>
            </a:r>
            <a:r>
              <a:rPr lang="en-CA" b="1" dirty="0" smtClean="0">
                <a:latin typeface="Calibri" pitchFamily="34" charset="0"/>
              </a:rPr>
              <a:t>Clue/Item </a:t>
            </a:r>
            <a:r>
              <a:rPr lang="en-CA" dirty="0" smtClean="0">
                <a:latin typeface="Calibri" pitchFamily="34" charset="0"/>
              </a:rPr>
              <a:t>number and details.</a:t>
            </a:r>
            <a:endParaRPr lang="en-CA" dirty="0">
              <a:latin typeface="Calibri" pitchFamily="34" charset="0"/>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Entering Grid References - </a:t>
            </a:r>
            <a:r>
              <a:rPr lang="en-CA" b="1" dirty="0" smtClean="0"/>
              <a:t>1</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179</a:t>
            </a:fld>
            <a:endParaRPr lang="en-CA" dirty="0"/>
          </a:p>
        </p:txBody>
      </p:sp>
      <p:sp>
        <p:nvSpPr>
          <p:cNvPr id="6" name="TextBox 3"/>
          <p:cNvSpPr txBox="1">
            <a:spLocks noChangeArrowheads="1"/>
          </p:cNvSpPr>
          <p:nvPr/>
        </p:nvSpPr>
        <p:spPr bwMode="auto">
          <a:xfrm>
            <a:off x="252000" y="792000"/>
            <a:ext cx="8640000" cy="1800000"/>
          </a:xfrm>
          <a:prstGeom prst="rect">
            <a:avLst/>
          </a:prstGeom>
          <a:noFill/>
          <a:ln w="9525">
            <a:noFill/>
            <a:miter lim="800000"/>
            <a:headEnd/>
            <a:tailEnd/>
          </a:ln>
        </p:spPr>
        <p:txBody>
          <a:bodyPr wrap="square">
            <a:spAutoFit/>
          </a:bodyPr>
          <a:lstStyle/>
          <a:p>
            <a:pPr>
              <a:defRPr/>
            </a:pPr>
            <a:endParaRPr lang="en-CA" b="1" dirty="0">
              <a:latin typeface="Calibri" pitchFamily="34" charset="0"/>
            </a:endParaRPr>
          </a:p>
        </p:txBody>
      </p:sp>
      <p:grpSp>
        <p:nvGrpSpPr>
          <p:cNvPr id="22" name="Group 21"/>
          <p:cNvGrpSpPr/>
          <p:nvPr/>
        </p:nvGrpSpPr>
        <p:grpSpPr>
          <a:xfrm>
            <a:off x="252000" y="792000"/>
            <a:ext cx="8640000" cy="5364000"/>
            <a:chOff x="252000" y="792000"/>
            <a:chExt cx="8640000" cy="5364000"/>
          </a:xfrm>
        </p:grpSpPr>
        <p:sp>
          <p:nvSpPr>
            <p:cNvPr id="7" name="TextBox 3"/>
            <p:cNvSpPr txBox="1">
              <a:spLocks noChangeArrowheads="1"/>
            </p:cNvSpPr>
            <p:nvPr/>
          </p:nvSpPr>
          <p:spPr bwMode="auto">
            <a:xfrm>
              <a:off x="252000" y="792000"/>
              <a:ext cx="8640000" cy="5364000"/>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You must have a full UTM grid reference for the Location feature to work.</a:t>
              </a:r>
            </a:p>
            <a:p>
              <a:pPr>
                <a:defRPr/>
              </a:pPr>
              <a:endParaRPr lang="en-CA" dirty="0" smtClean="0">
                <a:latin typeface="Calibri" pitchFamily="34" charset="0"/>
              </a:endParaRPr>
            </a:p>
            <a:p>
              <a:pPr>
                <a:defRPr/>
              </a:pPr>
              <a:r>
                <a:rPr lang="en-CA" b="1" dirty="0" smtClean="0">
                  <a:latin typeface="Calibri" pitchFamily="34" charset="0"/>
                </a:rPr>
                <a:t>                                                      </a:t>
              </a:r>
              <a:r>
                <a:rPr lang="en-CA" b="1" dirty="0" smtClean="0">
                  <a:latin typeface="Calibri" pitchFamily="34" charset="0"/>
                </a:rPr>
                <a:t>GR   </a:t>
              </a:r>
              <a:r>
                <a:rPr lang="en-CA" b="1" dirty="0" smtClean="0">
                  <a:latin typeface="Calibri" pitchFamily="34" charset="0"/>
                </a:rPr>
                <a:t>10 0677543 5704871</a:t>
              </a:r>
            </a:p>
            <a:p>
              <a:pPr>
                <a:defRPr/>
              </a:pPr>
              <a:endParaRPr lang="en-CA" b="1" dirty="0" smtClean="0">
                <a:latin typeface="Calibri" pitchFamily="34" charset="0"/>
              </a:endParaRPr>
            </a:p>
            <a:p>
              <a:pPr>
                <a:defRPr/>
              </a:pPr>
              <a:r>
                <a:rPr lang="en-CA" b="1" dirty="0" smtClean="0">
                  <a:latin typeface="Calibri" pitchFamily="34" charset="0"/>
                </a:rPr>
                <a:t>                                                      UTM Zone   Easting   Northing</a:t>
              </a:r>
            </a:p>
            <a:p>
              <a:pPr>
                <a:defRPr/>
              </a:pPr>
              <a:endParaRPr lang="en-CA" b="1" dirty="0" smtClean="0">
                <a:latin typeface="Calibri" pitchFamily="34" charset="0"/>
              </a:endParaRPr>
            </a:p>
            <a:p>
              <a:pPr>
                <a:buFont typeface="Arial" pitchFamily="34" charset="0"/>
                <a:buChar char="•"/>
                <a:defRPr/>
              </a:pPr>
              <a:r>
                <a:rPr lang="en-CA" b="1" dirty="0" smtClean="0">
                  <a:latin typeface="Calibri" pitchFamily="34" charset="0"/>
                </a:rPr>
                <a:t> </a:t>
              </a:r>
              <a:r>
                <a:rPr lang="en-CA" dirty="0" smtClean="0">
                  <a:latin typeface="Calibri" pitchFamily="34" charset="0"/>
                </a:rPr>
                <a:t>The Easting and Northing must each be 7 digits long.</a:t>
              </a:r>
            </a:p>
            <a:p>
              <a:pPr>
                <a:buFont typeface="Arial" pitchFamily="34" charset="0"/>
                <a:buChar char="•"/>
                <a:defRPr/>
              </a:pPr>
              <a:endParaRPr lang="en-CA" dirty="0" smtClean="0">
                <a:latin typeface="Calibri" pitchFamily="34" charset="0"/>
              </a:endParaRPr>
            </a:p>
            <a:p>
              <a:pPr>
                <a:buFont typeface="Arial" pitchFamily="34" charset="0"/>
                <a:buChar char="•"/>
                <a:defRPr/>
              </a:pPr>
              <a:r>
                <a:rPr lang="en-CA" dirty="0" smtClean="0">
                  <a:latin typeface="Calibri" pitchFamily="34" charset="0"/>
                </a:rPr>
                <a:t>If the Easting has only 6 digits, insert a 0 in front of the number. Some systems omit zeros in front of whole numbers.</a:t>
              </a:r>
            </a:p>
            <a:p>
              <a:pPr>
                <a:defRPr/>
              </a:pPr>
              <a:endParaRPr lang="en-CA" b="1" dirty="0" smtClean="0">
                <a:latin typeface="Calibri" pitchFamily="34" charset="0"/>
              </a:endParaRPr>
            </a:p>
            <a:p>
              <a:pPr>
                <a:buFont typeface="Arial" pitchFamily="34" charset="0"/>
                <a:buChar char="•"/>
                <a:defRPr/>
              </a:pPr>
              <a:r>
                <a:rPr lang="en-CA" dirty="0" smtClean="0">
                  <a:latin typeface="Calibri" pitchFamily="34" charset="0"/>
                </a:rPr>
                <a:t> </a:t>
              </a:r>
              <a:r>
                <a:rPr lang="en-CA" b="1" dirty="0" smtClean="0">
                  <a:latin typeface="Calibri" pitchFamily="34" charset="0"/>
                </a:rPr>
                <a:t>This is the form a UTM grid reference takes when read directly from a GPS receiver</a:t>
              </a:r>
              <a:r>
                <a:rPr lang="en-CA" dirty="0" smtClean="0">
                  <a:latin typeface="Calibri" pitchFamily="34" charset="0"/>
                </a:rPr>
                <a:t>.</a:t>
              </a:r>
              <a:endParaRPr lang="en-CA" b="1" dirty="0" smtClean="0">
                <a:latin typeface="Calibri" pitchFamily="34" charset="0"/>
              </a:endParaRPr>
            </a:p>
            <a:p>
              <a:pPr>
                <a:defRPr/>
              </a:pPr>
              <a:endParaRPr lang="en-CA" dirty="0" smtClean="0">
                <a:latin typeface="Calibri" pitchFamily="34" charset="0"/>
              </a:endParaRPr>
            </a:p>
            <a:p>
              <a:pPr>
                <a:buFont typeface="Arial" pitchFamily="34" charset="0"/>
                <a:buChar char="•"/>
                <a:defRPr/>
              </a:pPr>
              <a:r>
                <a:rPr lang="en-CA" dirty="0" smtClean="0">
                  <a:latin typeface="Calibri" pitchFamily="34" charset="0"/>
                </a:rPr>
                <a:t>Ensure there is a single space between each set of numbers.</a:t>
              </a:r>
            </a:p>
            <a:p>
              <a:pPr>
                <a:buFont typeface="Arial" pitchFamily="34" charset="0"/>
                <a:buChar char="•"/>
                <a:defRPr/>
              </a:pPr>
              <a:endParaRPr lang="en-CA" dirty="0" smtClean="0">
                <a:latin typeface="Calibri" pitchFamily="34" charset="0"/>
              </a:endParaRPr>
            </a:p>
            <a:p>
              <a:pPr>
                <a:buFont typeface="Arial" pitchFamily="34" charset="0"/>
                <a:buChar char="•"/>
                <a:defRPr/>
              </a:pPr>
              <a:r>
                <a:rPr lang="en-CA" dirty="0" smtClean="0">
                  <a:latin typeface="Calibri" pitchFamily="34" charset="0"/>
                </a:rPr>
                <a:t> Ignore any numbers past the decimal point, if there are any.</a:t>
              </a:r>
            </a:p>
            <a:p>
              <a:pPr>
                <a:buFont typeface="Arial" pitchFamily="34" charset="0"/>
                <a:buChar char="•"/>
                <a:defRPr/>
              </a:pPr>
              <a:endParaRPr lang="en-CA" dirty="0" smtClean="0">
                <a:latin typeface="Calibri" pitchFamily="34" charset="0"/>
              </a:endParaRPr>
            </a:p>
            <a:p>
              <a:pPr>
                <a:buFont typeface="Arial" pitchFamily="34" charset="0"/>
                <a:buChar char="•"/>
                <a:defRPr/>
              </a:pPr>
              <a:r>
                <a:rPr lang="en-CA" dirty="0" smtClean="0">
                  <a:latin typeface="Calibri" pitchFamily="34" charset="0"/>
                </a:rPr>
                <a:t>If the location does show up on the GIS map check the grid reference for errors and spacing between each set of numbers.</a:t>
              </a:r>
            </a:p>
            <a:p>
              <a:pPr>
                <a:buFont typeface="Arial" pitchFamily="34" charset="0"/>
                <a:buChar char="•"/>
                <a:defRPr/>
              </a:pPr>
              <a:endParaRPr lang="en-CA" dirty="0" smtClean="0">
                <a:latin typeface="Calibri" pitchFamily="34" charset="0"/>
              </a:endParaRPr>
            </a:p>
            <a:p>
              <a:pPr>
                <a:defRPr/>
              </a:pPr>
              <a:endParaRPr lang="en-CA" dirty="0" smtClean="0">
                <a:latin typeface="Calibri" pitchFamily="34" charset="0"/>
              </a:endParaRPr>
            </a:p>
            <a:p>
              <a:pPr>
                <a:buFont typeface="Arial" pitchFamily="34" charset="0"/>
                <a:buChar char="•"/>
                <a:defRPr/>
              </a:pPr>
              <a:endParaRPr lang="en-CA" dirty="0" smtClean="0">
                <a:latin typeface="Calibri" pitchFamily="34" charset="0"/>
              </a:endParaRPr>
            </a:p>
            <a:p>
              <a:pPr>
                <a:buFont typeface="Arial" pitchFamily="34" charset="0"/>
                <a:buChar char="•"/>
                <a:defRPr/>
              </a:pPr>
              <a:endParaRPr lang="en-CA" dirty="0" smtClean="0">
                <a:latin typeface="Calibri" pitchFamily="34" charset="0"/>
              </a:endParaRPr>
            </a:p>
            <a:p>
              <a:pPr>
                <a:defRPr/>
              </a:pPr>
              <a:endParaRPr lang="en-CA" dirty="0" smtClean="0">
                <a:latin typeface="Calibri" pitchFamily="34" charset="0"/>
              </a:endParaRPr>
            </a:p>
            <a:p>
              <a:pPr>
                <a:defRPr/>
              </a:pPr>
              <a:endParaRPr lang="en-CA" b="1" dirty="0">
                <a:latin typeface="Calibri" pitchFamily="34" charset="0"/>
              </a:endParaRPr>
            </a:p>
          </p:txBody>
        </p:sp>
        <p:cxnSp>
          <p:nvCxnSpPr>
            <p:cNvPr id="11" name="Straight Arrow Connector 10"/>
            <p:cNvCxnSpPr/>
            <p:nvPr/>
          </p:nvCxnSpPr>
          <p:spPr bwMode="auto">
            <a:xfrm rot="16200000" flipV="1">
              <a:off x="4229961" y="1611594"/>
              <a:ext cx="396045" cy="36004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bwMode="auto">
            <a:xfrm rot="16200000" flipV="1">
              <a:off x="5112059" y="1593590"/>
              <a:ext cx="396045" cy="39604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863588" y="1209600"/>
              <a:ext cx="2628412" cy="646331"/>
              <a:chOff x="863588" y="1209600"/>
              <a:chExt cx="2628412" cy="646331"/>
            </a:xfrm>
          </p:grpSpPr>
          <p:cxnSp>
            <p:nvCxnSpPr>
              <p:cNvPr id="8" name="Straight Arrow Connector 7"/>
              <p:cNvCxnSpPr>
                <a:stCxn id="14" idx="3"/>
                <a:endCxn id="13" idx="1"/>
              </p:cNvCxnSpPr>
              <p:nvPr/>
            </p:nvCxnSpPr>
            <p:spPr bwMode="auto">
              <a:xfrm flipV="1">
                <a:off x="2699588" y="1530000"/>
                <a:ext cx="432412" cy="276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3132000" y="1404000"/>
                <a:ext cx="360000" cy="252000"/>
              </a:xfrm>
              <a:prstGeom prst="roundRect">
                <a:avLst>
                  <a:gd name="adj" fmla="val 11190"/>
                </a:avLst>
              </a:prstGeom>
              <a:solidFill>
                <a:srgbClr val="FAFA96">
                  <a:alpha val="67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4" name="TextBox 3"/>
              <p:cNvSpPr txBox="1">
                <a:spLocks noChangeArrowheads="1"/>
              </p:cNvSpPr>
              <p:nvPr/>
            </p:nvSpPr>
            <p:spPr bwMode="auto">
              <a:xfrm>
                <a:off x="863588" y="1209600"/>
                <a:ext cx="1836000" cy="646331"/>
              </a:xfrm>
              <a:prstGeom prst="rect">
                <a:avLst/>
              </a:prstGeom>
              <a:solidFill>
                <a:srgbClr val="FAFA96"/>
              </a:solidFill>
              <a:ln w="9525">
                <a:noFill/>
                <a:miter lim="800000"/>
                <a:headEnd/>
                <a:tailEnd/>
              </a:ln>
            </p:spPr>
            <p:txBody>
              <a:bodyPr wrap="square" lIns="0" rIns="0">
                <a:spAutoFit/>
              </a:bodyPr>
              <a:lstStyle/>
              <a:p>
                <a:pPr>
                  <a:defRPr/>
                </a:pPr>
                <a:r>
                  <a:rPr lang="en-CA" dirty="0" smtClean="0">
                    <a:latin typeface="Calibri" pitchFamily="34" charset="0"/>
                  </a:rPr>
                  <a:t>This </a:t>
                </a:r>
                <a:r>
                  <a:rPr lang="en-CA" b="1" dirty="0" smtClean="0">
                    <a:latin typeface="Calibri" pitchFamily="34" charset="0"/>
                  </a:rPr>
                  <a:t>IS NOT </a:t>
                </a:r>
                <a:r>
                  <a:rPr lang="en-CA" dirty="0" smtClean="0">
                    <a:latin typeface="Calibri" pitchFamily="34" charset="0"/>
                  </a:rPr>
                  <a:t>part of the Grid Reference.</a:t>
                </a:r>
                <a:endParaRPr lang="en-CA" dirty="0">
                  <a:latin typeface="Calibri" pitchFamily="34" charset="0"/>
                </a:endParaRPr>
              </a:p>
            </p:txBody>
          </p:sp>
        </p:grpSp>
        <p:cxnSp>
          <p:nvCxnSpPr>
            <p:cNvPr id="15" name="Straight Arrow Connector 14"/>
            <p:cNvCxnSpPr/>
            <p:nvPr/>
          </p:nvCxnSpPr>
          <p:spPr bwMode="auto">
            <a:xfrm rot="5400000" flipH="1" flipV="1">
              <a:off x="3582684" y="1790815"/>
              <a:ext cx="396045"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Group 72"/>
          <p:cNvGrpSpPr/>
          <p:nvPr/>
        </p:nvGrpSpPr>
        <p:grpSpPr>
          <a:xfrm>
            <a:off x="252000" y="1044000"/>
            <a:ext cx="3770314" cy="1471613"/>
            <a:chOff x="215900" y="1539875"/>
            <a:chExt cx="3770314" cy="1471613"/>
          </a:xfrm>
        </p:grpSpPr>
        <p:pic>
          <p:nvPicPr>
            <p:cNvPr id="67" name="Picture 2" descr="C:\Users\User1\Desktop\ScreenHunter\ICv6 Course\ICv6 Calculations 1.jpg"/>
            <p:cNvPicPr>
              <a:picLocks noChangeAspect="1" noChangeArrowheads="1"/>
            </p:cNvPicPr>
            <p:nvPr/>
          </p:nvPicPr>
          <p:blipFill>
            <a:blip r:embed="rId2" cstate="print"/>
            <a:srcRect l="12791" t="5901" r="50886" b="68899"/>
            <a:stretch>
              <a:fillRect/>
            </a:stretch>
          </p:blipFill>
          <p:spPr bwMode="auto">
            <a:xfrm>
              <a:off x="215900" y="1539875"/>
              <a:ext cx="3770314" cy="1471613"/>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1" name="Rounded Rectangle 70"/>
            <p:cNvSpPr/>
            <p:nvPr/>
          </p:nvSpPr>
          <p:spPr bwMode="auto">
            <a:xfrm>
              <a:off x="492125" y="2184399"/>
              <a:ext cx="2573338" cy="18256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72" name="Rounded Rectangle 71"/>
            <p:cNvSpPr/>
            <p:nvPr/>
          </p:nvSpPr>
          <p:spPr bwMode="auto">
            <a:xfrm>
              <a:off x="2987675" y="1550988"/>
              <a:ext cx="989013" cy="2762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 name="Title 1"/>
          <p:cNvSpPr>
            <a:spLocks noGrp="1"/>
          </p:cNvSpPr>
          <p:nvPr>
            <p:ph type="title"/>
          </p:nvPr>
        </p:nvSpPr>
        <p:spPr/>
        <p:txBody>
          <a:bodyPr/>
          <a:lstStyle/>
          <a:p>
            <a:r>
              <a:rPr lang="en-CA" b="1" dirty="0" smtClean="0"/>
              <a:t>Lat-Long/UTM Calculator</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a:xfrm>
            <a:off x="6553200" y="6238900"/>
            <a:ext cx="2133600" cy="365125"/>
          </a:xfrm>
        </p:spPr>
        <p:txBody>
          <a:bodyPr/>
          <a:lstStyle/>
          <a:p>
            <a:pPr>
              <a:defRPr/>
            </a:pPr>
            <a:fld id="{661CB2E9-86B8-4B28-8270-796D2A34B1EF}" type="slidenum">
              <a:rPr lang="en-CA" smtClean="0"/>
              <a:pPr>
                <a:defRPr/>
              </a:pPr>
              <a:t>18</a:t>
            </a:fld>
            <a:endParaRPr lang="en-CA" dirty="0"/>
          </a:p>
        </p:txBody>
      </p:sp>
      <p:sp>
        <p:nvSpPr>
          <p:cNvPr id="10" name="TextBox 3"/>
          <p:cNvSpPr txBox="1">
            <a:spLocks noChangeArrowheads="1"/>
          </p:cNvSpPr>
          <p:nvPr/>
        </p:nvSpPr>
        <p:spPr bwMode="auto">
          <a:xfrm>
            <a:off x="1440000" y="648000"/>
            <a:ext cx="6264000" cy="396000"/>
          </a:xfrm>
          <a:prstGeom prst="rect">
            <a:avLst/>
          </a:prstGeom>
          <a:noFill/>
          <a:ln w="9525">
            <a:noFill/>
            <a:miter lim="800000"/>
            <a:headEnd/>
            <a:tailEnd/>
          </a:ln>
        </p:spPr>
        <p:txBody>
          <a:bodyPr>
            <a:spAutoFit/>
          </a:bodyPr>
          <a:lstStyle/>
          <a:p>
            <a:pPr>
              <a:defRPr/>
            </a:pPr>
            <a:r>
              <a:rPr lang="en-CA" dirty="0" smtClean="0">
                <a:latin typeface="Calibri" pitchFamily="34" charset="0"/>
              </a:rPr>
              <a:t>Converts between  </a:t>
            </a:r>
            <a:r>
              <a:rPr lang="en-CA" b="1" dirty="0" smtClean="0">
                <a:latin typeface="Calibri" pitchFamily="34" charset="0"/>
              </a:rPr>
              <a:t>Latitude/Longitude</a:t>
            </a:r>
            <a:r>
              <a:rPr lang="en-CA" dirty="0" smtClean="0">
                <a:latin typeface="Calibri" pitchFamily="34" charset="0"/>
              </a:rPr>
              <a:t> and </a:t>
            </a:r>
            <a:r>
              <a:rPr lang="en-CA" b="1" dirty="0" smtClean="0">
                <a:latin typeface="Calibri" pitchFamily="34" charset="0"/>
              </a:rPr>
              <a:t>UTM Grid Reference</a:t>
            </a:r>
            <a:r>
              <a:rPr lang="en-CA" dirty="0" smtClean="0">
                <a:latin typeface="Calibri" pitchFamily="34" charset="0"/>
              </a:rPr>
              <a:t>.  </a:t>
            </a:r>
            <a:endParaRPr lang="en-CA" dirty="0">
              <a:latin typeface="Calibri" pitchFamily="34" charset="0"/>
            </a:endParaRPr>
          </a:p>
        </p:txBody>
      </p:sp>
      <p:grpSp>
        <p:nvGrpSpPr>
          <p:cNvPr id="101" name="Group 100"/>
          <p:cNvGrpSpPr/>
          <p:nvPr/>
        </p:nvGrpSpPr>
        <p:grpSpPr>
          <a:xfrm>
            <a:off x="4248000" y="1044000"/>
            <a:ext cx="4628388" cy="4248238"/>
            <a:chOff x="4248000" y="1044000"/>
            <a:chExt cx="4628388" cy="4248238"/>
          </a:xfrm>
        </p:grpSpPr>
        <p:grpSp>
          <p:nvGrpSpPr>
            <p:cNvPr id="18" name="Group 69"/>
            <p:cNvGrpSpPr/>
            <p:nvPr/>
          </p:nvGrpSpPr>
          <p:grpSpPr>
            <a:xfrm>
              <a:off x="4248000" y="3852000"/>
              <a:ext cx="4628388" cy="1440238"/>
              <a:chOff x="3167553" y="4773365"/>
              <a:chExt cx="4285544" cy="1333554"/>
            </a:xfrm>
          </p:grpSpPr>
          <p:pic>
            <p:nvPicPr>
              <p:cNvPr id="31" name="Picture 2"/>
              <p:cNvPicPr>
                <a:picLocks noChangeAspect="1" noChangeArrowheads="1"/>
              </p:cNvPicPr>
              <p:nvPr/>
            </p:nvPicPr>
            <p:blipFill>
              <a:blip r:embed="rId3" cstate="print"/>
              <a:srcRect l="60796" t="71948" r="17154" b="5181"/>
              <a:stretch>
                <a:fillRect/>
              </a:stretch>
            </p:blipFill>
            <p:spPr bwMode="auto">
              <a:xfrm>
                <a:off x="3167553" y="4773365"/>
                <a:ext cx="4285544" cy="133355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7" name="Rounded Rectangle 16"/>
              <p:cNvSpPr/>
              <p:nvPr/>
            </p:nvSpPr>
            <p:spPr>
              <a:xfrm>
                <a:off x="3996000" y="5634000"/>
                <a:ext cx="493200" cy="324000"/>
              </a:xfrm>
              <a:prstGeom prst="roundRect">
                <a:avLst>
                  <a:gd name="adj" fmla="val 1167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8" name="Rounded Rectangle 7"/>
              <p:cNvSpPr/>
              <p:nvPr/>
            </p:nvSpPr>
            <p:spPr>
              <a:xfrm>
                <a:off x="3959932" y="5256000"/>
                <a:ext cx="2178000" cy="342000"/>
              </a:xfrm>
              <a:prstGeom prst="roundRect">
                <a:avLst>
                  <a:gd name="adj" fmla="val 11670"/>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5" name="Rounded Rectangle 14"/>
              <p:cNvSpPr/>
              <p:nvPr/>
            </p:nvSpPr>
            <p:spPr>
              <a:xfrm>
                <a:off x="6156000" y="4874400"/>
                <a:ext cx="522000" cy="342000"/>
              </a:xfrm>
              <a:prstGeom prst="roundRect">
                <a:avLst>
                  <a:gd name="adj" fmla="val 11670"/>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8" name="Rounded Rectangle 37"/>
              <p:cNvSpPr/>
              <p:nvPr/>
            </p:nvSpPr>
            <p:spPr>
              <a:xfrm>
                <a:off x="4526475" y="5634000"/>
                <a:ext cx="288000" cy="324000"/>
              </a:xfrm>
              <a:prstGeom prst="roundRect">
                <a:avLst>
                  <a:gd name="adj" fmla="val 1167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9" name="Rounded Rectangle 48"/>
              <p:cNvSpPr/>
              <p:nvPr/>
            </p:nvSpPr>
            <p:spPr>
              <a:xfrm>
                <a:off x="3952800" y="4874400"/>
                <a:ext cx="2178000" cy="342000"/>
              </a:xfrm>
              <a:prstGeom prst="roundRect">
                <a:avLst>
                  <a:gd name="adj" fmla="val 11670"/>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55" name="Rounded Rectangle 54"/>
              <p:cNvSpPr/>
              <p:nvPr/>
            </p:nvSpPr>
            <p:spPr>
              <a:xfrm>
                <a:off x="5112000" y="5644800"/>
                <a:ext cx="597600" cy="280800"/>
              </a:xfrm>
              <a:prstGeom prst="roundRect">
                <a:avLst>
                  <a:gd name="adj" fmla="val 1167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66" name="Rounded Rectangle 65"/>
              <p:cNvSpPr/>
              <p:nvPr/>
            </p:nvSpPr>
            <p:spPr>
              <a:xfrm>
                <a:off x="6696235" y="4874400"/>
                <a:ext cx="650331" cy="342000"/>
              </a:xfrm>
              <a:prstGeom prst="roundRect">
                <a:avLst>
                  <a:gd name="adj" fmla="val 11670"/>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61" name="Group 60"/>
            <p:cNvGrpSpPr/>
            <p:nvPr/>
          </p:nvGrpSpPr>
          <p:grpSpPr>
            <a:xfrm>
              <a:off x="4248000" y="1044000"/>
              <a:ext cx="4628388" cy="2653569"/>
              <a:chOff x="2950353" y="1103805"/>
              <a:chExt cx="4285544" cy="2457008"/>
            </a:xfrm>
          </p:grpSpPr>
          <p:pic>
            <p:nvPicPr>
              <p:cNvPr id="68" name="Picture 2"/>
              <p:cNvPicPr>
                <a:picLocks noChangeAspect="1" noChangeArrowheads="1"/>
              </p:cNvPicPr>
              <p:nvPr/>
            </p:nvPicPr>
            <p:blipFill>
              <a:blip r:embed="rId3" cstate="print"/>
              <a:srcRect l="60796" t="8196" r="17154" b="49665"/>
              <a:stretch>
                <a:fillRect/>
              </a:stretch>
            </p:blipFill>
            <p:spPr bwMode="auto">
              <a:xfrm>
                <a:off x="2950353" y="1103805"/>
                <a:ext cx="4285544" cy="2457008"/>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69" name="Oval 68"/>
              <p:cNvSpPr>
                <a:spLocks noChangeAspect="1"/>
              </p:cNvSpPr>
              <p:nvPr/>
            </p:nvSpPr>
            <p:spPr>
              <a:xfrm>
                <a:off x="5258147" y="3052215"/>
                <a:ext cx="378879" cy="37887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9" name="Rounded Rectangle 58"/>
              <p:cNvSpPr/>
              <p:nvPr/>
            </p:nvSpPr>
            <p:spPr>
              <a:xfrm>
                <a:off x="2966400" y="1483200"/>
                <a:ext cx="1000800" cy="219600"/>
              </a:xfrm>
              <a:prstGeom prst="roundRect">
                <a:avLst>
                  <a:gd name="adj" fmla="val 11670"/>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4" name="Rounded Rectangle 13"/>
            <p:cNvSpPr/>
            <p:nvPr/>
          </p:nvSpPr>
          <p:spPr>
            <a:xfrm>
              <a:off x="7488000" y="4373245"/>
              <a:ext cx="1260000" cy="360000"/>
            </a:xfrm>
            <a:prstGeom prst="roundRect">
              <a:avLst>
                <a:gd name="adj" fmla="val 6892"/>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1" name="TextBox 3"/>
          <p:cNvSpPr txBox="1">
            <a:spLocks noChangeArrowheads="1"/>
          </p:cNvSpPr>
          <p:nvPr/>
        </p:nvSpPr>
        <p:spPr bwMode="auto">
          <a:xfrm>
            <a:off x="7200000" y="5436000"/>
            <a:ext cx="1692000" cy="86400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Select the </a:t>
            </a:r>
            <a:r>
              <a:rPr lang="en-CA" b="1" dirty="0" smtClean="0">
                <a:latin typeface="Calibri" pitchFamily="34" charset="0"/>
              </a:rPr>
              <a:t>Datum</a:t>
            </a:r>
            <a:r>
              <a:rPr lang="en-CA" dirty="0" smtClean="0">
                <a:latin typeface="Calibri" pitchFamily="34" charset="0"/>
              </a:rPr>
              <a:t> from the drop-down list. </a:t>
            </a:r>
            <a:endParaRPr lang="en-CA" dirty="0">
              <a:latin typeface="Calibri" pitchFamily="34" charset="0"/>
            </a:endParaRPr>
          </a:p>
        </p:txBody>
      </p:sp>
      <p:sp>
        <p:nvSpPr>
          <p:cNvPr id="5" name="TextBox 3"/>
          <p:cNvSpPr txBox="1">
            <a:spLocks noChangeArrowheads="1"/>
          </p:cNvSpPr>
          <p:nvPr/>
        </p:nvSpPr>
        <p:spPr bwMode="auto">
          <a:xfrm>
            <a:off x="1043572" y="4968000"/>
            <a:ext cx="2772000" cy="64800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Variation between </a:t>
            </a:r>
            <a:r>
              <a:rPr lang="en-CA" b="1" dirty="0" smtClean="0">
                <a:latin typeface="Calibri" pitchFamily="34" charset="0"/>
              </a:rPr>
              <a:t>True North</a:t>
            </a:r>
            <a:r>
              <a:rPr lang="en-CA" dirty="0" smtClean="0">
                <a:latin typeface="Calibri" pitchFamily="34" charset="0"/>
              </a:rPr>
              <a:t> and </a:t>
            </a:r>
            <a:r>
              <a:rPr lang="en-CA" b="1" dirty="0" smtClean="0">
                <a:latin typeface="Calibri" pitchFamily="34" charset="0"/>
              </a:rPr>
              <a:t>Magnetic North.</a:t>
            </a:r>
            <a:endParaRPr lang="en-CA" b="1" dirty="0">
              <a:latin typeface="Calibri" pitchFamily="34" charset="0"/>
            </a:endParaRPr>
          </a:p>
        </p:txBody>
      </p:sp>
      <p:sp>
        <p:nvSpPr>
          <p:cNvPr id="12" name="TextBox 3"/>
          <p:cNvSpPr txBox="1">
            <a:spLocks noChangeArrowheads="1"/>
          </p:cNvSpPr>
          <p:nvPr/>
        </p:nvSpPr>
        <p:spPr bwMode="auto">
          <a:xfrm>
            <a:off x="6354000" y="1310720"/>
            <a:ext cx="1980000" cy="523220"/>
          </a:xfrm>
          <a:prstGeom prst="rect">
            <a:avLst/>
          </a:prstGeom>
          <a:solidFill>
            <a:schemeClr val="accent1">
              <a:lumMod val="20000"/>
              <a:lumOff val="80000"/>
            </a:schemeClr>
          </a:solidFill>
          <a:ln w="9525">
            <a:noFill/>
            <a:miter lim="800000"/>
            <a:headEnd/>
            <a:tailEnd/>
          </a:ln>
        </p:spPr>
        <p:txBody>
          <a:bodyPr>
            <a:spAutoFit/>
          </a:bodyPr>
          <a:lstStyle/>
          <a:p>
            <a:pPr>
              <a:defRPr/>
            </a:pPr>
            <a:r>
              <a:rPr lang="en-CA" sz="1400" b="1" dirty="0" smtClean="0">
                <a:latin typeface="Calibri" pitchFamily="34" charset="0"/>
              </a:rPr>
              <a:t>Click File – Today </a:t>
            </a:r>
            <a:r>
              <a:rPr lang="en-CA" sz="1400" dirty="0" smtClean="0">
                <a:latin typeface="Calibri" pitchFamily="34" charset="0"/>
              </a:rPr>
              <a:t>to set the </a:t>
            </a:r>
            <a:r>
              <a:rPr lang="en-CA" sz="1400" b="1" dirty="0" smtClean="0">
                <a:latin typeface="Calibri" pitchFamily="34" charset="0"/>
              </a:rPr>
              <a:t>Date (Decimal)</a:t>
            </a:r>
            <a:r>
              <a:rPr lang="en-CA" sz="1400" dirty="0" smtClean="0">
                <a:latin typeface="Calibri" pitchFamily="34" charset="0"/>
              </a:rPr>
              <a:t> field.</a:t>
            </a:r>
            <a:endParaRPr lang="en-CA" sz="1400" b="1" dirty="0">
              <a:latin typeface="Calibri" pitchFamily="34" charset="0"/>
            </a:endParaRPr>
          </a:p>
        </p:txBody>
      </p:sp>
      <p:sp>
        <p:nvSpPr>
          <p:cNvPr id="13" name="TextBox 3"/>
          <p:cNvSpPr txBox="1">
            <a:spLocks noChangeArrowheads="1"/>
          </p:cNvSpPr>
          <p:nvPr/>
        </p:nvSpPr>
        <p:spPr bwMode="auto">
          <a:xfrm>
            <a:off x="756000" y="3672000"/>
            <a:ext cx="3096000" cy="118800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Enter the </a:t>
            </a:r>
            <a:r>
              <a:rPr lang="en-CA" b="1" dirty="0" smtClean="0">
                <a:latin typeface="Calibri" pitchFamily="34" charset="0"/>
              </a:rPr>
              <a:t>UTM Grid Reference</a:t>
            </a:r>
            <a:r>
              <a:rPr lang="en-CA" dirty="0" smtClean="0">
                <a:latin typeface="Calibri" pitchFamily="34" charset="0"/>
              </a:rPr>
              <a:t>.</a:t>
            </a:r>
          </a:p>
          <a:p>
            <a:pPr>
              <a:defRPr/>
            </a:pPr>
            <a:r>
              <a:rPr lang="en-CA" dirty="0" smtClean="0">
                <a:latin typeface="Calibri" pitchFamily="34" charset="0"/>
              </a:rPr>
              <a:t>                 -or-</a:t>
            </a:r>
            <a:endParaRPr lang="en-CA" b="1" dirty="0" smtClean="0">
              <a:latin typeface="Calibri" pitchFamily="34" charset="0"/>
            </a:endParaRPr>
          </a:p>
          <a:p>
            <a:pPr>
              <a:defRPr/>
            </a:pPr>
            <a:r>
              <a:rPr lang="en-CA" b="1" dirty="0" smtClean="0">
                <a:latin typeface="Calibri" pitchFamily="34" charset="0"/>
              </a:rPr>
              <a:t>Longitude</a:t>
            </a:r>
            <a:r>
              <a:rPr lang="en-CA" dirty="0" smtClean="0">
                <a:latin typeface="Calibri" pitchFamily="34" charset="0"/>
              </a:rPr>
              <a:t> then </a:t>
            </a:r>
            <a:r>
              <a:rPr lang="en-CA" b="1" dirty="0" smtClean="0">
                <a:latin typeface="Calibri" pitchFamily="34" charset="0"/>
              </a:rPr>
              <a:t>Latitude </a:t>
            </a:r>
            <a:r>
              <a:rPr lang="en-CA" dirty="0" smtClean="0">
                <a:latin typeface="Calibri" pitchFamily="34" charset="0"/>
              </a:rPr>
              <a:t>in degrees and decimal minutes.</a:t>
            </a:r>
          </a:p>
          <a:p>
            <a:pPr>
              <a:defRPr/>
            </a:pPr>
            <a:endParaRPr lang="en-CA" dirty="0" smtClean="0">
              <a:latin typeface="Calibri" pitchFamily="34" charset="0"/>
            </a:endParaRPr>
          </a:p>
          <a:p>
            <a:pPr>
              <a:defRPr/>
            </a:pPr>
            <a:endParaRPr lang="en-CA" dirty="0">
              <a:latin typeface="Calibri" pitchFamily="34" charset="0"/>
            </a:endParaRPr>
          </a:p>
        </p:txBody>
      </p:sp>
      <p:sp>
        <p:nvSpPr>
          <p:cNvPr id="43" name="TextBox 3"/>
          <p:cNvSpPr txBox="1">
            <a:spLocks noChangeArrowheads="1"/>
          </p:cNvSpPr>
          <p:nvPr/>
        </p:nvSpPr>
        <p:spPr bwMode="auto">
          <a:xfrm>
            <a:off x="4032000" y="3024000"/>
            <a:ext cx="1296000" cy="612000"/>
          </a:xfrm>
          <a:prstGeom prst="rect">
            <a:avLst/>
          </a:prstGeom>
          <a:solidFill>
            <a:srgbClr val="FAFA96"/>
          </a:solidFill>
          <a:ln w="9525">
            <a:noFill/>
            <a:miter lim="800000"/>
            <a:headEnd/>
            <a:tailEnd/>
          </a:ln>
        </p:spPr>
        <p:txBody>
          <a:bodyPr>
            <a:spAutoFit/>
          </a:bodyPr>
          <a:lstStyle/>
          <a:p>
            <a:pPr>
              <a:defRPr/>
            </a:pPr>
            <a:r>
              <a:rPr lang="en-CA" dirty="0" smtClean="0">
                <a:latin typeface="Calibri" pitchFamily="34" charset="0"/>
              </a:rPr>
              <a:t>Location on the map</a:t>
            </a:r>
            <a:endParaRPr lang="en-CA" b="1" dirty="0">
              <a:latin typeface="Calibri" pitchFamily="34" charset="0"/>
            </a:endParaRPr>
          </a:p>
        </p:txBody>
      </p:sp>
      <p:sp>
        <p:nvSpPr>
          <p:cNvPr id="94" name="TextBox 3"/>
          <p:cNvSpPr txBox="1">
            <a:spLocks noChangeArrowheads="1"/>
          </p:cNvSpPr>
          <p:nvPr/>
        </p:nvSpPr>
        <p:spPr bwMode="auto">
          <a:xfrm>
            <a:off x="2808000" y="5724000"/>
            <a:ext cx="2376000" cy="57600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Variation between </a:t>
            </a:r>
            <a:r>
              <a:rPr lang="en-CA" b="1" dirty="0" smtClean="0">
                <a:latin typeface="Calibri" pitchFamily="34" charset="0"/>
              </a:rPr>
              <a:t>True North</a:t>
            </a:r>
            <a:r>
              <a:rPr lang="en-CA" dirty="0" smtClean="0">
                <a:latin typeface="Calibri" pitchFamily="34" charset="0"/>
              </a:rPr>
              <a:t> and </a:t>
            </a:r>
            <a:r>
              <a:rPr lang="en-CA" b="1" dirty="0" smtClean="0">
                <a:latin typeface="Calibri" pitchFamily="34" charset="0"/>
              </a:rPr>
              <a:t>Grid North.</a:t>
            </a:r>
            <a:endParaRPr lang="en-CA" b="1" dirty="0">
              <a:latin typeface="Calibri" pitchFamily="34" charset="0"/>
            </a:endParaRPr>
          </a:p>
        </p:txBody>
      </p:sp>
      <p:sp>
        <p:nvSpPr>
          <p:cNvPr id="103" name="TextBox 3"/>
          <p:cNvSpPr txBox="1">
            <a:spLocks noChangeArrowheads="1"/>
          </p:cNvSpPr>
          <p:nvPr/>
        </p:nvSpPr>
        <p:spPr bwMode="auto">
          <a:xfrm>
            <a:off x="5256000" y="5400000"/>
            <a:ext cx="1836000" cy="900000"/>
          </a:xfrm>
          <a:prstGeom prst="rect">
            <a:avLst/>
          </a:prstGeom>
          <a:solidFill>
            <a:srgbClr val="FAFA96">
              <a:alpha val="80000"/>
            </a:srgbClr>
          </a:solidFill>
          <a:ln w="9525">
            <a:noFill/>
            <a:miter lim="800000"/>
            <a:headEnd/>
            <a:tailEnd/>
          </a:ln>
        </p:spPr>
        <p:txBody>
          <a:bodyPr>
            <a:spAutoFit/>
          </a:bodyPr>
          <a:lstStyle/>
          <a:p>
            <a:pPr>
              <a:defRPr/>
            </a:pPr>
            <a:r>
              <a:rPr lang="en-CA" b="1" dirty="0" smtClean="0">
                <a:latin typeface="Calibri" pitchFamily="34" charset="0"/>
              </a:rPr>
              <a:t>Longitude</a:t>
            </a:r>
            <a:r>
              <a:rPr lang="en-CA" dirty="0" smtClean="0">
                <a:latin typeface="Calibri" pitchFamily="34" charset="0"/>
              </a:rPr>
              <a:t> and </a:t>
            </a:r>
            <a:r>
              <a:rPr lang="en-CA" b="1" dirty="0" smtClean="0">
                <a:latin typeface="Calibri" pitchFamily="34" charset="0"/>
              </a:rPr>
              <a:t>Latitude </a:t>
            </a:r>
            <a:r>
              <a:rPr lang="en-CA" dirty="0" smtClean="0">
                <a:latin typeface="Calibri" pitchFamily="34" charset="0"/>
              </a:rPr>
              <a:t>in </a:t>
            </a:r>
            <a:r>
              <a:rPr lang="en-CA" b="1" dirty="0" smtClean="0">
                <a:latin typeface="Calibri" pitchFamily="34" charset="0"/>
              </a:rPr>
              <a:t>Decimal Degrees</a:t>
            </a:r>
            <a:r>
              <a:rPr lang="en-CA" dirty="0" smtClean="0">
                <a:latin typeface="Calibri" pitchFamily="34" charset="0"/>
              </a:rPr>
              <a:t>.</a:t>
            </a:r>
            <a:endParaRPr lang="en-CA" dirty="0">
              <a:latin typeface="Calibri" pitchFamily="34" charset="0"/>
            </a:endParaRPr>
          </a:p>
        </p:txBody>
      </p:sp>
      <p:cxnSp>
        <p:nvCxnSpPr>
          <p:cNvPr id="117" name="Straight Arrow Connector 116"/>
          <p:cNvCxnSpPr>
            <a:stCxn id="12" idx="1"/>
            <a:endCxn id="59" idx="3"/>
          </p:cNvCxnSpPr>
          <p:nvPr/>
        </p:nvCxnSpPr>
        <p:spPr bwMode="auto">
          <a:xfrm rot="10800000" flipV="1">
            <a:off x="5346196" y="1572329"/>
            <a:ext cx="1007805" cy="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43" idx="3"/>
            <a:endCxn id="69" idx="2"/>
          </p:cNvCxnSpPr>
          <p:nvPr/>
        </p:nvCxnSpPr>
        <p:spPr bwMode="auto">
          <a:xfrm>
            <a:off x="5328000" y="3330000"/>
            <a:ext cx="1412418" cy="228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3" idx="3"/>
            <a:endCxn id="49" idx="1"/>
          </p:cNvCxnSpPr>
          <p:nvPr/>
        </p:nvCxnSpPr>
        <p:spPr bwMode="auto">
          <a:xfrm flipV="1">
            <a:off x="3852000" y="4145797"/>
            <a:ext cx="1244067" cy="12020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3" idx="3"/>
            <a:endCxn id="8" idx="1"/>
          </p:cNvCxnSpPr>
          <p:nvPr/>
        </p:nvCxnSpPr>
        <p:spPr bwMode="auto">
          <a:xfrm>
            <a:off x="3852000" y="4266000"/>
            <a:ext cx="1251769" cy="2919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a:stCxn id="12" idx="2"/>
            <a:endCxn id="66" idx="0"/>
          </p:cNvCxnSpPr>
          <p:nvPr/>
        </p:nvCxnSpPr>
        <p:spPr bwMode="auto">
          <a:xfrm rot="16200000" flipH="1">
            <a:off x="6813490" y="2364450"/>
            <a:ext cx="2127177" cy="1066156"/>
          </a:xfrm>
          <a:prstGeom prst="straightConnector1">
            <a:avLst/>
          </a:prstGeom>
          <a:ln w="2540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1" idx="0"/>
            <a:endCxn id="14" idx="2"/>
          </p:cNvCxnSpPr>
          <p:nvPr/>
        </p:nvCxnSpPr>
        <p:spPr bwMode="auto">
          <a:xfrm rot="5400000" flipH="1" flipV="1">
            <a:off x="7730623" y="5048623"/>
            <a:ext cx="702755" cy="72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a:stCxn id="103" idx="0"/>
            <a:endCxn id="55" idx="2"/>
          </p:cNvCxnSpPr>
          <p:nvPr/>
        </p:nvCxnSpPr>
        <p:spPr bwMode="auto">
          <a:xfrm rot="5400000" flipH="1" flipV="1">
            <a:off x="6270560" y="4999854"/>
            <a:ext cx="303587" cy="49670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a:stCxn id="94" idx="0"/>
            <a:endCxn id="38" idx="2"/>
          </p:cNvCxnSpPr>
          <p:nvPr/>
        </p:nvCxnSpPr>
        <p:spPr bwMode="auto">
          <a:xfrm rot="5400000" flipH="1" flipV="1">
            <a:off x="4637281" y="4490125"/>
            <a:ext cx="592595" cy="18751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5" idx="3"/>
            <a:endCxn id="17" idx="1"/>
          </p:cNvCxnSpPr>
          <p:nvPr/>
        </p:nvCxnSpPr>
        <p:spPr bwMode="auto">
          <a:xfrm flipV="1">
            <a:off x="3815572" y="4956445"/>
            <a:ext cx="1327151" cy="33555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TextBox 3"/>
          <p:cNvSpPr txBox="1">
            <a:spLocks noChangeArrowheads="1"/>
          </p:cNvSpPr>
          <p:nvPr/>
        </p:nvSpPr>
        <p:spPr bwMode="auto">
          <a:xfrm>
            <a:off x="7110000" y="2600871"/>
            <a:ext cx="1224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Select the </a:t>
            </a:r>
            <a:r>
              <a:rPr lang="en-CA" b="1" dirty="0" smtClean="0">
                <a:latin typeface="Calibri" pitchFamily="34" charset="0"/>
              </a:rPr>
              <a:t>UTM Zone</a:t>
            </a:r>
            <a:r>
              <a:rPr lang="en-CA" dirty="0" smtClean="0">
                <a:latin typeface="Calibri" pitchFamily="34" charset="0"/>
              </a:rPr>
              <a:t>.</a:t>
            </a:r>
            <a:endParaRPr lang="en-CA" b="1" dirty="0">
              <a:latin typeface="Calibri" pitchFamily="34" charset="0"/>
            </a:endParaRPr>
          </a:p>
        </p:txBody>
      </p:sp>
      <p:cxnSp>
        <p:nvCxnSpPr>
          <p:cNvPr id="26" name="Straight Arrow Connector 25"/>
          <p:cNvCxnSpPr>
            <a:stCxn id="21" idx="2"/>
            <a:endCxn id="15" idx="0"/>
          </p:cNvCxnSpPr>
          <p:nvPr/>
        </p:nvCxnSpPr>
        <p:spPr bwMode="auto">
          <a:xfrm rot="16200000" flipH="1">
            <a:off x="7383578" y="3587292"/>
            <a:ext cx="712246" cy="3540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7" name="TextBox 3"/>
          <p:cNvSpPr txBox="1">
            <a:spLocks noChangeArrowheads="1"/>
          </p:cNvSpPr>
          <p:nvPr/>
        </p:nvSpPr>
        <p:spPr bwMode="auto">
          <a:xfrm>
            <a:off x="252000" y="2772000"/>
            <a:ext cx="3348000" cy="646331"/>
          </a:xfrm>
          <a:prstGeom prst="rect">
            <a:avLst/>
          </a:prstGeom>
          <a:solidFill>
            <a:srgbClr val="FEBEC9"/>
          </a:solidFill>
          <a:ln w="9525">
            <a:noFill/>
            <a:miter lim="800000"/>
            <a:headEnd/>
            <a:tailEnd/>
          </a:ln>
        </p:spPr>
        <p:txBody>
          <a:bodyPr wrap="square">
            <a:spAutoFit/>
          </a:bodyPr>
          <a:lstStyle/>
          <a:p>
            <a:pPr>
              <a:defRPr/>
            </a:pPr>
            <a:r>
              <a:rPr lang="en-CA" dirty="0" smtClean="0">
                <a:latin typeface="Calibri" pitchFamily="34" charset="0"/>
              </a:rPr>
              <a:t>The </a:t>
            </a:r>
            <a:r>
              <a:rPr lang="en-CA" b="1" dirty="0" smtClean="0">
                <a:latin typeface="Calibri" pitchFamily="34" charset="0"/>
              </a:rPr>
              <a:t>Magnetic Declination </a:t>
            </a:r>
            <a:r>
              <a:rPr lang="en-CA" dirty="0" smtClean="0">
                <a:latin typeface="Calibri" pitchFamily="34" charset="0"/>
              </a:rPr>
              <a:t>will not be correct beyond the year </a:t>
            </a:r>
            <a:r>
              <a:rPr lang="en-CA" b="1" dirty="0" smtClean="0">
                <a:latin typeface="Calibri" pitchFamily="34" charset="0"/>
              </a:rPr>
              <a:t>2015</a:t>
            </a:r>
            <a:r>
              <a:rPr lang="en-CA" dirty="0" smtClean="0">
                <a:latin typeface="Calibri" pitchFamily="34" charset="0"/>
              </a:rPr>
              <a:t>.</a:t>
            </a:r>
            <a:r>
              <a:rPr lang="en-CA" b="1" dirty="0" smtClean="0">
                <a:latin typeface="Calibri" pitchFamily="34" charset="0"/>
              </a:rPr>
              <a:t> </a:t>
            </a:r>
            <a:endParaRPr lang="en-CA" b="1" dirty="0">
              <a:latin typeface="Calibri" pitchFamily="34" charset="0"/>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Entering Grid </a:t>
            </a:r>
            <a:r>
              <a:rPr lang="en-CA" b="1" dirty="0" smtClean="0"/>
              <a:t>References - 2</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180</a:t>
            </a:fld>
            <a:endParaRPr lang="en-CA" dirty="0"/>
          </a:p>
        </p:txBody>
      </p:sp>
      <p:grpSp>
        <p:nvGrpSpPr>
          <p:cNvPr id="20" name="Group 19"/>
          <p:cNvGrpSpPr/>
          <p:nvPr/>
        </p:nvGrpSpPr>
        <p:grpSpPr>
          <a:xfrm>
            <a:off x="252000" y="756000"/>
            <a:ext cx="8640000" cy="5580620"/>
            <a:chOff x="252000" y="756000"/>
            <a:chExt cx="8640000" cy="5580620"/>
          </a:xfrm>
        </p:grpSpPr>
        <p:grpSp>
          <p:nvGrpSpPr>
            <p:cNvPr id="6" name="Group 5"/>
            <p:cNvGrpSpPr/>
            <p:nvPr/>
          </p:nvGrpSpPr>
          <p:grpSpPr>
            <a:xfrm>
              <a:off x="252000" y="756000"/>
              <a:ext cx="8640000" cy="5580620"/>
              <a:chOff x="252000" y="756000"/>
              <a:chExt cx="8640000" cy="5580620"/>
            </a:xfrm>
          </p:grpSpPr>
          <p:pic>
            <p:nvPicPr>
              <p:cNvPr id="7" name="Picture 2" descr="C:\Users\User1\Desktop\SAR\Barriere SAR\Training\ICPROv6 Course\Task 88933\Snips 2\8934 Log 1000.JPG"/>
              <p:cNvPicPr>
                <a:picLocks noChangeAspect="1" noChangeArrowheads="1"/>
              </p:cNvPicPr>
              <p:nvPr/>
            </p:nvPicPr>
            <p:blipFill>
              <a:blip r:embed="rId2" cstate="print"/>
              <a:srcRect l="2372" t="2454" r="3683" b="2433"/>
              <a:stretch>
                <a:fillRect/>
              </a:stretch>
            </p:blipFill>
            <p:spPr bwMode="auto">
              <a:xfrm>
                <a:off x="252000" y="756000"/>
                <a:ext cx="7128792" cy="558062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8" name="TextBox 3"/>
              <p:cNvSpPr txBox="1">
                <a:spLocks noChangeArrowheads="1"/>
              </p:cNvSpPr>
              <p:nvPr/>
            </p:nvSpPr>
            <p:spPr bwMode="auto">
              <a:xfrm>
                <a:off x="4464000" y="3140968"/>
                <a:ext cx="4428000" cy="1477328"/>
              </a:xfrm>
              <a:prstGeom prst="rect">
                <a:avLst/>
              </a:prstGeom>
              <a:solidFill>
                <a:schemeClr val="accent1">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Enter Grid References as part of the dialogue. </a:t>
                </a:r>
                <a:r>
                  <a:rPr lang="en-CA" b="1" dirty="0" smtClean="0">
                    <a:latin typeface="Calibri" pitchFamily="34" charset="0"/>
                  </a:rPr>
                  <a:t>Highlight</a:t>
                </a:r>
                <a:r>
                  <a:rPr lang="en-CA" dirty="0" smtClean="0">
                    <a:latin typeface="Calibri" pitchFamily="34" charset="0"/>
                  </a:rPr>
                  <a:t> the numbers then </a:t>
                </a:r>
                <a:r>
                  <a:rPr lang="en-CA" b="1" dirty="0" smtClean="0">
                    <a:latin typeface="Calibri" pitchFamily="34" charset="0"/>
                  </a:rPr>
                  <a:t>copy</a:t>
                </a:r>
                <a:r>
                  <a:rPr lang="en-CA" dirty="0" smtClean="0">
                    <a:latin typeface="Calibri" pitchFamily="34" charset="0"/>
                  </a:rPr>
                  <a:t> using </a:t>
                </a:r>
                <a:r>
                  <a:rPr lang="en-CA" b="1" dirty="0" smtClean="0">
                    <a:latin typeface="Calibri" pitchFamily="34" charset="0"/>
                  </a:rPr>
                  <a:t>Ctrl C. Click </a:t>
                </a:r>
                <a:r>
                  <a:rPr lang="en-CA" dirty="0" smtClean="0">
                    <a:latin typeface="Calibri" pitchFamily="34" charset="0"/>
                  </a:rPr>
                  <a:t>the </a:t>
                </a:r>
                <a:r>
                  <a:rPr lang="en-CA" b="1" dirty="0" smtClean="0">
                    <a:latin typeface="Calibri" pitchFamily="34" charset="0"/>
                  </a:rPr>
                  <a:t>Location field </a:t>
                </a:r>
                <a:r>
                  <a:rPr lang="en-CA" dirty="0" smtClean="0">
                    <a:latin typeface="Calibri" pitchFamily="34" charset="0"/>
                  </a:rPr>
                  <a:t>and</a:t>
                </a:r>
                <a:r>
                  <a:rPr lang="en-CA" b="1" dirty="0" smtClean="0">
                    <a:latin typeface="Calibri" pitchFamily="34" charset="0"/>
                  </a:rPr>
                  <a:t> paste </a:t>
                </a:r>
                <a:r>
                  <a:rPr lang="en-CA" dirty="0" smtClean="0">
                    <a:latin typeface="Calibri" pitchFamily="34" charset="0"/>
                  </a:rPr>
                  <a:t>using</a:t>
                </a:r>
                <a:r>
                  <a:rPr lang="en-CA" b="1" dirty="0" smtClean="0">
                    <a:latin typeface="Calibri" pitchFamily="34" charset="0"/>
                  </a:rPr>
                  <a:t> CTRL V</a:t>
                </a:r>
                <a:r>
                  <a:rPr lang="en-CA" dirty="0" smtClean="0">
                    <a:latin typeface="Calibri" pitchFamily="34" charset="0"/>
                  </a:rPr>
                  <a:t>. Do not use the </a:t>
                </a:r>
                <a:r>
                  <a:rPr lang="en-CA" b="1" dirty="0" smtClean="0">
                    <a:latin typeface="Calibri" pitchFamily="34" charset="0"/>
                  </a:rPr>
                  <a:t>Copy</a:t>
                </a:r>
                <a:r>
                  <a:rPr lang="en-CA" dirty="0" smtClean="0">
                    <a:latin typeface="Calibri" pitchFamily="34" charset="0"/>
                  </a:rPr>
                  <a:t> or </a:t>
                </a:r>
                <a:r>
                  <a:rPr lang="en-CA" b="1" dirty="0" smtClean="0">
                    <a:latin typeface="Calibri" pitchFamily="34" charset="0"/>
                  </a:rPr>
                  <a:t>Paste</a:t>
                </a:r>
                <a:r>
                  <a:rPr lang="en-CA" dirty="0" smtClean="0">
                    <a:latin typeface="Calibri" pitchFamily="34" charset="0"/>
                  </a:rPr>
                  <a:t> commands from the </a:t>
                </a:r>
                <a:r>
                  <a:rPr lang="en-CA" b="1" dirty="0" smtClean="0">
                    <a:latin typeface="Calibri" pitchFamily="34" charset="0"/>
                  </a:rPr>
                  <a:t>Edit</a:t>
                </a:r>
                <a:r>
                  <a:rPr lang="en-CA" dirty="0" smtClean="0">
                    <a:latin typeface="Calibri" pitchFamily="34" charset="0"/>
                  </a:rPr>
                  <a:t> Menu as they won’t work.</a:t>
                </a:r>
                <a:endParaRPr lang="en-CA" b="1" dirty="0">
                  <a:latin typeface="Calibri" pitchFamily="34" charset="0"/>
                </a:endParaRPr>
              </a:p>
            </p:txBody>
          </p:sp>
          <p:sp>
            <p:nvSpPr>
              <p:cNvPr id="9" name="TextBox 3"/>
              <p:cNvSpPr txBox="1">
                <a:spLocks noChangeArrowheads="1"/>
              </p:cNvSpPr>
              <p:nvPr/>
            </p:nvSpPr>
            <p:spPr bwMode="auto">
              <a:xfrm>
                <a:off x="6516000" y="2106000"/>
                <a:ext cx="612000" cy="144000"/>
              </a:xfrm>
              <a:prstGeom prst="rect">
                <a:avLst/>
              </a:prstGeom>
              <a:solidFill>
                <a:srgbClr val="93B1E1">
                  <a:alpha val="45000"/>
                </a:srgbClr>
              </a:solidFill>
              <a:ln w="9525">
                <a:noFill/>
                <a:miter lim="800000"/>
                <a:headEnd/>
                <a:tailEnd/>
              </a:ln>
            </p:spPr>
            <p:txBody>
              <a:bodyPr wrap="square">
                <a:spAutoFit/>
              </a:bodyPr>
              <a:lstStyle/>
              <a:p>
                <a:pPr>
                  <a:defRPr/>
                </a:pPr>
                <a:endParaRPr lang="en-CA" b="1" dirty="0">
                  <a:latin typeface="Calibri" pitchFamily="34" charset="0"/>
                </a:endParaRPr>
              </a:p>
            </p:txBody>
          </p:sp>
          <p:cxnSp>
            <p:nvCxnSpPr>
              <p:cNvPr id="10" name="Straight Arrow Connector 9"/>
              <p:cNvCxnSpPr>
                <a:stCxn id="8" idx="0"/>
                <a:endCxn id="9" idx="2"/>
              </p:cNvCxnSpPr>
              <p:nvPr/>
            </p:nvCxnSpPr>
            <p:spPr bwMode="auto">
              <a:xfrm rot="5400000" flipH="1" flipV="1">
                <a:off x="6304516" y="2623484"/>
                <a:ext cx="890968" cy="144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3"/>
              <p:cNvSpPr txBox="1">
                <a:spLocks noChangeArrowheads="1"/>
              </p:cNvSpPr>
              <p:nvPr/>
            </p:nvSpPr>
            <p:spPr bwMode="auto">
              <a:xfrm>
                <a:off x="4499992" y="2106000"/>
                <a:ext cx="460800" cy="144000"/>
              </a:xfrm>
              <a:prstGeom prst="rect">
                <a:avLst/>
              </a:prstGeom>
              <a:solidFill>
                <a:srgbClr val="93B1E1">
                  <a:alpha val="45000"/>
                </a:srgbClr>
              </a:solidFill>
              <a:ln w="9525">
                <a:noFill/>
                <a:miter lim="800000"/>
                <a:headEnd/>
                <a:tailEnd/>
              </a:ln>
            </p:spPr>
            <p:txBody>
              <a:bodyPr wrap="square">
                <a:spAutoFit/>
              </a:bodyPr>
              <a:lstStyle/>
              <a:p>
                <a:pPr>
                  <a:defRPr/>
                </a:pPr>
                <a:endParaRPr lang="en-CA" b="1" dirty="0">
                  <a:latin typeface="Calibri" pitchFamily="34" charset="0"/>
                </a:endParaRPr>
              </a:p>
            </p:txBody>
          </p:sp>
        </p:grpSp>
        <p:sp>
          <p:nvSpPr>
            <p:cNvPr id="12" name="TextBox 3"/>
            <p:cNvSpPr txBox="1">
              <a:spLocks noChangeArrowheads="1"/>
            </p:cNvSpPr>
            <p:nvPr/>
          </p:nvSpPr>
          <p:spPr bwMode="auto">
            <a:xfrm>
              <a:off x="5616000" y="980728"/>
              <a:ext cx="3276000" cy="936000"/>
            </a:xfrm>
            <a:prstGeom prst="rect">
              <a:avLst/>
            </a:prstGeom>
            <a:solidFill>
              <a:schemeClr val="accent1">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The entire </a:t>
              </a:r>
              <a:r>
                <a:rPr lang="en-CA" b="1" dirty="0" smtClean="0">
                  <a:latin typeface="Calibri" pitchFamily="34" charset="0"/>
                </a:rPr>
                <a:t>Grid Reference </a:t>
              </a:r>
              <a:r>
                <a:rPr lang="en-CA" dirty="0" smtClean="0">
                  <a:latin typeface="Calibri" pitchFamily="34" charset="0"/>
                </a:rPr>
                <a:t>can be displayed by pulling the </a:t>
              </a:r>
              <a:r>
                <a:rPr lang="en-CA" b="1" dirty="0" smtClean="0">
                  <a:latin typeface="Calibri" pitchFamily="34" charset="0"/>
                </a:rPr>
                <a:t>Location column border </a:t>
              </a:r>
              <a:r>
                <a:rPr lang="en-CA" dirty="0" smtClean="0">
                  <a:latin typeface="Calibri" pitchFamily="34" charset="0"/>
                </a:rPr>
                <a:t>to the right.</a:t>
              </a:r>
              <a:endParaRPr lang="en-CA" dirty="0">
                <a:latin typeface="Calibri" pitchFamily="34" charset="0"/>
              </a:endParaRPr>
            </a:p>
          </p:txBody>
        </p:sp>
        <p:cxnSp>
          <p:nvCxnSpPr>
            <p:cNvPr id="13" name="Straight Arrow Connector 12"/>
            <p:cNvCxnSpPr>
              <a:stCxn id="12" idx="1"/>
              <a:endCxn id="17" idx="0"/>
            </p:cNvCxnSpPr>
            <p:nvPr/>
          </p:nvCxnSpPr>
          <p:spPr bwMode="auto">
            <a:xfrm rot="10800000" flipV="1">
              <a:off x="4721400" y="1448728"/>
              <a:ext cx="894600" cy="6248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4474800" y="2073600"/>
              <a:ext cx="493200" cy="205200"/>
            </a:xfrm>
            <a:prstGeom prst="roundRect">
              <a:avLst>
                <a:gd name="adj" fmla="val 1119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TextBox 3"/>
            <p:cNvSpPr txBox="1">
              <a:spLocks noChangeArrowheads="1"/>
            </p:cNvSpPr>
            <p:nvPr/>
          </p:nvSpPr>
          <p:spPr bwMode="auto">
            <a:xfrm>
              <a:off x="457200" y="4257092"/>
              <a:ext cx="2988000" cy="923330"/>
            </a:xfrm>
            <a:prstGeom prst="rect">
              <a:avLst/>
            </a:prstGeom>
            <a:solidFill>
              <a:srgbClr val="FAFA96"/>
            </a:solidFill>
            <a:ln w="9525">
              <a:noFill/>
              <a:miter lim="800000"/>
              <a:headEnd/>
              <a:tailEnd/>
            </a:ln>
          </p:spPr>
          <p:txBody>
            <a:bodyPr wrap="square">
              <a:spAutoFit/>
            </a:bodyPr>
            <a:lstStyle/>
            <a:p>
              <a:pPr>
                <a:defRPr/>
              </a:pPr>
              <a:r>
                <a:rPr lang="en-CA" b="1" dirty="0" smtClean="0">
                  <a:latin typeface="Calibri" pitchFamily="34" charset="0"/>
                </a:rPr>
                <a:t>UTM</a:t>
              </a:r>
              <a:r>
                <a:rPr lang="en-CA" dirty="0" smtClean="0">
                  <a:latin typeface="Calibri" pitchFamily="34" charset="0"/>
                </a:rPr>
                <a:t> </a:t>
              </a:r>
              <a:r>
                <a:rPr lang="en-CA" b="1" dirty="0" smtClean="0">
                  <a:latin typeface="Calibri" pitchFamily="34" charset="0"/>
                </a:rPr>
                <a:t>Grid References </a:t>
              </a:r>
              <a:r>
                <a:rPr lang="en-CA" dirty="0" smtClean="0">
                  <a:latin typeface="Calibri" pitchFamily="34" charset="0"/>
                </a:rPr>
                <a:t>entered in the </a:t>
              </a:r>
              <a:r>
                <a:rPr lang="en-CA" b="1" dirty="0" smtClean="0">
                  <a:latin typeface="Calibri" pitchFamily="34" charset="0"/>
                </a:rPr>
                <a:t>Location</a:t>
              </a:r>
              <a:r>
                <a:rPr lang="en-CA" dirty="0" smtClean="0">
                  <a:latin typeface="Calibri" pitchFamily="34" charset="0"/>
                </a:rPr>
                <a:t> column </a:t>
              </a:r>
              <a:r>
                <a:rPr lang="en-CA" dirty="0" smtClean="0">
                  <a:latin typeface="Calibri" pitchFamily="34" charset="0"/>
                </a:rPr>
                <a:t>are displayed </a:t>
              </a:r>
              <a:r>
                <a:rPr lang="en-CA" dirty="0" smtClean="0">
                  <a:latin typeface="Calibri" pitchFamily="34" charset="0"/>
                </a:rPr>
                <a:t>on the </a:t>
              </a:r>
              <a:r>
                <a:rPr lang="en-CA" b="1" dirty="0" smtClean="0">
                  <a:latin typeface="Calibri" pitchFamily="34" charset="0"/>
                </a:rPr>
                <a:t>GIS map</a:t>
              </a:r>
              <a:r>
                <a:rPr lang="en-CA" dirty="0" smtClean="0">
                  <a:latin typeface="Calibri" pitchFamily="34" charset="0"/>
                </a:rPr>
                <a:t>.</a:t>
              </a:r>
              <a:endParaRPr lang="en-CA" dirty="0">
                <a:latin typeface="Calibri" pitchFamily="34" charset="0"/>
              </a:endParaRPr>
            </a:p>
          </p:txBody>
        </p:sp>
      </p:gr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1 - 09:30 to 10:00  - </a:t>
            </a:r>
            <a:r>
              <a:rPr lang="en-CA" b="1" dirty="0" smtClean="0"/>
              <a:t>6</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181</a:t>
            </a:fld>
            <a:endParaRPr lang="en-CA" dirty="0"/>
          </a:p>
        </p:txBody>
      </p:sp>
      <p:grpSp>
        <p:nvGrpSpPr>
          <p:cNvPr id="7" name="Group 6"/>
          <p:cNvGrpSpPr/>
          <p:nvPr/>
        </p:nvGrpSpPr>
        <p:grpSpPr>
          <a:xfrm>
            <a:off x="143508" y="792000"/>
            <a:ext cx="8748492" cy="5078313"/>
            <a:chOff x="143508" y="1207497"/>
            <a:chExt cx="8748492" cy="5078313"/>
          </a:xfrm>
        </p:grpSpPr>
        <p:sp>
          <p:nvSpPr>
            <p:cNvPr id="241666" name="Rectangle 2"/>
            <p:cNvSpPr>
              <a:spLocks noChangeArrowheads="1"/>
            </p:cNvSpPr>
            <p:nvPr/>
          </p:nvSpPr>
          <p:spPr bwMode="auto">
            <a:xfrm>
              <a:off x="252000" y="1207497"/>
              <a:ext cx="864000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n-CA" b="1" dirty="0" smtClean="0"/>
                <a:t>Click Logistics </a:t>
              </a:r>
              <a:r>
                <a:rPr lang="en-CA" dirty="0" smtClean="0"/>
                <a:t>– </a:t>
              </a:r>
              <a:r>
                <a:rPr lang="en-CA" b="1" dirty="0" smtClean="0"/>
                <a:t>ICS205 Communications Plan</a:t>
              </a:r>
              <a:r>
                <a:rPr lang="en-CA" dirty="0" smtClean="0"/>
                <a:t> and add Base, T1, T2 , T3 and Air7 if they are not listed. </a:t>
              </a:r>
            </a:p>
            <a:p>
              <a:r>
                <a:rPr lang="en-CA" dirty="0" smtClean="0"/>
                <a:t> </a:t>
              </a:r>
            </a:p>
            <a:p>
              <a:pPr lvl="0"/>
              <a:r>
                <a:rPr lang="en-CA" b="1" dirty="0" smtClean="0"/>
                <a:t>Open the Communications Log and make the following Dialogue </a:t>
              </a:r>
              <a:r>
                <a:rPr lang="en-CA" b="1" dirty="0" smtClean="0"/>
                <a:t>entries. Enter Grid References in the Location field</a:t>
              </a:r>
              <a:r>
                <a:rPr lang="en-CA" dirty="0" smtClean="0"/>
                <a:t>:</a:t>
              </a:r>
              <a:endParaRPr lang="en-CA" b="1" dirty="0" smtClean="0"/>
            </a:p>
            <a:p>
              <a:pPr lvl="0"/>
              <a:endParaRPr lang="en-CA" dirty="0" smtClean="0"/>
            </a:p>
            <a:p>
              <a:r>
                <a:rPr lang="en-CA" b="1" dirty="0" smtClean="0"/>
                <a:t>09:38</a:t>
              </a:r>
              <a:r>
                <a:rPr lang="en-CA" dirty="0" smtClean="0"/>
                <a:t>: </a:t>
              </a:r>
              <a:r>
                <a:rPr lang="en-CA" b="1" dirty="0" smtClean="0"/>
                <a:t>Note</a:t>
              </a:r>
              <a:r>
                <a:rPr lang="en-CA" dirty="0" smtClean="0"/>
                <a:t>: </a:t>
              </a:r>
              <a:r>
                <a:rPr lang="en-CA" dirty="0" smtClean="0"/>
                <a:t>Base to Note: ICP </a:t>
              </a:r>
              <a:r>
                <a:rPr lang="en-CA" dirty="0" smtClean="0"/>
                <a:t>Location: GR 10 0676010 5705124. </a:t>
              </a:r>
              <a:endParaRPr lang="en-CA" dirty="0" smtClean="0"/>
            </a:p>
            <a:p>
              <a:endParaRPr lang="en-CA" dirty="0" smtClean="0"/>
            </a:p>
            <a:p>
              <a:r>
                <a:rPr lang="en-CA" b="1" dirty="0" smtClean="0"/>
                <a:t>09:39</a:t>
              </a:r>
              <a:r>
                <a:rPr lang="en-CA" dirty="0" smtClean="0"/>
                <a:t>: </a:t>
              </a:r>
              <a:r>
                <a:rPr lang="en-CA" b="1" dirty="0" smtClean="0"/>
                <a:t>Note</a:t>
              </a:r>
              <a:r>
                <a:rPr lang="en-CA" dirty="0" smtClean="0"/>
                <a:t>: </a:t>
              </a:r>
              <a:r>
                <a:rPr lang="en-CA" dirty="0" smtClean="0"/>
                <a:t>Base to Note: SUV </a:t>
              </a:r>
              <a:r>
                <a:rPr lang="en-CA" dirty="0" smtClean="0"/>
                <a:t>Location: GR 10 0676125 5705080. </a:t>
              </a:r>
              <a:endParaRPr lang="en-CA" dirty="0" smtClean="0"/>
            </a:p>
            <a:p>
              <a:endParaRPr lang="en-CA" dirty="0" smtClean="0"/>
            </a:p>
            <a:p>
              <a:r>
                <a:rPr lang="en-CA" b="1" dirty="0" smtClean="0"/>
                <a:t>09:40</a:t>
              </a:r>
              <a:r>
                <a:rPr lang="en-CA" dirty="0" smtClean="0"/>
                <a:t>: </a:t>
              </a:r>
              <a:r>
                <a:rPr lang="en-CA" b="1" dirty="0" smtClean="0"/>
                <a:t>Note</a:t>
              </a:r>
              <a:r>
                <a:rPr lang="en-CA" dirty="0" smtClean="0"/>
                <a:t>: Base to Note: </a:t>
              </a:r>
              <a:r>
                <a:rPr lang="en-CA" dirty="0" smtClean="0"/>
                <a:t>Tracking dog team arrived at the SUV at </a:t>
              </a:r>
              <a:r>
                <a:rPr lang="en-CA" dirty="0" smtClean="0"/>
                <a:t>09:35</a:t>
              </a:r>
            </a:p>
            <a:p>
              <a:endParaRPr lang="en-CA" dirty="0" smtClean="0"/>
            </a:p>
            <a:p>
              <a:r>
                <a:rPr lang="en-CA" b="1" dirty="0" smtClean="0"/>
                <a:t>09:45</a:t>
              </a:r>
              <a:r>
                <a:rPr lang="en-CA" dirty="0" smtClean="0"/>
                <a:t>: </a:t>
              </a:r>
              <a:r>
                <a:rPr lang="en-CA" b="1" dirty="0" smtClean="0"/>
                <a:t>(Radio)</a:t>
              </a:r>
              <a:r>
                <a:rPr lang="en-CA" dirty="0" smtClean="0"/>
                <a:t> Base to T1 - to check SUV for clues when tracking dog leaves. </a:t>
              </a:r>
              <a:endParaRPr lang="en-CA" dirty="0" smtClean="0"/>
            </a:p>
            <a:p>
              <a:endParaRPr lang="en-CA" dirty="0" smtClean="0"/>
            </a:p>
            <a:p>
              <a:pPr lvl="0"/>
              <a:r>
                <a:rPr lang="en-CA" b="1" dirty="0" smtClean="0"/>
                <a:t>09:50</a:t>
              </a:r>
              <a:r>
                <a:rPr lang="en-CA" dirty="0" smtClean="0"/>
                <a:t>: </a:t>
              </a:r>
              <a:r>
                <a:rPr lang="en-CA" dirty="0" smtClean="0"/>
                <a:t>On ICS 204 – Assignment page - Change </a:t>
              </a:r>
              <a:r>
                <a:rPr lang="en-CA" dirty="0" smtClean="0"/>
                <a:t>Team 1 and 2 </a:t>
              </a:r>
              <a:r>
                <a:rPr lang="en-CA" b="1" dirty="0" smtClean="0"/>
                <a:t>Resource types</a:t>
              </a:r>
              <a:r>
                <a:rPr lang="en-CA" dirty="0" smtClean="0"/>
                <a:t> to Trackers and enter the </a:t>
              </a:r>
              <a:r>
                <a:rPr lang="en-CA" b="1" dirty="0" smtClean="0"/>
                <a:t>Status changed</a:t>
              </a:r>
              <a:r>
                <a:rPr lang="en-CA" dirty="0" smtClean="0"/>
                <a:t> </a:t>
              </a:r>
              <a:r>
                <a:rPr lang="en-CA" dirty="0" smtClean="0"/>
                <a:t>time (09:50).</a:t>
              </a:r>
            </a:p>
            <a:p>
              <a:pPr lvl="0"/>
              <a:endParaRPr lang="en-CA" dirty="0" smtClean="0"/>
            </a:p>
            <a:p>
              <a:endParaRPr lang="en-CA" dirty="0"/>
            </a:p>
          </p:txBody>
        </p:sp>
        <p:sp>
          <p:nvSpPr>
            <p:cNvPr id="6" name="TextBox 5"/>
            <p:cNvSpPr txBox="1">
              <a:spLocks noChangeArrowheads="1"/>
            </p:cNvSpPr>
            <p:nvPr/>
          </p:nvSpPr>
          <p:spPr bwMode="auto">
            <a:xfrm>
              <a:off x="143508" y="1290498"/>
              <a:ext cx="8640000" cy="720000"/>
            </a:xfrm>
            <a:prstGeom prst="rect">
              <a:avLst/>
            </a:prstGeom>
            <a:solidFill>
              <a:schemeClr val="bg1">
                <a:alpha val="80000"/>
              </a:schemeClr>
            </a:solidFill>
            <a:ln w="9525">
              <a:noFill/>
              <a:miter lim="800000"/>
              <a:headEnd/>
              <a:tailEnd/>
            </a:ln>
          </p:spPr>
          <p:txBody>
            <a:bodyPr wrap="square">
              <a:spAutoFit/>
            </a:bodyPr>
            <a:lstStyle/>
            <a:p>
              <a:pPr>
                <a:defRPr/>
              </a:pPr>
              <a:endParaRPr lang="en-CA" dirty="0">
                <a:latin typeface="Calibri" pitchFamily="34" charset="0"/>
              </a:endParaRPr>
            </a:p>
          </p:txBody>
        </p:sp>
      </p:gr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1 - 09:30 to 10:00  </a:t>
            </a:r>
            <a:r>
              <a:rPr lang="en-CA" b="1" dirty="0" smtClean="0"/>
              <a:t>- 7</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182</a:t>
            </a:fld>
            <a:endParaRPr lang="en-CA" dirty="0"/>
          </a:p>
        </p:txBody>
      </p:sp>
      <p:sp>
        <p:nvSpPr>
          <p:cNvPr id="6" name="Rectangle 2"/>
          <p:cNvSpPr>
            <a:spLocks noChangeArrowheads="1"/>
          </p:cNvSpPr>
          <p:nvPr/>
        </p:nvSpPr>
        <p:spPr bwMode="auto">
          <a:xfrm>
            <a:off x="252000" y="792000"/>
            <a:ext cx="8640000"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CA" b="1" dirty="0" smtClean="0"/>
              <a:t>09:50 (Radio</a:t>
            </a:r>
            <a:r>
              <a:rPr lang="en-CA" b="1" dirty="0" smtClean="0"/>
              <a:t>)</a:t>
            </a:r>
            <a:r>
              <a:rPr lang="en-CA" dirty="0" smtClean="0"/>
              <a:t> T1 to Base: Partial footprints found around the SUV, heading in the same direction as the search dog </a:t>
            </a:r>
            <a:r>
              <a:rPr lang="en-CA" b="1" dirty="0" smtClean="0"/>
              <a:t>(enter Clue 1</a:t>
            </a:r>
            <a:r>
              <a:rPr lang="en-CA" b="1" dirty="0" smtClean="0"/>
              <a:t>)</a:t>
            </a:r>
            <a:r>
              <a:rPr lang="en-CA" dirty="0" smtClean="0"/>
              <a:t>.</a:t>
            </a:r>
          </a:p>
          <a:p>
            <a:endParaRPr lang="en-CA" dirty="0" smtClean="0"/>
          </a:p>
          <a:p>
            <a:r>
              <a:rPr lang="en-CA" dirty="0" smtClean="0">
                <a:solidFill>
                  <a:srgbClr val="00B0F0"/>
                </a:solidFill>
              </a:rPr>
              <a:t>*Open the GIS module and load </a:t>
            </a:r>
            <a:r>
              <a:rPr lang="en-CA" b="1" dirty="0" smtClean="0">
                <a:solidFill>
                  <a:srgbClr val="00B0F0"/>
                </a:solidFill>
              </a:rPr>
              <a:t>8934 Mission Map.tif</a:t>
            </a:r>
            <a:r>
              <a:rPr lang="en-CA" dirty="0" smtClean="0">
                <a:solidFill>
                  <a:srgbClr val="00B0F0"/>
                </a:solidFill>
              </a:rPr>
              <a:t>.</a:t>
            </a:r>
          </a:p>
          <a:p>
            <a:endParaRPr lang="en-CA" dirty="0" smtClean="0">
              <a:solidFill>
                <a:srgbClr val="00B0F0"/>
              </a:solidFill>
            </a:endParaRPr>
          </a:p>
          <a:p>
            <a:r>
              <a:rPr lang="en-CA" b="1" dirty="0" smtClean="0"/>
              <a:t>09:52 (Radio</a:t>
            </a:r>
            <a:r>
              <a:rPr lang="en-CA" b="1" dirty="0" smtClean="0"/>
              <a:t>)</a:t>
            </a:r>
            <a:r>
              <a:rPr lang="en-CA" dirty="0" smtClean="0"/>
              <a:t> Base to T2:  Remain with T1 until further notice.</a:t>
            </a:r>
            <a:endParaRPr lang="en-CA" dirty="0"/>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1 Log - 09:30 to 10:00</a:t>
            </a:r>
            <a:endParaRPr lang="en-CA" dirty="0"/>
          </a:p>
        </p:txBody>
      </p:sp>
      <p:sp>
        <p:nvSpPr>
          <p:cNvPr id="3" name="Date Placeholder 2"/>
          <p:cNvSpPr>
            <a:spLocks noGrp="1"/>
          </p:cNvSpPr>
          <p:nvPr>
            <p:ph type="dt" sz="half" idx="10"/>
          </p:nvPr>
        </p:nvSpPr>
        <p:spPr/>
        <p:txBody>
          <a:bodyPr/>
          <a:lstStyle/>
          <a:p>
            <a:pPr>
              <a:defRPr/>
            </a:pPr>
            <a:fld id="{A100E0BC-160A-41D3-BA0D-CED39668BF3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75DA2CC2-198C-496F-8AF9-1ECF1372BE99}" type="slidenum">
              <a:rPr lang="en-CA" smtClean="0"/>
              <a:pPr>
                <a:defRPr/>
              </a:pPr>
              <a:t>183</a:t>
            </a:fld>
            <a:endParaRPr lang="en-CA" dirty="0"/>
          </a:p>
        </p:txBody>
      </p:sp>
      <p:grpSp>
        <p:nvGrpSpPr>
          <p:cNvPr id="9" name="Group 8"/>
          <p:cNvGrpSpPr/>
          <p:nvPr/>
        </p:nvGrpSpPr>
        <p:grpSpPr>
          <a:xfrm>
            <a:off x="684000" y="792000"/>
            <a:ext cx="7128792" cy="5616624"/>
            <a:chOff x="684000" y="792000"/>
            <a:chExt cx="7128792" cy="5616624"/>
          </a:xfrm>
        </p:grpSpPr>
        <p:pic>
          <p:nvPicPr>
            <p:cNvPr id="277506" name="Picture 2" descr="C:\Users\User1\Desktop\SAR\Barriere SAR\Training\ICPROv6 Course\Task 88933\Snips 2\8934 Log 1000.JPG"/>
            <p:cNvPicPr>
              <a:picLocks noChangeAspect="1" noChangeArrowheads="1"/>
            </p:cNvPicPr>
            <p:nvPr/>
          </p:nvPicPr>
          <p:blipFill>
            <a:blip r:embed="rId2" cstate="print"/>
            <a:srcRect l="2418" t="2464" r="3637" b="1810"/>
            <a:stretch>
              <a:fillRect/>
            </a:stretch>
          </p:blipFill>
          <p:spPr bwMode="auto">
            <a:xfrm>
              <a:off x="684000" y="792000"/>
              <a:ext cx="7128792" cy="5616624"/>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pic>
        <p:sp>
          <p:nvSpPr>
            <p:cNvPr id="6" name="Rectangle 5"/>
            <p:cNvSpPr/>
            <p:nvPr/>
          </p:nvSpPr>
          <p:spPr>
            <a:xfrm>
              <a:off x="6624000" y="1116000"/>
              <a:ext cx="878446" cy="246221"/>
            </a:xfrm>
            <a:prstGeom prst="rect">
              <a:avLst/>
            </a:prstGeom>
            <a:solidFill>
              <a:schemeClr val="bg1">
                <a:lumMod val="95000"/>
              </a:schemeClr>
            </a:solidFill>
          </p:spPr>
          <p:txBody>
            <a:bodyPr wrap="none" lIns="0" tIns="0" rIns="0" bIns="0">
              <a:spAutoFit/>
            </a:bodyPr>
            <a:lstStyle/>
            <a:p>
              <a:r>
                <a:rPr lang="en-CA" sz="1600" b="1" dirty="0" smtClean="0">
                  <a:solidFill>
                    <a:srgbClr val="3714A8"/>
                  </a:solidFill>
                </a:rPr>
                <a:t>10:00:25</a:t>
              </a:r>
              <a:r>
                <a:rPr lang="en-CA" sz="1600" b="1" dirty="0" smtClean="0"/>
                <a:t> </a:t>
              </a:r>
              <a:endParaRPr lang="en-CA" sz="1600" dirty="0"/>
            </a:p>
          </p:txBody>
        </p:sp>
        <p:sp>
          <p:nvSpPr>
            <p:cNvPr id="8" name="Rectangle 7"/>
            <p:cNvSpPr/>
            <p:nvPr/>
          </p:nvSpPr>
          <p:spPr>
            <a:xfrm>
              <a:off x="1151620" y="3096000"/>
              <a:ext cx="184731" cy="369332"/>
            </a:xfrm>
            <a:prstGeom prst="rect">
              <a:avLst/>
            </a:prstGeom>
            <a:solidFill>
              <a:schemeClr val="bg1"/>
            </a:solidFill>
          </p:spPr>
          <p:txBody>
            <a:bodyPr wrap="none">
              <a:spAutoFit/>
            </a:bodyPr>
            <a:lstStyle/>
            <a:p>
              <a:endParaRPr lang="en-CA" dirty="0"/>
            </a:p>
          </p:txBody>
        </p:sp>
      </p:gr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1 Map - 09:30 to 10:00</a:t>
            </a:r>
            <a:endParaRPr lang="en-CA" dirty="0"/>
          </a:p>
        </p:txBody>
      </p:sp>
      <p:sp>
        <p:nvSpPr>
          <p:cNvPr id="3" name="Date Placeholder 2"/>
          <p:cNvSpPr>
            <a:spLocks noGrp="1"/>
          </p:cNvSpPr>
          <p:nvPr>
            <p:ph type="dt" sz="half" idx="10"/>
          </p:nvPr>
        </p:nvSpPr>
        <p:spPr/>
        <p:txBody>
          <a:bodyPr/>
          <a:lstStyle/>
          <a:p>
            <a:pPr>
              <a:defRPr/>
            </a:pPr>
            <a:fld id="{A100E0BC-160A-41D3-BA0D-CED39668BF3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75DA2CC2-198C-496F-8AF9-1ECF1372BE99}" type="slidenum">
              <a:rPr lang="en-CA" smtClean="0"/>
              <a:pPr>
                <a:defRPr/>
              </a:pPr>
              <a:t>184</a:t>
            </a:fld>
            <a:endParaRPr lang="en-CA" dirty="0"/>
          </a:p>
        </p:txBody>
      </p:sp>
      <p:pic>
        <p:nvPicPr>
          <p:cNvPr id="278530" name="Picture 2" descr="C:\Users\User1\Desktop\SAR\Barriere SAR\Training\ICPROv6 Course\Task 88933\Snips 2\8934 Map 1000.JPG"/>
          <p:cNvPicPr>
            <a:picLocks noChangeAspect="1" noChangeArrowheads="1"/>
          </p:cNvPicPr>
          <p:nvPr/>
        </p:nvPicPr>
        <p:blipFill>
          <a:blip r:embed="rId2" cstate="print"/>
          <a:srcRect l="17827" t="6027" r="2474" b="2638"/>
          <a:stretch>
            <a:fillRect/>
          </a:stretch>
        </p:blipFill>
        <p:spPr bwMode="auto">
          <a:xfrm>
            <a:off x="647564" y="792000"/>
            <a:ext cx="7884876" cy="5544616"/>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Oval 5"/>
          <p:cNvSpPr/>
          <p:nvPr/>
        </p:nvSpPr>
        <p:spPr>
          <a:xfrm>
            <a:off x="827584" y="1232756"/>
            <a:ext cx="914400" cy="9144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solidFill>
                  <a:srgbClr val="0070C0"/>
                </a:solidFill>
              </a:rPr>
              <a:t>GIS Team </a:t>
            </a:r>
            <a:r>
              <a:rPr lang="en-CA" b="1" dirty="0" smtClean="0">
                <a:solidFill>
                  <a:srgbClr val="0070C0"/>
                </a:solidFill>
              </a:rPr>
              <a:t>Tracker - 1</a:t>
            </a:r>
            <a:endParaRPr lang="en-CA" b="1" dirty="0">
              <a:solidFill>
                <a:srgbClr val="0070C0"/>
              </a:solidFill>
            </a:endParaRPr>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185</a:t>
            </a:fld>
            <a:endParaRPr lang="en-CA" dirty="0"/>
          </a:p>
        </p:txBody>
      </p:sp>
      <p:grpSp>
        <p:nvGrpSpPr>
          <p:cNvPr id="15" name="Group 14"/>
          <p:cNvGrpSpPr/>
          <p:nvPr/>
        </p:nvGrpSpPr>
        <p:grpSpPr>
          <a:xfrm>
            <a:off x="251520" y="800708"/>
            <a:ext cx="8568000" cy="923330"/>
            <a:chOff x="251520" y="800708"/>
            <a:chExt cx="8568000" cy="923330"/>
          </a:xfrm>
        </p:grpSpPr>
        <p:sp>
          <p:nvSpPr>
            <p:cNvPr id="7" name="TextBox 3"/>
            <p:cNvSpPr txBox="1">
              <a:spLocks noChangeArrowheads="1"/>
            </p:cNvSpPr>
            <p:nvPr/>
          </p:nvSpPr>
          <p:spPr bwMode="auto">
            <a:xfrm>
              <a:off x="251520" y="800708"/>
              <a:ext cx="8568000" cy="923330"/>
            </a:xfrm>
            <a:prstGeom prst="rect">
              <a:avLst/>
            </a:prstGeom>
            <a:noFill/>
            <a:ln w="9525">
              <a:noFill/>
              <a:miter lim="800000"/>
              <a:headEnd/>
              <a:tailEnd/>
            </a:ln>
          </p:spPr>
          <p:txBody>
            <a:bodyPr wrap="square">
              <a:spAutoFit/>
            </a:bodyPr>
            <a:lstStyle/>
            <a:p>
              <a:pPr>
                <a:defRPr/>
              </a:pPr>
              <a:r>
                <a:rPr lang="en-CA" dirty="0" smtClean="0">
                  <a:latin typeface="Calibri" pitchFamily="34" charset="0"/>
                </a:rPr>
                <a:t>Each time a </a:t>
              </a:r>
              <a:r>
                <a:rPr lang="en-CA" b="1" dirty="0" smtClean="0">
                  <a:latin typeface="Calibri" pitchFamily="34" charset="0"/>
                </a:rPr>
                <a:t>Grid Reference </a:t>
              </a:r>
              <a:r>
                <a:rPr lang="en-CA" dirty="0" smtClean="0">
                  <a:latin typeface="Calibri" pitchFamily="34" charset="0"/>
                </a:rPr>
                <a:t>is put in the Location column of the </a:t>
              </a:r>
              <a:r>
                <a:rPr lang="en-CA" b="1" dirty="0" smtClean="0">
                  <a:latin typeface="Calibri" pitchFamily="34" charset="0"/>
                </a:rPr>
                <a:t>Radio Log </a:t>
              </a:r>
              <a:r>
                <a:rPr lang="en-CA" dirty="0" smtClean="0">
                  <a:latin typeface="Calibri" pitchFamily="34" charset="0"/>
                </a:rPr>
                <a:t>a         symbol is placed on the map. This is difficult to see and conveys little information. Team Tracker allows it to be replaced with a more useful symbol.</a:t>
              </a:r>
              <a:endParaRPr lang="en-CA" dirty="0">
                <a:latin typeface="Calibri" pitchFamily="34" charset="0"/>
              </a:endParaRPr>
            </a:p>
          </p:txBody>
        </p:sp>
        <p:pic>
          <p:nvPicPr>
            <p:cNvPr id="1027" name="Picture 3" descr="C:\Users\User1\Desktop\SAR\Barriere SAR\Training\ICPROv6 Course\Task 88933\Snips 2\Team Tracker5.JPG"/>
            <p:cNvPicPr>
              <a:picLocks noChangeAspect="1" noChangeArrowheads="1"/>
            </p:cNvPicPr>
            <p:nvPr/>
          </p:nvPicPr>
          <p:blipFill>
            <a:blip r:embed="rId2" cstate="print">
              <a:lum contrast="33000"/>
            </a:blip>
            <a:srcRect l="12257" t="24303" r="42584" b="34083"/>
            <a:stretch>
              <a:fillRect/>
            </a:stretch>
          </p:blipFill>
          <p:spPr bwMode="auto">
            <a:xfrm>
              <a:off x="7416000" y="836708"/>
              <a:ext cx="368998" cy="288032"/>
            </a:xfrm>
            <a:prstGeom prst="rect">
              <a:avLst/>
            </a:prstGeom>
            <a:noFill/>
          </p:spPr>
        </p:pic>
      </p:grpSp>
      <p:grpSp>
        <p:nvGrpSpPr>
          <p:cNvPr id="39" name="Group 38"/>
          <p:cNvGrpSpPr/>
          <p:nvPr/>
        </p:nvGrpSpPr>
        <p:grpSpPr>
          <a:xfrm>
            <a:off x="251520" y="2088000"/>
            <a:ext cx="8641056" cy="3828329"/>
            <a:chOff x="251520" y="2088000"/>
            <a:chExt cx="8641056" cy="3828329"/>
          </a:xfrm>
        </p:grpSpPr>
        <p:grpSp>
          <p:nvGrpSpPr>
            <p:cNvPr id="24" name="Group 23"/>
            <p:cNvGrpSpPr/>
            <p:nvPr/>
          </p:nvGrpSpPr>
          <p:grpSpPr>
            <a:xfrm>
              <a:off x="3708000" y="2088000"/>
              <a:ext cx="5184576" cy="3780420"/>
              <a:chOff x="3708000" y="1836000"/>
              <a:chExt cx="5184576" cy="3780420"/>
            </a:xfrm>
          </p:grpSpPr>
          <p:pic>
            <p:nvPicPr>
              <p:cNvPr id="21" name="Picture 2" descr="C:\Users\User1\Desktop\SAR\Barriere SAR\Training\ICPROv6 Course\Task 88933\Snips 2\Team Tracker 2.JPG"/>
              <p:cNvPicPr>
                <a:picLocks noChangeAspect="1" noChangeArrowheads="1"/>
              </p:cNvPicPr>
              <p:nvPr/>
            </p:nvPicPr>
            <p:blipFill>
              <a:blip r:embed="rId3" cstate="print"/>
              <a:srcRect l="4605" t="4406" r="12505" b="13478"/>
              <a:stretch>
                <a:fillRect/>
              </a:stretch>
            </p:blipFill>
            <p:spPr bwMode="auto">
              <a:xfrm>
                <a:off x="3708000" y="1836000"/>
                <a:ext cx="5184576" cy="378042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9" name="Rounded Rectangle 8"/>
              <p:cNvSpPr>
                <a:spLocks noChangeAspect="1"/>
              </p:cNvSpPr>
              <p:nvPr/>
            </p:nvSpPr>
            <p:spPr>
              <a:xfrm>
                <a:off x="5230800" y="2538000"/>
                <a:ext cx="252000" cy="252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2" name="Rounded Rectangle 21"/>
              <p:cNvSpPr/>
              <p:nvPr/>
            </p:nvSpPr>
            <p:spPr>
              <a:xfrm>
                <a:off x="6703200" y="4305600"/>
                <a:ext cx="1008000" cy="216000"/>
              </a:xfrm>
              <a:prstGeom prst="roundRect">
                <a:avLst>
                  <a:gd name="adj" fmla="val 91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3" name="Rounded Rectangle 22"/>
              <p:cNvSpPr/>
              <p:nvPr/>
            </p:nvSpPr>
            <p:spPr>
              <a:xfrm>
                <a:off x="3834000" y="2196000"/>
                <a:ext cx="1648800" cy="19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8" name="Straight Arrow Connector 7"/>
            <p:cNvCxnSpPr>
              <a:stCxn id="16" idx="3"/>
              <a:endCxn id="11" idx="1"/>
            </p:cNvCxnSpPr>
            <p:nvPr/>
          </p:nvCxnSpPr>
          <p:spPr bwMode="auto">
            <a:xfrm>
              <a:off x="2303520" y="2556000"/>
              <a:ext cx="386877"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 name="Picture 3" descr="C:\Users\User1\Desktop\ScreenHunter\ICv6 Course\ICv6 GIS Map_6.JPG"/>
            <p:cNvPicPr>
              <a:picLocks noChangeAspect="1" noChangeArrowheads="1"/>
            </p:cNvPicPr>
            <p:nvPr/>
          </p:nvPicPr>
          <p:blipFill>
            <a:blip r:embed="rId4" cstate="print"/>
            <a:srcRect l="86610" t="6852" r="267" b="4073"/>
            <a:stretch>
              <a:fillRect/>
            </a:stretch>
          </p:blipFill>
          <p:spPr bwMode="auto">
            <a:xfrm>
              <a:off x="2690397" y="2196000"/>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6" name="TextBox 3"/>
            <p:cNvSpPr txBox="1">
              <a:spLocks noChangeArrowheads="1"/>
            </p:cNvSpPr>
            <p:nvPr/>
          </p:nvSpPr>
          <p:spPr bwMode="auto">
            <a:xfrm>
              <a:off x="251520" y="2088000"/>
              <a:ext cx="2052000" cy="936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1. Click Data Display </a:t>
              </a:r>
              <a:r>
                <a:rPr lang="en-CA" dirty="0" smtClean="0">
                  <a:latin typeface="Calibri" pitchFamily="34" charset="0"/>
                </a:rPr>
                <a:t>to open the </a:t>
              </a:r>
              <a:r>
                <a:rPr lang="en-CA" b="1" dirty="0" smtClean="0">
                  <a:latin typeface="Calibri" pitchFamily="34" charset="0"/>
                </a:rPr>
                <a:t>Team Tracker </a:t>
              </a:r>
              <a:r>
                <a:rPr lang="en-CA" dirty="0" smtClean="0">
                  <a:latin typeface="Calibri" pitchFamily="34" charset="0"/>
                </a:rPr>
                <a:t> page.</a:t>
              </a:r>
              <a:r>
                <a:rPr lang="en-CA" b="1" dirty="0" smtClean="0">
                  <a:latin typeface="Calibri" pitchFamily="34" charset="0"/>
                </a:rPr>
                <a:t> </a:t>
              </a:r>
              <a:endParaRPr lang="en-CA" b="1" dirty="0">
                <a:latin typeface="Calibri" pitchFamily="34" charset="0"/>
              </a:endParaRPr>
            </a:p>
          </p:txBody>
        </p:sp>
        <p:sp>
          <p:nvSpPr>
            <p:cNvPr id="17" name="TextBox 3"/>
            <p:cNvSpPr txBox="1">
              <a:spLocks noChangeArrowheads="1"/>
            </p:cNvSpPr>
            <p:nvPr/>
          </p:nvSpPr>
          <p:spPr bwMode="auto">
            <a:xfrm>
              <a:off x="4175956" y="4233600"/>
              <a:ext cx="1944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2. Check </a:t>
              </a:r>
              <a:r>
                <a:rPr lang="en-CA" dirty="0" smtClean="0">
                  <a:latin typeface="Calibri" pitchFamily="34" charset="0"/>
                </a:rPr>
                <a:t>the</a:t>
              </a:r>
              <a:r>
                <a:rPr lang="en-CA" b="1" dirty="0" smtClean="0">
                  <a:latin typeface="Calibri" pitchFamily="34" charset="0"/>
                </a:rPr>
                <a:t> Show Call Signs </a:t>
              </a:r>
              <a:r>
                <a:rPr lang="en-CA" dirty="0" smtClean="0">
                  <a:latin typeface="Calibri" pitchFamily="34" charset="0"/>
                </a:rPr>
                <a:t>box.</a:t>
              </a:r>
              <a:endParaRPr lang="en-CA" dirty="0">
                <a:latin typeface="Calibri" pitchFamily="34" charset="0"/>
              </a:endParaRPr>
            </a:p>
          </p:txBody>
        </p:sp>
        <p:grpSp>
          <p:nvGrpSpPr>
            <p:cNvPr id="20" name="Group 19"/>
            <p:cNvGrpSpPr/>
            <p:nvPr/>
          </p:nvGrpSpPr>
          <p:grpSpPr>
            <a:xfrm>
              <a:off x="6241801" y="3060000"/>
              <a:ext cx="2376000" cy="976403"/>
              <a:chOff x="161924" y="4622766"/>
              <a:chExt cx="2133817" cy="976403"/>
            </a:xfrm>
          </p:grpSpPr>
          <p:sp>
            <p:nvSpPr>
              <p:cNvPr id="18" name="TextBox 3"/>
              <p:cNvSpPr txBox="1">
                <a:spLocks noChangeArrowheads="1"/>
              </p:cNvSpPr>
              <p:nvPr/>
            </p:nvSpPr>
            <p:spPr bwMode="auto">
              <a:xfrm>
                <a:off x="161924" y="4622766"/>
                <a:ext cx="2133817" cy="976403"/>
              </a:xfrm>
              <a:prstGeom prst="rect">
                <a:avLst/>
              </a:prstGeom>
              <a:solidFill>
                <a:schemeClr val="tx2">
                  <a:lumMod val="20000"/>
                  <a:lumOff val="80000"/>
                </a:schemeClr>
              </a:solidFill>
              <a:ln w="9525">
                <a:noFill/>
                <a:miter lim="800000"/>
                <a:headEnd/>
                <a:tailEnd/>
              </a:ln>
            </p:spPr>
            <p:txBody>
              <a:bodyPr wrap="square" tIns="72000" bIns="72000">
                <a:spAutoFit/>
              </a:bodyPr>
              <a:lstStyle/>
              <a:p>
                <a:pPr>
                  <a:defRPr/>
                </a:pPr>
                <a:r>
                  <a:rPr lang="en-CA" b="1" dirty="0" smtClean="0">
                    <a:latin typeface="Calibri" pitchFamily="34" charset="0"/>
                  </a:rPr>
                  <a:t>3. Double click          </a:t>
                </a:r>
                <a:r>
                  <a:rPr lang="en-CA" dirty="0" smtClean="0">
                    <a:latin typeface="Calibri" pitchFamily="34" charset="0"/>
                  </a:rPr>
                  <a:t> to open the</a:t>
                </a:r>
                <a:r>
                  <a:rPr lang="en-CA" b="1" dirty="0" smtClean="0">
                    <a:latin typeface="Calibri" pitchFamily="34" charset="0"/>
                  </a:rPr>
                  <a:t> Select symbol for the Call Sign </a:t>
                </a:r>
                <a:r>
                  <a:rPr lang="en-CA" dirty="0" smtClean="0">
                    <a:latin typeface="Calibri" pitchFamily="34" charset="0"/>
                  </a:rPr>
                  <a:t>page.</a:t>
                </a:r>
                <a:r>
                  <a:rPr lang="en-CA" b="1" dirty="0" smtClean="0">
                    <a:latin typeface="Calibri" pitchFamily="34" charset="0"/>
                  </a:rPr>
                  <a:t> </a:t>
                </a:r>
                <a:endParaRPr lang="en-CA" dirty="0">
                  <a:latin typeface="Calibri" pitchFamily="34" charset="0"/>
                </a:endParaRPr>
              </a:p>
            </p:txBody>
          </p:sp>
          <p:pic>
            <p:nvPicPr>
              <p:cNvPr id="19" name="Picture 3" descr="C:\Users\User1\Desktop\SAR\Barriere SAR\Training\ICPROv6 Course\Task 88933\Snips 2\Team Tracker5.JPG"/>
              <p:cNvPicPr preferRelativeResize="0">
                <a:picLocks noChangeAspect="1" noChangeArrowheads="1"/>
              </p:cNvPicPr>
              <p:nvPr/>
            </p:nvPicPr>
            <p:blipFill>
              <a:blip r:embed="rId2" cstate="print">
                <a:lum contrast="33000"/>
              </a:blip>
              <a:srcRect l="12257" t="24303" r="42584" b="34083"/>
              <a:stretch>
                <a:fillRect/>
              </a:stretch>
            </p:blipFill>
            <p:spPr bwMode="auto">
              <a:xfrm>
                <a:off x="1539746" y="4694766"/>
                <a:ext cx="357559" cy="279104"/>
              </a:xfrm>
              <a:prstGeom prst="rect">
                <a:avLst/>
              </a:prstGeom>
              <a:noFill/>
            </p:spPr>
          </p:pic>
        </p:grpSp>
        <p:cxnSp>
          <p:nvCxnSpPr>
            <p:cNvPr id="27" name="Straight Arrow Connector 26"/>
            <p:cNvCxnSpPr>
              <a:stCxn id="11" idx="3"/>
              <a:endCxn id="23" idx="1"/>
            </p:cNvCxnSpPr>
            <p:nvPr/>
          </p:nvCxnSpPr>
          <p:spPr bwMode="auto">
            <a:xfrm flipV="1">
              <a:off x="3410477" y="2547000"/>
              <a:ext cx="423523" cy="9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7" idx="3"/>
              <a:endCxn id="22" idx="1"/>
            </p:cNvCxnSpPr>
            <p:nvPr/>
          </p:nvCxnSpPr>
          <p:spPr bwMode="auto">
            <a:xfrm>
              <a:off x="6119956" y="4557600"/>
              <a:ext cx="583244" cy="108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8" idx="1"/>
              <a:endCxn id="9" idx="3"/>
            </p:cNvCxnSpPr>
            <p:nvPr/>
          </p:nvCxnSpPr>
          <p:spPr bwMode="auto">
            <a:xfrm rot="10800000">
              <a:off x="5482801" y="2916000"/>
              <a:ext cx="759001" cy="63220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
            <p:cNvSpPr txBox="1">
              <a:spLocks noChangeArrowheads="1"/>
            </p:cNvSpPr>
            <p:nvPr/>
          </p:nvSpPr>
          <p:spPr bwMode="auto">
            <a:xfrm>
              <a:off x="252000" y="4716000"/>
              <a:ext cx="2916000" cy="1200329"/>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If the </a:t>
              </a:r>
              <a:r>
                <a:rPr lang="en-CA" b="1" dirty="0" smtClean="0">
                  <a:latin typeface="Calibri" pitchFamily="34" charset="0"/>
                </a:rPr>
                <a:t>Show Call Signs </a:t>
              </a:r>
              <a:r>
                <a:rPr lang="en-CA" dirty="0" smtClean="0">
                  <a:latin typeface="Calibri" pitchFamily="34" charset="0"/>
                </a:rPr>
                <a:t>box is not clicked the locations of the Call Signs will not appear on the map.</a:t>
              </a:r>
              <a:r>
                <a:rPr lang="en-CA" b="1" dirty="0" smtClean="0">
                  <a:latin typeface="Calibri" pitchFamily="34" charset="0"/>
                </a:rPr>
                <a:t> </a:t>
              </a:r>
              <a:endParaRPr lang="en-CA" b="1" dirty="0">
                <a:latin typeface="Calibri" pitchFamily="34" charset="0"/>
              </a:endParaRPr>
            </a:p>
          </p:txBody>
        </p:sp>
      </p:gr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solidFill>
                  <a:srgbClr val="0070C0"/>
                </a:solidFill>
              </a:rPr>
              <a:t>GIS Team </a:t>
            </a:r>
            <a:r>
              <a:rPr lang="en-CA" b="1" dirty="0" smtClean="0">
                <a:solidFill>
                  <a:srgbClr val="0070C0"/>
                </a:solidFill>
              </a:rPr>
              <a:t>Tracker - 2</a:t>
            </a:r>
            <a:endParaRPr lang="en-CA" dirty="0">
              <a:solidFill>
                <a:srgbClr val="0070C0"/>
              </a:solidFill>
            </a:endParaRPr>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186</a:t>
            </a:fld>
            <a:endParaRPr lang="en-CA" dirty="0"/>
          </a:p>
        </p:txBody>
      </p:sp>
      <p:sp>
        <p:nvSpPr>
          <p:cNvPr id="15" name="Rounded Rectangle 14"/>
          <p:cNvSpPr>
            <a:spLocks noChangeAspect="1"/>
          </p:cNvSpPr>
          <p:nvPr/>
        </p:nvSpPr>
        <p:spPr>
          <a:xfrm>
            <a:off x="5004048" y="4221088"/>
            <a:ext cx="252000" cy="252000"/>
          </a:xfrm>
          <a:prstGeom prst="roundRect">
            <a:avLst/>
          </a:pr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nvGrpSpPr>
          <p:cNvPr id="32" name="Group 31"/>
          <p:cNvGrpSpPr/>
          <p:nvPr/>
        </p:nvGrpSpPr>
        <p:grpSpPr>
          <a:xfrm>
            <a:off x="1404000" y="792000"/>
            <a:ext cx="6336660" cy="4932548"/>
            <a:chOff x="1044000" y="792000"/>
            <a:chExt cx="6336660" cy="4932548"/>
          </a:xfrm>
        </p:grpSpPr>
        <p:grpSp>
          <p:nvGrpSpPr>
            <p:cNvPr id="19" name="Group 18"/>
            <p:cNvGrpSpPr/>
            <p:nvPr/>
          </p:nvGrpSpPr>
          <p:grpSpPr>
            <a:xfrm>
              <a:off x="1440000" y="792000"/>
              <a:ext cx="5940660" cy="4932548"/>
              <a:chOff x="1440000" y="1160748"/>
              <a:chExt cx="5940660" cy="4932548"/>
            </a:xfrm>
          </p:grpSpPr>
          <p:pic>
            <p:nvPicPr>
              <p:cNvPr id="283650" name="Picture 2" descr="C:\Users\User1\Desktop\SAR\Barriere SAR\Training\ICPROv6 Course\Task 88933\Snips 2\Team Tracker 3.JPG"/>
              <p:cNvPicPr>
                <a:picLocks noChangeAspect="1" noChangeArrowheads="1"/>
              </p:cNvPicPr>
              <p:nvPr/>
            </p:nvPicPr>
            <p:blipFill>
              <a:blip r:embed="rId2" cstate="print"/>
              <a:srcRect l="4028" t="3371" r="3982" b="1552"/>
              <a:stretch>
                <a:fillRect/>
              </a:stretch>
            </p:blipFill>
            <p:spPr bwMode="auto">
              <a:xfrm>
                <a:off x="1440000" y="1160748"/>
                <a:ext cx="5940660" cy="4932548"/>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2" name="Rounded Rectangle 11"/>
              <p:cNvSpPr>
                <a:spLocks noChangeAspect="1"/>
              </p:cNvSpPr>
              <p:nvPr/>
            </p:nvSpPr>
            <p:spPr>
              <a:xfrm>
                <a:off x="2952000" y="1836000"/>
                <a:ext cx="252000" cy="252000"/>
              </a:xfrm>
              <a:prstGeom prst="round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Rounded Rectangle 12"/>
              <p:cNvSpPr>
                <a:spLocks noChangeAspect="1"/>
              </p:cNvSpPr>
              <p:nvPr/>
            </p:nvSpPr>
            <p:spPr>
              <a:xfrm>
                <a:off x="3632400" y="2617200"/>
                <a:ext cx="252000" cy="252000"/>
              </a:xfrm>
              <a:prstGeom prst="roundRect">
                <a:avLst/>
              </a:pr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4" name="Rounded Rectangle 13"/>
              <p:cNvSpPr>
                <a:spLocks/>
              </p:cNvSpPr>
              <p:nvPr/>
            </p:nvSpPr>
            <p:spPr>
              <a:xfrm>
                <a:off x="3578400" y="5216400"/>
                <a:ext cx="518400" cy="288000"/>
              </a:xfrm>
              <a:prstGeom prst="roundRect">
                <a:avLst/>
              </a:pr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6" name="Rounded Rectangle 15"/>
              <p:cNvSpPr>
                <a:spLocks noChangeAspect="1"/>
              </p:cNvSpPr>
              <p:nvPr/>
            </p:nvSpPr>
            <p:spPr>
              <a:xfrm>
                <a:off x="4986000" y="5536800"/>
                <a:ext cx="676800" cy="256040"/>
              </a:xfrm>
              <a:prstGeom prst="roundRect">
                <a:avLst/>
              </a:pr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8" name="Rounded Rectangle 17"/>
              <p:cNvSpPr>
                <a:spLocks/>
              </p:cNvSpPr>
              <p:nvPr/>
            </p:nvSpPr>
            <p:spPr>
              <a:xfrm>
                <a:off x="5011200" y="4230000"/>
                <a:ext cx="252000" cy="252000"/>
              </a:xfrm>
              <a:prstGeom prst="roundRect">
                <a:avLst/>
              </a:pr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6" name="TextBox 3"/>
            <p:cNvSpPr txBox="1">
              <a:spLocks noChangeArrowheads="1"/>
            </p:cNvSpPr>
            <p:nvPr/>
          </p:nvSpPr>
          <p:spPr bwMode="auto">
            <a:xfrm>
              <a:off x="1044000" y="2268000"/>
              <a:ext cx="1872000" cy="923330"/>
            </a:xfrm>
            <a:prstGeom prst="rect">
              <a:avLst/>
            </a:prstGeom>
            <a:solidFill>
              <a:schemeClr val="tx2">
                <a:lumMod val="20000"/>
                <a:lumOff val="80000"/>
                <a:alpha val="98000"/>
              </a:schemeClr>
            </a:solidFill>
            <a:ln w="9525">
              <a:noFill/>
              <a:miter lim="800000"/>
              <a:headEnd/>
              <a:tailEnd/>
            </a:ln>
          </p:spPr>
          <p:txBody>
            <a:bodyPr>
              <a:spAutoFit/>
            </a:bodyPr>
            <a:lstStyle/>
            <a:p>
              <a:pPr>
                <a:defRPr/>
              </a:pPr>
              <a:r>
                <a:rPr lang="en-CA" b="1" dirty="0" smtClean="0">
                  <a:latin typeface="Calibri" pitchFamily="34" charset="0"/>
                </a:rPr>
                <a:t>1. </a:t>
              </a:r>
              <a:r>
                <a:rPr lang="en-CA" dirty="0" smtClean="0">
                  <a:latin typeface="Calibri" pitchFamily="34" charset="0"/>
                </a:rPr>
                <a:t>Select a </a:t>
              </a:r>
              <a:r>
                <a:rPr lang="en-CA" b="1" dirty="0" smtClean="0">
                  <a:latin typeface="Calibri" pitchFamily="34" charset="0"/>
                </a:rPr>
                <a:t>symbol </a:t>
              </a:r>
              <a:r>
                <a:rPr lang="en-CA" dirty="0" smtClean="0">
                  <a:latin typeface="Calibri" pitchFamily="34" charset="0"/>
                </a:rPr>
                <a:t>for the </a:t>
              </a:r>
              <a:r>
                <a:rPr lang="en-CA" b="1" dirty="0" smtClean="0">
                  <a:latin typeface="Calibri" pitchFamily="34" charset="0"/>
                </a:rPr>
                <a:t>Call Sign</a:t>
              </a:r>
              <a:r>
                <a:rPr lang="en-CA" dirty="0" smtClean="0">
                  <a:latin typeface="Calibri" pitchFamily="34" charset="0"/>
                </a:rPr>
                <a:t>, then click </a:t>
              </a:r>
              <a:r>
                <a:rPr lang="en-CA" b="1" dirty="0" smtClean="0">
                  <a:latin typeface="Calibri" pitchFamily="34" charset="0"/>
                </a:rPr>
                <a:t>Color</a:t>
              </a:r>
              <a:r>
                <a:rPr lang="en-CA" dirty="0" smtClean="0">
                  <a:latin typeface="Calibri" pitchFamily="34" charset="0"/>
                </a:rPr>
                <a:t>.</a:t>
              </a:r>
              <a:endParaRPr lang="en-CA" b="1" dirty="0">
                <a:latin typeface="Calibri" pitchFamily="34" charset="0"/>
              </a:endParaRPr>
            </a:p>
          </p:txBody>
        </p:sp>
        <p:sp>
          <p:nvSpPr>
            <p:cNvPr id="8" name="TextBox 3"/>
            <p:cNvSpPr txBox="1">
              <a:spLocks noChangeArrowheads="1"/>
            </p:cNvSpPr>
            <p:nvPr/>
          </p:nvSpPr>
          <p:spPr bwMode="auto">
            <a:xfrm>
              <a:off x="3960000" y="4658032"/>
              <a:ext cx="2428875" cy="369888"/>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Select a color then OK</a:t>
              </a:r>
              <a:endParaRPr lang="en-CA" dirty="0">
                <a:latin typeface="Calibri" pitchFamily="34" charset="0"/>
              </a:endParaRPr>
            </a:p>
          </p:txBody>
        </p:sp>
        <p:cxnSp>
          <p:nvCxnSpPr>
            <p:cNvPr id="9" name="Straight Arrow Connector 8"/>
            <p:cNvCxnSpPr>
              <a:stCxn id="6" idx="3"/>
              <a:endCxn id="13" idx="1"/>
            </p:cNvCxnSpPr>
            <p:nvPr/>
          </p:nvCxnSpPr>
          <p:spPr bwMode="auto">
            <a:xfrm flipV="1">
              <a:off x="2916000" y="2374452"/>
              <a:ext cx="716400" cy="3552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3" idx="2"/>
              <a:endCxn id="14" idx="0"/>
            </p:cNvCxnSpPr>
            <p:nvPr/>
          </p:nvCxnSpPr>
          <p:spPr bwMode="auto">
            <a:xfrm rot="16200000" flipH="1">
              <a:off x="2624400" y="3634452"/>
              <a:ext cx="2347200" cy="79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8" idx="2"/>
              <a:endCxn id="16" idx="0"/>
            </p:cNvCxnSpPr>
            <p:nvPr/>
          </p:nvCxnSpPr>
          <p:spPr bwMode="auto">
            <a:xfrm rot="16200000" flipH="1">
              <a:off x="5179353" y="5023005"/>
              <a:ext cx="140132" cy="14996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5" idx="2"/>
              <a:endCxn id="8" idx="0"/>
            </p:cNvCxnSpPr>
            <p:nvPr/>
          </p:nvCxnSpPr>
          <p:spPr bwMode="auto">
            <a:xfrm rot="16200000" flipH="1">
              <a:off x="5059771" y="4543365"/>
              <a:ext cx="184944" cy="4439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solidFill>
                  <a:srgbClr val="0070C0"/>
                </a:solidFill>
              </a:rPr>
              <a:t>GIS Team </a:t>
            </a:r>
            <a:r>
              <a:rPr lang="en-CA" b="1" dirty="0" smtClean="0">
                <a:solidFill>
                  <a:srgbClr val="0070C0"/>
                </a:solidFill>
              </a:rPr>
              <a:t>Tracker - 3</a:t>
            </a:r>
            <a:endParaRPr lang="en-CA" dirty="0">
              <a:solidFill>
                <a:srgbClr val="0070C0"/>
              </a:solidFill>
            </a:endParaRPr>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187</a:t>
            </a:fld>
            <a:endParaRPr lang="en-CA" dirty="0"/>
          </a:p>
        </p:txBody>
      </p:sp>
      <p:grpSp>
        <p:nvGrpSpPr>
          <p:cNvPr id="40" name="Group 39"/>
          <p:cNvGrpSpPr/>
          <p:nvPr/>
        </p:nvGrpSpPr>
        <p:grpSpPr>
          <a:xfrm>
            <a:off x="792000" y="1242666"/>
            <a:ext cx="7488392" cy="4614652"/>
            <a:chOff x="828000" y="1296000"/>
            <a:chExt cx="7488392" cy="4614652"/>
          </a:xfrm>
        </p:grpSpPr>
        <p:grpSp>
          <p:nvGrpSpPr>
            <p:cNvPr id="39" name="Group 38"/>
            <p:cNvGrpSpPr/>
            <p:nvPr/>
          </p:nvGrpSpPr>
          <p:grpSpPr>
            <a:xfrm>
              <a:off x="828000" y="1296000"/>
              <a:ext cx="7488392" cy="4614652"/>
              <a:chOff x="828000" y="1296000"/>
              <a:chExt cx="7488392" cy="4614652"/>
            </a:xfrm>
          </p:grpSpPr>
          <p:grpSp>
            <p:nvGrpSpPr>
              <p:cNvPr id="19" name="Group 18"/>
              <p:cNvGrpSpPr/>
              <p:nvPr/>
            </p:nvGrpSpPr>
            <p:grpSpPr>
              <a:xfrm>
                <a:off x="3131816" y="1296000"/>
                <a:ext cx="5184576" cy="4572508"/>
                <a:chOff x="2447764" y="1196752"/>
                <a:chExt cx="5184576" cy="4572508"/>
              </a:xfrm>
            </p:grpSpPr>
            <p:pic>
              <p:nvPicPr>
                <p:cNvPr id="284674" name="Picture 2" descr="C:\Users\User1\Desktop\SAR\Barriere SAR\Training\ICPROv6 Course\Task 88933\Snips 2\Team Tracker4.JPG"/>
                <p:cNvPicPr>
                  <a:picLocks noChangeAspect="1" noChangeArrowheads="1"/>
                </p:cNvPicPr>
                <p:nvPr/>
              </p:nvPicPr>
              <p:blipFill>
                <a:blip r:embed="rId2" cstate="print"/>
                <a:srcRect l="2645" t="456" r="4363" b="4797"/>
                <a:stretch>
                  <a:fillRect/>
                </a:stretch>
              </p:blipFill>
              <p:spPr bwMode="auto">
                <a:xfrm>
                  <a:off x="2447764" y="1196752"/>
                  <a:ext cx="5184576" cy="4572508"/>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Rounded Rectangle 5"/>
                <p:cNvSpPr>
                  <a:spLocks noChangeAspect="1"/>
                </p:cNvSpPr>
                <p:nvPr/>
              </p:nvSpPr>
              <p:spPr>
                <a:xfrm>
                  <a:off x="3931200" y="2728800"/>
                  <a:ext cx="252000" cy="252000"/>
                </a:xfrm>
                <a:prstGeom prst="roundRect">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1" name="Rounded Rectangle 10"/>
                <p:cNvSpPr>
                  <a:spLocks noChangeAspect="1"/>
                </p:cNvSpPr>
                <p:nvPr/>
              </p:nvSpPr>
              <p:spPr>
                <a:xfrm>
                  <a:off x="3816000" y="1746000"/>
                  <a:ext cx="252000" cy="252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2" name="Rounded Rectangle 11"/>
                <p:cNvSpPr>
                  <a:spLocks noChangeAspect="1"/>
                </p:cNvSpPr>
                <p:nvPr/>
              </p:nvSpPr>
              <p:spPr>
                <a:xfrm>
                  <a:off x="6570000" y="5328000"/>
                  <a:ext cx="817200" cy="272295"/>
                </a:xfrm>
                <a:prstGeom prst="roundRect">
                  <a:avLst>
                    <a:gd name="adj" fmla="val 1291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6" name="Rounded Rectangle 15"/>
                <p:cNvSpPr>
                  <a:spLocks/>
                </p:cNvSpPr>
                <p:nvPr/>
              </p:nvSpPr>
              <p:spPr>
                <a:xfrm>
                  <a:off x="5417999" y="3798000"/>
                  <a:ext cx="1260000" cy="455824"/>
                </a:xfrm>
                <a:prstGeom prst="roundRect">
                  <a:avLst>
                    <a:gd name="adj" fmla="val 1291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7" name="TextBox 3"/>
              <p:cNvSpPr txBox="1">
                <a:spLocks noChangeArrowheads="1"/>
              </p:cNvSpPr>
              <p:nvPr/>
            </p:nvSpPr>
            <p:spPr bwMode="auto">
              <a:xfrm>
                <a:off x="828000" y="1323248"/>
                <a:ext cx="2052000" cy="1253402"/>
              </a:xfrm>
              <a:prstGeom prst="rect">
                <a:avLst/>
              </a:prstGeom>
              <a:solidFill>
                <a:schemeClr val="tx2">
                  <a:lumMod val="20000"/>
                  <a:lumOff val="80000"/>
                </a:schemeClr>
              </a:solidFill>
              <a:ln w="9525">
                <a:noFill/>
                <a:miter lim="800000"/>
                <a:headEnd/>
                <a:tailEnd/>
              </a:ln>
            </p:spPr>
            <p:txBody>
              <a:bodyPr wrap="square" tIns="72000" bIns="72000">
                <a:spAutoFit/>
              </a:bodyPr>
              <a:lstStyle/>
              <a:p>
                <a:pPr>
                  <a:defRPr/>
                </a:pPr>
                <a:r>
                  <a:rPr lang="en-CA" dirty="0" smtClean="0">
                    <a:latin typeface="Calibri" pitchFamily="34" charset="0"/>
                  </a:rPr>
                  <a:t>On the next map update the selected symbol is displayed on the map.</a:t>
                </a:r>
                <a:endParaRPr lang="en-CA" dirty="0">
                  <a:latin typeface="Calibri" pitchFamily="34" charset="0"/>
                </a:endParaRPr>
              </a:p>
            </p:txBody>
          </p:sp>
          <p:cxnSp>
            <p:nvCxnSpPr>
              <p:cNvPr id="8" name="Straight Arrow Connector 7"/>
              <p:cNvCxnSpPr>
                <a:stCxn id="7" idx="3"/>
                <a:endCxn id="11" idx="1"/>
              </p:cNvCxnSpPr>
              <p:nvPr/>
            </p:nvCxnSpPr>
            <p:spPr bwMode="auto">
              <a:xfrm>
                <a:off x="2880000" y="1949949"/>
                <a:ext cx="1620052" cy="212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3"/>
              <p:cNvSpPr txBox="1">
                <a:spLocks noChangeArrowheads="1"/>
              </p:cNvSpPr>
              <p:nvPr/>
            </p:nvSpPr>
            <p:spPr bwMode="auto">
              <a:xfrm>
                <a:off x="4032000" y="3627248"/>
                <a:ext cx="1692000" cy="976403"/>
              </a:xfrm>
              <a:prstGeom prst="rect">
                <a:avLst/>
              </a:prstGeom>
              <a:solidFill>
                <a:schemeClr val="tx2">
                  <a:lumMod val="20000"/>
                  <a:lumOff val="80000"/>
                </a:schemeClr>
              </a:solidFill>
              <a:ln w="9525">
                <a:noFill/>
                <a:miter lim="800000"/>
                <a:headEnd/>
                <a:tailEnd/>
              </a:ln>
            </p:spPr>
            <p:txBody>
              <a:bodyPr wrap="square" tIns="72000" bIns="72000">
                <a:spAutoFit/>
              </a:bodyPr>
              <a:lstStyle/>
              <a:p>
                <a:pPr>
                  <a:defRPr/>
                </a:pPr>
                <a:r>
                  <a:rPr lang="en-CA" dirty="0" smtClean="0">
                    <a:latin typeface="Calibri" pitchFamily="34" charset="0"/>
                  </a:rPr>
                  <a:t>Enter a map</a:t>
                </a:r>
                <a:r>
                  <a:rPr lang="en-CA" b="1" dirty="0" smtClean="0">
                    <a:latin typeface="Calibri" pitchFamily="34" charset="0"/>
                  </a:rPr>
                  <a:t> Update Interval </a:t>
                </a:r>
                <a:r>
                  <a:rPr lang="en-CA" dirty="0" smtClean="0">
                    <a:latin typeface="Calibri" pitchFamily="34" charset="0"/>
                  </a:rPr>
                  <a:t>in minutes.</a:t>
                </a:r>
                <a:endParaRPr lang="en-CA" dirty="0">
                  <a:latin typeface="Calibri" pitchFamily="34" charset="0"/>
                </a:endParaRPr>
              </a:p>
            </p:txBody>
          </p:sp>
          <p:sp>
            <p:nvSpPr>
              <p:cNvPr id="18" name="TextBox 3"/>
              <p:cNvSpPr txBox="1">
                <a:spLocks noChangeArrowheads="1"/>
              </p:cNvSpPr>
              <p:nvPr/>
            </p:nvSpPr>
            <p:spPr bwMode="auto">
              <a:xfrm>
                <a:off x="4320000" y="5211248"/>
                <a:ext cx="2484000" cy="699404"/>
              </a:xfrm>
              <a:prstGeom prst="rect">
                <a:avLst/>
              </a:prstGeom>
              <a:solidFill>
                <a:schemeClr val="tx2">
                  <a:lumMod val="20000"/>
                  <a:lumOff val="80000"/>
                </a:schemeClr>
              </a:solidFill>
              <a:ln w="9525">
                <a:noFill/>
                <a:miter lim="800000"/>
                <a:headEnd/>
                <a:tailEnd/>
              </a:ln>
            </p:spPr>
            <p:txBody>
              <a:bodyPr wrap="square" tIns="72000" bIns="72000">
                <a:spAutoFit/>
              </a:bodyPr>
              <a:lstStyle/>
              <a:p>
                <a:pPr>
                  <a:defRPr/>
                </a:pPr>
                <a:r>
                  <a:rPr lang="en-CA" dirty="0" smtClean="0">
                    <a:latin typeface="Calibri" pitchFamily="34" charset="0"/>
                  </a:rPr>
                  <a:t>When finished creating map symbols </a:t>
                </a:r>
                <a:r>
                  <a:rPr lang="en-CA" b="1" dirty="0" smtClean="0">
                    <a:latin typeface="Calibri" pitchFamily="34" charset="0"/>
                  </a:rPr>
                  <a:t>click Close</a:t>
                </a:r>
                <a:r>
                  <a:rPr lang="en-CA" dirty="0" smtClean="0">
                    <a:latin typeface="Calibri" pitchFamily="34" charset="0"/>
                  </a:rPr>
                  <a:t>.</a:t>
                </a:r>
                <a:endParaRPr lang="en-CA" dirty="0">
                  <a:latin typeface="Calibri" pitchFamily="34" charset="0"/>
                </a:endParaRPr>
              </a:p>
            </p:txBody>
          </p:sp>
          <p:cxnSp>
            <p:nvCxnSpPr>
              <p:cNvPr id="20" name="Straight Arrow Connector 19"/>
              <p:cNvCxnSpPr>
                <a:stCxn id="15" idx="3"/>
                <a:endCxn id="16" idx="1"/>
              </p:cNvCxnSpPr>
              <p:nvPr/>
            </p:nvCxnSpPr>
            <p:spPr bwMode="auto">
              <a:xfrm>
                <a:off x="5724000" y="4115450"/>
                <a:ext cx="378051" cy="97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8" idx="3"/>
                <a:endCxn id="12" idx="1"/>
              </p:cNvCxnSpPr>
              <p:nvPr/>
            </p:nvCxnSpPr>
            <p:spPr bwMode="auto">
              <a:xfrm>
                <a:off x="6804000" y="5560950"/>
                <a:ext cx="450052" cy="244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828000" y="2808000"/>
              <a:ext cx="2052000" cy="1224000"/>
              <a:chOff x="720000" y="2920845"/>
              <a:chExt cx="2052000" cy="1224000"/>
            </a:xfrm>
          </p:grpSpPr>
          <p:sp>
            <p:nvSpPr>
              <p:cNvPr id="28" name="TextBox 3"/>
              <p:cNvSpPr txBox="1">
                <a:spLocks noChangeArrowheads="1"/>
              </p:cNvSpPr>
              <p:nvPr/>
            </p:nvSpPr>
            <p:spPr bwMode="auto">
              <a:xfrm>
                <a:off x="720000" y="2920845"/>
                <a:ext cx="2052000" cy="1224000"/>
              </a:xfrm>
              <a:prstGeom prst="rect">
                <a:avLst/>
              </a:prstGeom>
              <a:solidFill>
                <a:schemeClr val="tx2">
                  <a:lumMod val="20000"/>
                  <a:lumOff val="80000"/>
                </a:schemeClr>
              </a:solidFill>
              <a:ln w="9525">
                <a:noFill/>
                <a:miter lim="800000"/>
                <a:headEnd/>
                <a:tailEnd/>
              </a:ln>
            </p:spPr>
            <p:txBody>
              <a:bodyPr wrap="square" tIns="72000" bIns="72000">
                <a:spAutoFit/>
              </a:bodyPr>
              <a:lstStyle/>
              <a:p>
                <a:pPr>
                  <a:defRPr/>
                </a:pPr>
                <a:r>
                  <a:rPr lang="en-CA" dirty="0" smtClean="0">
                    <a:latin typeface="Calibri" pitchFamily="34" charset="0"/>
                  </a:rPr>
                  <a:t>If the map symbol does not appear click the         and it should then appear.</a:t>
                </a:r>
                <a:endParaRPr lang="en-CA" dirty="0">
                  <a:latin typeface="Calibri" pitchFamily="34" charset="0"/>
                </a:endParaRPr>
              </a:p>
            </p:txBody>
          </p:sp>
          <p:pic>
            <p:nvPicPr>
              <p:cNvPr id="30" name="Picture 3" descr="C:\Users\User1\Desktop\SAR\Barriere SAR\Training\ICPROv6 Course\Task 88933\Snips 2\Team Tracker5.JPG"/>
              <p:cNvPicPr preferRelativeResize="0">
                <a:picLocks noChangeAspect="1" noChangeArrowheads="1"/>
              </p:cNvPicPr>
              <p:nvPr/>
            </p:nvPicPr>
            <p:blipFill>
              <a:blip r:embed="rId3" cstate="print">
                <a:lum contrast="33000"/>
              </a:blip>
              <a:srcRect l="12257" t="24303" r="44209" b="32155"/>
              <a:stretch>
                <a:fillRect/>
              </a:stretch>
            </p:blipFill>
            <p:spPr bwMode="auto">
              <a:xfrm>
                <a:off x="1602000" y="3538800"/>
                <a:ext cx="396044" cy="301344"/>
              </a:xfrm>
              <a:prstGeom prst="rect">
                <a:avLst/>
              </a:prstGeom>
              <a:noFill/>
            </p:spPr>
          </p:pic>
        </p:grpSp>
        <p:cxnSp>
          <p:nvCxnSpPr>
            <p:cNvPr id="32" name="Straight Arrow Connector 31"/>
            <p:cNvCxnSpPr>
              <a:stCxn id="28" idx="3"/>
              <a:endCxn id="6" idx="1"/>
            </p:cNvCxnSpPr>
            <p:nvPr/>
          </p:nvCxnSpPr>
          <p:spPr bwMode="auto">
            <a:xfrm flipV="1">
              <a:off x="2880000" y="2954048"/>
              <a:ext cx="1735252" cy="4659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
            </a:r>
            <a:br>
              <a:rPr lang="en-CA" b="1" dirty="0" smtClean="0"/>
            </a:br>
            <a:r>
              <a:rPr lang="en-CA" b="1" dirty="0" smtClean="0"/>
              <a:t>Section 2 - 10:01 to </a:t>
            </a:r>
            <a:r>
              <a:rPr lang="en-CA" b="1" dirty="0" smtClean="0"/>
              <a:t>11:30 </a:t>
            </a:r>
            <a:r>
              <a:rPr lang="en-CA" b="1" dirty="0" smtClean="0"/>
              <a:t>- 1</a:t>
            </a:r>
            <a:r>
              <a:rPr lang="en-CA" dirty="0" smtClean="0"/>
              <a:t/>
            </a:r>
            <a:br>
              <a:rPr lang="en-CA" dirty="0" smtClean="0"/>
            </a:b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188</a:t>
            </a:fld>
            <a:endParaRPr lang="en-CA" dirty="0"/>
          </a:p>
        </p:txBody>
      </p:sp>
      <p:sp>
        <p:nvSpPr>
          <p:cNvPr id="17" name="TextBox 7"/>
          <p:cNvSpPr txBox="1">
            <a:spLocks noChangeArrowheads="1"/>
          </p:cNvSpPr>
          <p:nvPr/>
        </p:nvSpPr>
        <p:spPr bwMode="auto">
          <a:xfrm>
            <a:off x="277813" y="800100"/>
            <a:ext cx="8586787" cy="5078313"/>
          </a:xfrm>
          <a:prstGeom prst="rect">
            <a:avLst/>
          </a:prstGeom>
          <a:noFill/>
          <a:ln w="9525">
            <a:noFill/>
            <a:miter lim="800000"/>
            <a:headEnd/>
            <a:tailEnd/>
          </a:ln>
        </p:spPr>
        <p:txBody>
          <a:bodyPr>
            <a:spAutoFit/>
          </a:bodyPr>
          <a:lstStyle/>
          <a:p>
            <a:r>
              <a:rPr lang="en-CA" b="1" dirty="0" smtClean="0"/>
              <a:t>Record the following events:</a:t>
            </a:r>
            <a:endParaRPr lang="en-CA" dirty="0" smtClean="0"/>
          </a:p>
          <a:p>
            <a:r>
              <a:rPr lang="en-CA" b="1" dirty="0" smtClean="0"/>
              <a:t>10:35</a:t>
            </a:r>
            <a:r>
              <a:rPr lang="en-CA" dirty="0" smtClean="0"/>
              <a:t>: </a:t>
            </a:r>
            <a:r>
              <a:rPr lang="en-CA" b="1" dirty="0" smtClean="0"/>
              <a:t>(Radio)</a:t>
            </a:r>
            <a:r>
              <a:rPr lang="en-CA" dirty="0" smtClean="0"/>
              <a:t> T1 to Base: The tracking dog lost the scent trail at GR 10 0677060 5703908 </a:t>
            </a:r>
            <a:r>
              <a:rPr lang="en-CA" b="1" dirty="0" smtClean="0"/>
              <a:t>(enter Clue 2)</a:t>
            </a:r>
            <a:r>
              <a:rPr lang="en-CA" dirty="0" smtClean="0"/>
              <a:t>.</a:t>
            </a:r>
          </a:p>
          <a:p>
            <a:r>
              <a:rPr lang="en-CA" b="1" dirty="0" smtClean="0"/>
              <a:t> </a:t>
            </a:r>
            <a:endParaRPr lang="en-CA" dirty="0" smtClean="0"/>
          </a:p>
          <a:p>
            <a:r>
              <a:rPr lang="en-CA" b="1" dirty="0" smtClean="0"/>
              <a:t>10:42</a:t>
            </a:r>
            <a:r>
              <a:rPr lang="en-CA" dirty="0" smtClean="0"/>
              <a:t>: </a:t>
            </a:r>
            <a:r>
              <a:rPr lang="en-CA" b="1" dirty="0" smtClean="0"/>
              <a:t>(Radio)</a:t>
            </a:r>
            <a:r>
              <a:rPr lang="en-CA" dirty="0" smtClean="0"/>
              <a:t> T1 to Base: We have arrived at the point where the search dog lost the scent trail and both teams will continue down the road.</a:t>
            </a:r>
          </a:p>
          <a:p>
            <a:r>
              <a:rPr lang="en-CA" b="1" dirty="0" smtClean="0"/>
              <a:t> </a:t>
            </a:r>
            <a:endParaRPr lang="en-CA" dirty="0" smtClean="0"/>
          </a:p>
          <a:p>
            <a:r>
              <a:rPr lang="en-CA" b="1" dirty="0" smtClean="0"/>
              <a:t>11</a:t>
            </a:r>
            <a:r>
              <a:rPr lang="en-CA" dirty="0" smtClean="0"/>
              <a:t>:</a:t>
            </a:r>
            <a:r>
              <a:rPr lang="en-CA" b="1" dirty="0" smtClean="0"/>
              <a:t>10</a:t>
            </a:r>
            <a:r>
              <a:rPr lang="en-CA" dirty="0" smtClean="0"/>
              <a:t>: </a:t>
            </a:r>
            <a:r>
              <a:rPr lang="en-CA" b="1" dirty="0" smtClean="0"/>
              <a:t>(Radio)</a:t>
            </a:r>
            <a:r>
              <a:rPr lang="en-CA" dirty="0" smtClean="0"/>
              <a:t> T1 to Base: We have reached a road junction at GR 10 0677188 5703678. No tracks here, T1 will go right and T2 will take the road to the left.</a:t>
            </a:r>
          </a:p>
          <a:p>
            <a:r>
              <a:rPr lang="en-CA" b="1" dirty="0" smtClean="0"/>
              <a:t> </a:t>
            </a:r>
            <a:endParaRPr lang="en-CA" dirty="0" smtClean="0"/>
          </a:p>
          <a:p>
            <a:r>
              <a:rPr lang="en-CA" b="1" dirty="0" smtClean="0"/>
              <a:t>11:15</a:t>
            </a:r>
            <a:r>
              <a:rPr lang="en-CA" dirty="0" smtClean="0"/>
              <a:t>:</a:t>
            </a:r>
            <a:r>
              <a:rPr lang="en-CA" b="1" dirty="0" smtClean="0"/>
              <a:t> (Radio)</a:t>
            </a:r>
            <a:r>
              <a:rPr lang="en-CA" dirty="0" smtClean="0"/>
              <a:t> T2 to Base: We have footprints heading up a small stream from the road at GR 10 0677223 5703698 </a:t>
            </a:r>
            <a:r>
              <a:rPr lang="en-CA" b="1" dirty="0" smtClean="0"/>
              <a:t>(enter Clue 3).</a:t>
            </a:r>
          </a:p>
          <a:p>
            <a:endParaRPr lang="en-CA" dirty="0" smtClean="0"/>
          </a:p>
          <a:p>
            <a:r>
              <a:rPr lang="en-CA" dirty="0" smtClean="0">
                <a:solidFill>
                  <a:srgbClr val="00B0F0"/>
                </a:solidFill>
              </a:rPr>
              <a:t>*On the </a:t>
            </a:r>
            <a:r>
              <a:rPr lang="en-CA" b="1" dirty="0" smtClean="0">
                <a:solidFill>
                  <a:srgbClr val="00B0F0"/>
                </a:solidFill>
              </a:rPr>
              <a:t>GIS/Data Display/Team Tracker</a:t>
            </a:r>
            <a:r>
              <a:rPr lang="en-CA" dirty="0" smtClean="0">
                <a:solidFill>
                  <a:srgbClr val="00B0F0"/>
                </a:solidFill>
              </a:rPr>
              <a:t> menu, assign symbols to the teams to be tracked and check the “</a:t>
            </a:r>
            <a:r>
              <a:rPr lang="en-CA" b="1" dirty="0" smtClean="0">
                <a:solidFill>
                  <a:srgbClr val="00B0F0"/>
                </a:solidFill>
              </a:rPr>
              <a:t>show call signs</a:t>
            </a:r>
            <a:r>
              <a:rPr lang="en-CA" dirty="0" smtClean="0">
                <a:solidFill>
                  <a:srgbClr val="00B0F0"/>
                </a:solidFill>
              </a:rPr>
              <a:t>” box.</a:t>
            </a:r>
          </a:p>
          <a:p>
            <a:r>
              <a:rPr lang="en-CA" b="1" dirty="0" smtClean="0"/>
              <a:t> </a:t>
            </a:r>
            <a:endParaRPr lang="en-CA" dirty="0" smtClean="0"/>
          </a:p>
          <a:p>
            <a:r>
              <a:rPr lang="en-CA" b="1" dirty="0" smtClean="0"/>
              <a:t>11:20</a:t>
            </a:r>
            <a:r>
              <a:rPr lang="en-CA" dirty="0" smtClean="0"/>
              <a:t>: </a:t>
            </a:r>
            <a:r>
              <a:rPr lang="en-CA" b="1" dirty="0" smtClean="0"/>
              <a:t>(Radio)</a:t>
            </a:r>
            <a:r>
              <a:rPr lang="en-CA" dirty="0" smtClean="0"/>
              <a:t> The ICP (a little belatedly) – Base to T2: Follow the footprints.</a:t>
            </a:r>
          </a:p>
          <a:p>
            <a:r>
              <a:rPr lang="en-CA" dirty="0" smtClean="0"/>
              <a:t> </a:t>
            </a: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2 - 10:01 to </a:t>
            </a:r>
            <a:r>
              <a:rPr lang="en-CA" b="1" dirty="0" smtClean="0"/>
              <a:t>11:30 </a:t>
            </a:r>
            <a:r>
              <a:rPr lang="en-CA" b="1" dirty="0" smtClean="0"/>
              <a:t>- 2</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189</a:t>
            </a:fld>
            <a:endParaRPr lang="en-CA" dirty="0"/>
          </a:p>
        </p:txBody>
      </p:sp>
      <p:sp>
        <p:nvSpPr>
          <p:cNvPr id="6" name="TextBox 7"/>
          <p:cNvSpPr txBox="1">
            <a:spLocks noChangeArrowheads="1"/>
          </p:cNvSpPr>
          <p:nvPr/>
        </p:nvSpPr>
        <p:spPr bwMode="auto">
          <a:xfrm>
            <a:off x="277813" y="800100"/>
            <a:ext cx="8586787" cy="3139321"/>
          </a:xfrm>
          <a:prstGeom prst="rect">
            <a:avLst/>
          </a:prstGeom>
          <a:noFill/>
          <a:ln w="9525">
            <a:noFill/>
            <a:miter lim="800000"/>
            <a:headEnd/>
            <a:tailEnd/>
          </a:ln>
        </p:spPr>
        <p:txBody>
          <a:bodyPr>
            <a:spAutoFit/>
          </a:bodyPr>
          <a:lstStyle/>
          <a:p>
            <a:r>
              <a:rPr lang="en-CA" b="1" dirty="0" smtClean="0"/>
              <a:t>11:21</a:t>
            </a:r>
            <a:r>
              <a:rPr lang="en-CA" dirty="0" smtClean="0"/>
              <a:t>: The ICP decides to leapfrog Team 1 to a point upstream from Team2 and directs them to return to the road junction and await transport. </a:t>
            </a:r>
          </a:p>
          <a:p>
            <a:endParaRPr lang="en-CA" b="1" dirty="0" smtClean="0"/>
          </a:p>
          <a:p>
            <a:r>
              <a:rPr lang="en-CA" b="1" dirty="0" smtClean="0"/>
              <a:t>11:21</a:t>
            </a:r>
            <a:r>
              <a:rPr lang="en-CA" dirty="0" smtClean="0"/>
              <a:t>: </a:t>
            </a:r>
            <a:r>
              <a:rPr lang="en-CA" b="1" dirty="0" smtClean="0"/>
              <a:t>(Radio</a:t>
            </a:r>
            <a:r>
              <a:rPr lang="en-CA" b="1" dirty="0" smtClean="0"/>
              <a:t>) </a:t>
            </a:r>
            <a:r>
              <a:rPr lang="en-CA" dirty="0" smtClean="0"/>
              <a:t>Base to T1: Return to the road junction and wait for a pickup truck to transport you to GR 10 0677571 5704376, then proceed on foot to the stream fork at about GR 10 </a:t>
            </a:r>
            <a:r>
              <a:rPr lang="en-CA" dirty="0" smtClean="0"/>
              <a:t>0677512 5704428 </a:t>
            </a:r>
            <a:r>
              <a:rPr lang="en-CA" dirty="0" smtClean="0"/>
              <a:t>and search upstream</a:t>
            </a:r>
            <a:r>
              <a:rPr lang="en-CA" dirty="0" smtClean="0"/>
              <a:t>.</a:t>
            </a:r>
          </a:p>
          <a:p>
            <a:endParaRPr lang="en-CA" dirty="0" smtClean="0"/>
          </a:p>
          <a:p>
            <a:r>
              <a:rPr lang="en-CA" dirty="0" smtClean="0">
                <a:solidFill>
                  <a:srgbClr val="0070C0"/>
                </a:solidFill>
              </a:rPr>
              <a:t>*Determine the grid bearing and distance the team has to walk from the drop off point to the stream. Record them below:</a:t>
            </a:r>
          </a:p>
          <a:p>
            <a:endParaRPr lang="en-CA" dirty="0" smtClean="0"/>
          </a:p>
          <a:p>
            <a:r>
              <a:rPr lang="en-CA" dirty="0" smtClean="0"/>
              <a:t>Grid </a:t>
            </a:r>
            <a:r>
              <a:rPr lang="en-CA" dirty="0" smtClean="0"/>
              <a:t>Bearing:   </a:t>
            </a:r>
            <a:r>
              <a:rPr lang="en-CA" dirty="0" smtClean="0">
                <a:solidFill>
                  <a:srgbClr val="0070C0"/>
                </a:solidFill>
              </a:rPr>
              <a:t>309 degrees Grid</a:t>
            </a:r>
            <a:r>
              <a:rPr lang="en-CA" dirty="0" smtClean="0"/>
              <a:t>                  Distance: </a:t>
            </a:r>
            <a:r>
              <a:rPr lang="en-CA" dirty="0" smtClean="0">
                <a:solidFill>
                  <a:srgbClr val="0070C0"/>
                </a:solidFill>
              </a:rPr>
              <a:t>70Meters</a:t>
            </a:r>
            <a:endParaRPr lang="en-CA" dirty="0">
              <a:solidFill>
                <a:srgbClr val="0070C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274638"/>
            <a:ext cx="8229600" cy="525462"/>
          </a:xfrm>
        </p:spPr>
        <p:txBody>
          <a:bodyPr/>
          <a:lstStyle/>
          <a:p>
            <a:r>
              <a:rPr lang="en-CA" b="1" dirty="0" smtClean="0"/>
              <a:t>Calculations – Numeric Calculator and Notepad</a:t>
            </a:r>
            <a:endParaRPr lang="en-CA" dirty="0" smtClean="0"/>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27922922-BEE2-4C8F-B1D0-17899B4ED9B9}" type="slidenum">
              <a:rPr lang="en-CA" smtClean="0"/>
              <a:pPr>
                <a:defRPr/>
              </a:pPr>
              <a:t>19</a:t>
            </a:fld>
            <a:endParaRPr lang="en-CA" dirty="0"/>
          </a:p>
        </p:txBody>
      </p:sp>
      <p:grpSp>
        <p:nvGrpSpPr>
          <p:cNvPr id="22533" name="Group 38"/>
          <p:cNvGrpSpPr>
            <a:grpSpLocks/>
          </p:cNvGrpSpPr>
          <p:nvPr/>
        </p:nvGrpSpPr>
        <p:grpSpPr bwMode="auto">
          <a:xfrm>
            <a:off x="215900" y="836613"/>
            <a:ext cx="8677275" cy="5453062"/>
            <a:chOff x="215891" y="836609"/>
            <a:chExt cx="8677433" cy="5453762"/>
          </a:xfrm>
        </p:grpSpPr>
        <p:grpSp>
          <p:nvGrpSpPr>
            <p:cNvPr id="22534" name="Group 15"/>
            <p:cNvGrpSpPr>
              <a:grpSpLocks noChangeAspect="1"/>
            </p:cNvGrpSpPr>
            <p:nvPr/>
          </p:nvGrpSpPr>
          <p:grpSpPr bwMode="auto">
            <a:xfrm>
              <a:off x="2987824" y="836609"/>
              <a:ext cx="5905500" cy="2305054"/>
              <a:chOff x="358775" y="1233488"/>
              <a:chExt cx="2952750" cy="1152525"/>
            </a:xfrm>
          </p:grpSpPr>
          <p:pic>
            <p:nvPicPr>
              <p:cNvPr id="5" name="Picture 2" descr="C:\Users\User1\Desktop\ScreenHunter\ICv6 Course\ICv6 Calculations 1.jpg"/>
              <p:cNvPicPr>
                <a:picLocks noChangeAspect="1" noChangeArrowheads="1"/>
              </p:cNvPicPr>
              <p:nvPr/>
            </p:nvPicPr>
            <p:blipFill>
              <a:blip r:embed="rId2" cstate="print"/>
              <a:srcRect l="12791" t="5901" r="50886" b="68899"/>
              <a:stretch>
                <a:fillRect/>
              </a:stretch>
            </p:blipFill>
            <p:spPr bwMode="auto">
              <a:xfrm>
                <a:off x="358721" y="1233488"/>
                <a:ext cx="2952804" cy="1152671"/>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Rounded Rectangle 6"/>
              <p:cNvSpPr/>
              <p:nvPr/>
            </p:nvSpPr>
            <p:spPr bwMode="auto">
              <a:xfrm>
                <a:off x="574625" y="2170232"/>
                <a:ext cx="1152546" cy="17941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8" name="Rounded Rectangle 7"/>
              <p:cNvSpPr/>
              <p:nvPr/>
            </p:nvSpPr>
            <p:spPr bwMode="auto">
              <a:xfrm>
                <a:off x="574625" y="1917787"/>
                <a:ext cx="1044594" cy="14448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0" name="Rounded Rectangle 9"/>
              <p:cNvSpPr/>
              <p:nvPr/>
            </p:nvSpPr>
            <p:spPr bwMode="auto">
              <a:xfrm>
                <a:off x="2529667" y="1242220"/>
                <a:ext cx="773920" cy="21592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pic>
          <p:nvPicPr>
            <p:cNvPr id="11" name="Picture 3"/>
            <p:cNvPicPr>
              <a:picLocks noChangeAspect="1" noChangeArrowheads="1"/>
            </p:cNvPicPr>
            <p:nvPr/>
          </p:nvPicPr>
          <p:blipFill>
            <a:blip r:embed="rId3" cstate="print"/>
            <a:srcRect l="48195" t="13125" r="43773" b="58000"/>
            <a:stretch>
              <a:fillRect/>
            </a:stretch>
          </p:blipFill>
          <p:spPr bwMode="auto">
            <a:xfrm>
              <a:off x="215891" y="2016272"/>
              <a:ext cx="2424157" cy="261336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2" name="Picture 4"/>
            <p:cNvPicPr>
              <a:picLocks noChangeAspect="1" noChangeArrowheads="1"/>
            </p:cNvPicPr>
            <p:nvPr/>
          </p:nvPicPr>
          <p:blipFill>
            <a:blip r:embed="rId4" cstate="print"/>
            <a:srcRect l="55125" t="15750" r="17786" b="32801"/>
            <a:stretch>
              <a:fillRect/>
            </a:stretch>
          </p:blipFill>
          <p:spPr bwMode="auto">
            <a:xfrm>
              <a:off x="3924359" y="3467434"/>
              <a:ext cx="4953090" cy="282293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22537" name="TextBox 7"/>
            <p:cNvSpPr txBox="1">
              <a:spLocks noChangeArrowheads="1"/>
            </p:cNvSpPr>
            <p:nvPr/>
          </p:nvSpPr>
          <p:spPr bwMode="auto">
            <a:xfrm>
              <a:off x="1404000" y="5364000"/>
              <a:ext cx="2484000" cy="923330"/>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Calculations Notepad </a:t>
              </a:r>
              <a:r>
                <a:rPr lang="en-CA">
                  <a:latin typeface="Calibri" pitchFamily="34" charset="0"/>
                </a:rPr>
                <a:t>-</a:t>
              </a:r>
              <a:r>
                <a:rPr lang="en-CA" b="1">
                  <a:latin typeface="Calibri" pitchFamily="34" charset="0"/>
                </a:rPr>
                <a:t> </a:t>
              </a:r>
              <a:r>
                <a:rPr lang="en-CA">
                  <a:latin typeface="Calibri" pitchFamily="34" charset="0"/>
                </a:rPr>
                <a:t>A convenient place to record calculation notes.</a:t>
              </a:r>
            </a:p>
          </p:txBody>
        </p:sp>
        <p:sp>
          <p:nvSpPr>
            <p:cNvPr id="22538" name="TextBox 7"/>
            <p:cNvSpPr txBox="1">
              <a:spLocks noChangeArrowheads="1"/>
            </p:cNvSpPr>
            <p:nvPr/>
          </p:nvSpPr>
          <p:spPr bwMode="auto">
            <a:xfrm>
              <a:off x="360000" y="1044000"/>
              <a:ext cx="2173287" cy="923330"/>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Calculator</a:t>
              </a:r>
              <a:r>
                <a:rPr lang="en-CA">
                  <a:latin typeface="Calibri" pitchFamily="34" charset="0"/>
                </a:rPr>
                <a:t> - Performs standard numeric calculations.</a:t>
              </a:r>
            </a:p>
          </p:txBody>
        </p:sp>
        <p:cxnSp>
          <p:nvCxnSpPr>
            <p:cNvPr id="17" name="Straight Arrow Connector 16"/>
            <p:cNvCxnSpPr>
              <a:stCxn id="8" idx="1"/>
              <a:endCxn id="11" idx="3"/>
            </p:cNvCxnSpPr>
            <p:nvPr/>
          </p:nvCxnSpPr>
          <p:spPr bwMode="auto">
            <a:xfrm rot="10800000" flipV="1">
              <a:off x="2640048" y="2349690"/>
              <a:ext cx="779476" cy="97326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7" idx="3"/>
              <a:endCxn id="12" idx="0"/>
            </p:cNvCxnSpPr>
            <p:nvPr/>
          </p:nvCxnSpPr>
          <p:spPr bwMode="auto">
            <a:xfrm>
              <a:off x="5724616" y="2889509"/>
              <a:ext cx="676287" cy="57792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2 Log - 10:01 to 11:29</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190</a:t>
            </a:fld>
            <a:endParaRPr lang="en-CA" dirty="0"/>
          </a:p>
        </p:txBody>
      </p:sp>
      <p:pic>
        <p:nvPicPr>
          <p:cNvPr id="275459" name="Picture 3" descr="C:\Users\User1\Desktop\SAR\Barriere SAR\Training\ICPROv6 Course\Task 88933\Snips 2\8934 log 1129.JPG"/>
          <p:cNvPicPr>
            <a:picLocks noChangeAspect="1" noChangeArrowheads="1"/>
          </p:cNvPicPr>
          <p:nvPr/>
        </p:nvPicPr>
        <p:blipFill>
          <a:blip r:embed="rId2" cstate="print"/>
          <a:srcRect l="3852" t="4075" r="4593" b="5695"/>
          <a:stretch>
            <a:fillRect/>
          </a:stretch>
        </p:blipFill>
        <p:spPr bwMode="auto">
          <a:xfrm>
            <a:off x="1079612" y="792000"/>
            <a:ext cx="6950911" cy="5469022"/>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Rectangle 6"/>
          <p:cNvSpPr/>
          <p:nvPr/>
        </p:nvSpPr>
        <p:spPr>
          <a:xfrm>
            <a:off x="6912000" y="1098000"/>
            <a:ext cx="867097" cy="246221"/>
          </a:xfrm>
          <a:prstGeom prst="rect">
            <a:avLst/>
          </a:prstGeom>
          <a:solidFill>
            <a:schemeClr val="bg1">
              <a:lumMod val="95000"/>
            </a:schemeClr>
          </a:solidFill>
        </p:spPr>
        <p:txBody>
          <a:bodyPr wrap="none" lIns="0" tIns="0" rIns="0" bIns="0">
            <a:spAutoFit/>
          </a:bodyPr>
          <a:lstStyle/>
          <a:p>
            <a:r>
              <a:rPr lang="en-CA" sz="1600" b="1" dirty="0" smtClean="0">
                <a:solidFill>
                  <a:srgbClr val="3714A8"/>
                </a:solidFill>
              </a:rPr>
              <a:t>11:29:25</a:t>
            </a:r>
            <a:r>
              <a:rPr lang="en-CA" sz="1600" b="1" dirty="0" smtClean="0"/>
              <a:t> </a:t>
            </a:r>
            <a:endParaRPr lang="en-CA" sz="1600" dirty="0"/>
          </a:p>
        </p:txBody>
      </p:sp>
      <p:sp>
        <p:nvSpPr>
          <p:cNvPr id="8" name="Rectangle 7"/>
          <p:cNvSpPr/>
          <p:nvPr/>
        </p:nvSpPr>
        <p:spPr>
          <a:xfrm>
            <a:off x="1540800" y="3052800"/>
            <a:ext cx="184731" cy="369332"/>
          </a:xfrm>
          <a:prstGeom prst="rect">
            <a:avLst/>
          </a:prstGeom>
          <a:solidFill>
            <a:schemeClr val="bg1"/>
          </a:solidFill>
        </p:spPr>
        <p:txBody>
          <a:bodyPr wrap="none">
            <a:spAutoFit/>
          </a:bodyPr>
          <a:lstStyle/>
          <a:p>
            <a:endParaRPr lang="en-CA" dirty="0"/>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2  Map - 10:01 to 11:29</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191</a:t>
            </a:fld>
            <a:endParaRPr lang="en-CA" dirty="0"/>
          </a:p>
        </p:txBody>
      </p:sp>
      <p:pic>
        <p:nvPicPr>
          <p:cNvPr id="276482" name="Picture 2" descr="C:\Users\User1\Desktop\SAR\Barriere SAR\Training\ICPROv6 Course\Task 88933\Snips 2\8934 Map 1129.JPG"/>
          <p:cNvPicPr>
            <a:picLocks noChangeAspect="1" noChangeArrowheads="1"/>
          </p:cNvPicPr>
          <p:nvPr/>
        </p:nvPicPr>
        <p:blipFill>
          <a:blip r:embed="rId2" cstate="print"/>
          <a:srcRect l="17280" t="6949" r="5258" b="3341"/>
          <a:stretch>
            <a:fillRect/>
          </a:stretch>
        </p:blipFill>
        <p:spPr bwMode="auto">
          <a:xfrm>
            <a:off x="612000" y="792000"/>
            <a:ext cx="7884876" cy="5508612"/>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Oval 6"/>
          <p:cNvSpPr/>
          <p:nvPr/>
        </p:nvSpPr>
        <p:spPr>
          <a:xfrm>
            <a:off x="3455876" y="4113076"/>
            <a:ext cx="914400" cy="9144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
            </a:r>
            <a:br>
              <a:rPr lang="en-CA" b="1" dirty="0" smtClean="0"/>
            </a:br>
            <a:r>
              <a:rPr lang="en-CA" b="1" dirty="0" smtClean="0"/>
              <a:t>Section 3 - 11:31 to 12:11</a:t>
            </a:r>
            <a:r>
              <a:rPr lang="en-CA" dirty="0" smtClean="0"/>
              <a:t/>
            </a:r>
            <a:br>
              <a:rPr lang="en-CA" dirty="0" smtClean="0"/>
            </a:b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192</a:t>
            </a:fld>
            <a:endParaRPr lang="en-CA" dirty="0"/>
          </a:p>
        </p:txBody>
      </p:sp>
      <p:sp>
        <p:nvSpPr>
          <p:cNvPr id="5" name="TextBox 7"/>
          <p:cNvSpPr txBox="1">
            <a:spLocks noChangeArrowheads="1"/>
          </p:cNvSpPr>
          <p:nvPr/>
        </p:nvSpPr>
        <p:spPr bwMode="auto">
          <a:xfrm>
            <a:off x="277813" y="800100"/>
            <a:ext cx="8586787" cy="3693319"/>
          </a:xfrm>
          <a:prstGeom prst="rect">
            <a:avLst/>
          </a:prstGeom>
          <a:noFill/>
          <a:ln w="9525">
            <a:noFill/>
            <a:miter lim="800000"/>
            <a:headEnd/>
            <a:tailEnd/>
          </a:ln>
        </p:spPr>
        <p:txBody>
          <a:bodyPr>
            <a:spAutoFit/>
          </a:bodyPr>
          <a:lstStyle/>
          <a:p>
            <a:r>
              <a:rPr lang="en-CA" b="1" dirty="0" smtClean="0"/>
              <a:t>11:40</a:t>
            </a:r>
            <a:r>
              <a:rPr lang="en-CA" dirty="0" smtClean="0"/>
              <a:t>: </a:t>
            </a:r>
            <a:r>
              <a:rPr lang="en-CA" b="1" dirty="0" smtClean="0"/>
              <a:t>(Radio)</a:t>
            </a:r>
            <a:r>
              <a:rPr lang="en-CA" dirty="0" smtClean="0"/>
              <a:t> T1/Base: Our transport has arrived.</a:t>
            </a:r>
          </a:p>
          <a:p>
            <a:endParaRPr lang="en-CA" b="1" dirty="0" smtClean="0"/>
          </a:p>
          <a:p>
            <a:r>
              <a:rPr lang="en-CA" b="1" dirty="0" smtClean="0"/>
              <a:t>11:45</a:t>
            </a:r>
            <a:r>
              <a:rPr lang="en-CA" dirty="0" smtClean="0"/>
              <a:t>: </a:t>
            </a:r>
            <a:r>
              <a:rPr lang="en-CA" b="1" dirty="0" smtClean="0"/>
              <a:t>(Radio)</a:t>
            </a:r>
            <a:r>
              <a:rPr lang="en-CA" dirty="0" smtClean="0"/>
              <a:t> Air7/Base: Landing at your location in 2 minutes. (We now have a helicopter).</a:t>
            </a:r>
          </a:p>
          <a:p>
            <a:endParaRPr lang="en-CA" b="1" dirty="0" smtClean="0"/>
          </a:p>
          <a:p>
            <a:r>
              <a:rPr lang="en-CA" b="1" dirty="0" smtClean="0"/>
              <a:t>11:55</a:t>
            </a:r>
            <a:r>
              <a:rPr lang="en-CA" dirty="0" smtClean="0"/>
              <a:t>: </a:t>
            </a:r>
            <a:r>
              <a:rPr lang="en-CA" b="1" dirty="0" smtClean="0"/>
              <a:t>(Radio)</a:t>
            </a:r>
            <a:r>
              <a:rPr lang="en-CA" dirty="0" smtClean="0"/>
              <a:t> T1/Base: We have been dropped off and are Enroute to the stream.</a:t>
            </a:r>
          </a:p>
          <a:p>
            <a:endParaRPr lang="en-CA" b="1" dirty="0" smtClean="0"/>
          </a:p>
          <a:p>
            <a:r>
              <a:rPr lang="en-CA" b="1" dirty="0" smtClean="0"/>
              <a:t>12:05</a:t>
            </a:r>
            <a:r>
              <a:rPr lang="en-CA" dirty="0" smtClean="0"/>
              <a:t>: </a:t>
            </a:r>
            <a:r>
              <a:rPr lang="en-CA" b="1" dirty="0" smtClean="0"/>
              <a:t>(Radio)</a:t>
            </a:r>
            <a:r>
              <a:rPr lang="en-CA" dirty="0" smtClean="0"/>
              <a:t> T1/Base: We are at the stream fork, GR 10 0677512 5704428.</a:t>
            </a:r>
          </a:p>
          <a:p>
            <a:endParaRPr lang="en-CA" b="1" dirty="0" smtClean="0"/>
          </a:p>
          <a:p>
            <a:r>
              <a:rPr lang="en-CA" b="1" dirty="0" smtClean="0"/>
              <a:t>12:10</a:t>
            </a:r>
            <a:r>
              <a:rPr lang="en-CA" dirty="0" smtClean="0"/>
              <a:t>: </a:t>
            </a:r>
            <a:r>
              <a:rPr lang="en-CA" b="1" dirty="0" smtClean="0"/>
              <a:t>(Radio)</a:t>
            </a:r>
            <a:r>
              <a:rPr lang="en-CA" dirty="0" smtClean="0"/>
              <a:t> T1/Base: We are following tracks upstream </a:t>
            </a:r>
            <a:r>
              <a:rPr lang="en-CA" b="1" dirty="0" smtClean="0"/>
              <a:t>(Enter Clue 4)</a:t>
            </a:r>
            <a:r>
              <a:rPr lang="en-CA" dirty="0" smtClean="0"/>
              <a:t>.</a:t>
            </a:r>
          </a:p>
          <a:p>
            <a:endParaRPr lang="en-CA" b="1" dirty="0" smtClean="0"/>
          </a:p>
          <a:p>
            <a:r>
              <a:rPr lang="en-CA" b="1" dirty="0" smtClean="0"/>
              <a:t>12:11</a:t>
            </a:r>
            <a:r>
              <a:rPr lang="en-CA" dirty="0" smtClean="0"/>
              <a:t>: </a:t>
            </a:r>
            <a:r>
              <a:rPr lang="en-CA" b="1" dirty="0" smtClean="0"/>
              <a:t>(Radio)</a:t>
            </a:r>
            <a:r>
              <a:rPr lang="en-CA" dirty="0" smtClean="0"/>
              <a:t> T1 Base: The tracks go up the left fork of the stream at GR 10 0677561 5704911. </a:t>
            </a:r>
            <a:r>
              <a:rPr lang="en-CA" b="1" dirty="0" smtClean="0"/>
              <a:t>(Enter Clue 5).</a:t>
            </a:r>
            <a:endParaRPr lang="en-CA" dirty="0"/>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3 Log - 11:31 to 12:11</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193</a:t>
            </a:fld>
            <a:endParaRPr lang="en-CA" dirty="0"/>
          </a:p>
        </p:txBody>
      </p:sp>
      <p:grpSp>
        <p:nvGrpSpPr>
          <p:cNvPr id="8" name="Group 7"/>
          <p:cNvGrpSpPr/>
          <p:nvPr/>
        </p:nvGrpSpPr>
        <p:grpSpPr>
          <a:xfrm>
            <a:off x="972000" y="792000"/>
            <a:ext cx="7128792" cy="5564350"/>
            <a:chOff x="972000" y="792000"/>
            <a:chExt cx="7128792" cy="5564350"/>
          </a:xfrm>
        </p:grpSpPr>
        <p:pic>
          <p:nvPicPr>
            <p:cNvPr id="5122" name="Picture 2" descr="C:\Users\User1\Desktop\SAR\Barriere SAR\Training\ICPROv6 Course\Task 88933\Snips 2\8934 Log 1211.JPG"/>
            <p:cNvPicPr>
              <a:picLocks noChangeAspect="1" noChangeArrowheads="1"/>
            </p:cNvPicPr>
            <p:nvPr/>
          </p:nvPicPr>
          <p:blipFill>
            <a:blip r:embed="rId2" cstate="print"/>
            <a:srcRect l="3621" t="3525" r="2903" b="6230"/>
            <a:stretch>
              <a:fillRect/>
            </a:stretch>
          </p:blipFill>
          <p:spPr bwMode="auto">
            <a:xfrm>
              <a:off x="972000" y="792000"/>
              <a:ext cx="7128792" cy="556435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Rectangle 5"/>
            <p:cNvSpPr/>
            <p:nvPr/>
          </p:nvSpPr>
          <p:spPr>
            <a:xfrm>
              <a:off x="6912000" y="1098000"/>
              <a:ext cx="867097" cy="246221"/>
            </a:xfrm>
            <a:prstGeom prst="rect">
              <a:avLst/>
            </a:prstGeom>
            <a:solidFill>
              <a:schemeClr val="bg1">
                <a:lumMod val="95000"/>
              </a:schemeClr>
            </a:solidFill>
          </p:spPr>
          <p:txBody>
            <a:bodyPr wrap="none" lIns="0" tIns="0" rIns="0" bIns="0">
              <a:spAutoFit/>
            </a:bodyPr>
            <a:lstStyle/>
            <a:p>
              <a:r>
                <a:rPr lang="en-CA" sz="1600" b="1" dirty="0" smtClean="0">
                  <a:solidFill>
                    <a:srgbClr val="3714A8"/>
                  </a:solidFill>
                </a:rPr>
                <a:t>12:11:07</a:t>
              </a:r>
              <a:r>
                <a:rPr lang="en-CA" sz="1600" b="1" dirty="0" smtClean="0"/>
                <a:t> </a:t>
              </a:r>
              <a:endParaRPr lang="en-CA" sz="1600" dirty="0"/>
            </a:p>
          </p:txBody>
        </p:sp>
        <p:sp>
          <p:nvSpPr>
            <p:cNvPr id="7" name="Rectangle 6"/>
            <p:cNvSpPr/>
            <p:nvPr/>
          </p:nvSpPr>
          <p:spPr>
            <a:xfrm>
              <a:off x="1440000" y="3060000"/>
              <a:ext cx="184731" cy="369332"/>
            </a:xfrm>
            <a:prstGeom prst="rect">
              <a:avLst/>
            </a:prstGeom>
            <a:solidFill>
              <a:schemeClr val="bg1"/>
            </a:solidFill>
          </p:spPr>
          <p:txBody>
            <a:bodyPr wrap="none">
              <a:spAutoFit/>
            </a:bodyPr>
            <a:lstStyle/>
            <a:p>
              <a:endParaRPr lang="en-CA" dirty="0"/>
            </a:p>
          </p:txBody>
        </p:sp>
      </p:gr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3 Map - 11:31 to 12:11</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194</a:t>
            </a:fld>
            <a:endParaRPr lang="en-CA" dirty="0"/>
          </a:p>
        </p:txBody>
      </p:sp>
      <p:pic>
        <p:nvPicPr>
          <p:cNvPr id="6146" name="Picture 2" descr="C:\Users\User1\Desktop\SAR\Barriere SAR\Training\ICPROv6 Course\Task 88933\Snips 2\8934 Map 1211.JPG"/>
          <p:cNvPicPr>
            <a:picLocks noChangeAspect="1" noChangeArrowheads="1"/>
          </p:cNvPicPr>
          <p:nvPr/>
        </p:nvPicPr>
        <p:blipFill>
          <a:blip r:embed="rId2" cstate="print"/>
          <a:srcRect l="18039" t="7502" r="3127" b="6074"/>
          <a:stretch>
            <a:fillRect/>
          </a:stretch>
        </p:blipFill>
        <p:spPr bwMode="auto">
          <a:xfrm>
            <a:off x="647564" y="792000"/>
            <a:ext cx="7884368" cy="5444007"/>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Oval 5"/>
          <p:cNvSpPr/>
          <p:nvPr/>
        </p:nvSpPr>
        <p:spPr>
          <a:xfrm>
            <a:off x="4499992" y="2636912"/>
            <a:ext cx="914400" cy="9144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
            </a:r>
            <a:br>
              <a:rPr lang="en-CA" b="1" dirty="0" smtClean="0"/>
            </a:br>
            <a:r>
              <a:rPr lang="en-CA" b="1" dirty="0" smtClean="0"/>
              <a:t>Section 4 - 12:12 – 13:10</a:t>
            </a:r>
            <a:r>
              <a:rPr lang="en-CA" dirty="0" smtClean="0"/>
              <a:t/>
            </a:r>
            <a:br>
              <a:rPr lang="en-CA" dirty="0" smtClean="0"/>
            </a:b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195</a:t>
            </a:fld>
            <a:endParaRPr lang="en-CA" dirty="0"/>
          </a:p>
        </p:txBody>
      </p:sp>
      <p:sp>
        <p:nvSpPr>
          <p:cNvPr id="5" name="TextBox 7"/>
          <p:cNvSpPr txBox="1">
            <a:spLocks noChangeArrowheads="1"/>
          </p:cNvSpPr>
          <p:nvPr/>
        </p:nvSpPr>
        <p:spPr bwMode="auto">
          <a:xfrm>
            <a:off x="277813" y="800099"/>
            <a:ext cx="8586787" cy="5472000"/>
          </a:xfrm>
          <a:prstGeom prst="rect">
            <a:avLst/>
          </a:prstGeom>
          <a:noFill/>
          <a:ln w="9525">
            <a:noFill/>
            <a:miter lim="800000"/>
            <a:headEnd/>
            <a:tailEnd/>
          </a:ln>
        </p:spPr>
        <p:txBody>
          <a:bodyPr>
            <a:spAutoFit/>
          </a:bodyPr>
          <a:lstStyle/>
          <a:p>
            <a:r>
              <a:rPr lang="en-CA" sz="1600" b="1" dirty="0" smtClean="0"/>
              <a:t>Commentary:</a:t>
            </a:r>
            <a:r>
              <a:rPr lang="en-CA" sz="1600" dirty="0" smtClean="0"/>
              <a:t> The Incident Commander decides to move Team 2 upstream above Team 1 by flying them by helicopter. Team 2 is to meet the helicopter in a clearing at GR 10 0677463 5704047 then fly to a clearing at GR 10 677608 5704860. They will then move on foot to the stream at GR 10 0677974 5704911, and search upstream.</a:t>
            </a:r>
          </a:p>
          <a:p>
            <a:r>
              <a:rPr lang="en-CA" sz="1600" b="1" dirty="0" smtClean="0"/>
              <a:t> </a:t>
            </a:r>
            <a:endParaRPr lang="en-CA" sz="1600" dirty="0" smtClean="0"/>
          </a:p>
          <a:p>
            <a:r>
              <a:rPr lang="en-CA" sz="1600" b="1" dirty="0" smtClean="0"/>
              <a:t>12:12: (Radio)</a:t>
            </a:r>
            <a:r>
              <a:rPr lang="en-CA" sz="1600" dirty="0" smtClean="0"/>
              <a:t> Base to T2: Move to a clearing at GR 10 0677463 5704047 and wait for Air 7 who will fly you to another clearing at GR 10 677608 5704860. Proceed from there on foot to a stream at GR 10 0677974 5704911 then search upstream.</a:t>
            </a:r>
          </a:p>
          <a:p>
            <a:r>
              <a:rPr lang="en-CA" sz="1600" b="1" dirty="0" smtClean="0"/>
              <a:t> </a:t>
            </a:r>
            <a:endParaRPr lang="en-CA" sz="1600" dirty="0" smtClean="0"/>
          </a:p>
          <a:p>
            <a:r>
              <a:rPr lang="en-CA" sz="1600" b="1" dirty="0" smtClean="0"/>
              <a:t>12:35</a:t>
            </a:r>
            <a:r>
              <a:rPr lang="en-CA" sz="1600" dirty="0" smtClean="0"/>
              <a:t>: </a:t>
            </a:r>
            <a:r>
              <a:rPr lang="en-CA" sz="1600" b="1" dirty="0" smtClean="0"/>
              <a:t>(Radio)</a:t>
            </a:r>
            <a:r>
              <a:rPr lang="en-CA" sz="1600" dirty="0" smtClean="0"/>
              <a:t> T2 to Base: We are at the pickup point.</a:t>
            </a:r>
          </a:p>
          <a:p>
            <a:r>
              <a:rPr lang="en-CA" sz="1600" b="1" dirty="0" smtClean="0"/>
              <a:t> </a:t>
            </a:r>
            <a:endParaRPr lang="en-CA" sz="1600" dirty="0" smtClean="0"/>
          </a:p>
          <a:p>
            <a:r>
              <a:rPr lang="en-CA" sz="1600" b="1" dirty="0" smtClean="0"/>
              <a:t>12:40</a:t>
            </a:r>
            <a:r>
              <a:rPr lang="en-CA" sz="1600" dirty="0" smtClean="0"/>
              <a:t>: </a:t>
            </a:r>
            <a:r>
              <a:rPr lang="en-CA" sz="1600" b="1" dirty="0" smtClean="0"/>
              <a:t>(Radio)</a:t>
            </a:r>
            <a:r>
              <a:rPr lang="en-CA" sz="1600" dirty="0" smtClean="0"/>
              <a:t> Air7 to Base: Departing Base to pick up T2.</a:t>
            </a:r>
          </a:p>
          <a:p>
            <a:r>
              <a:rPr lang="en-CA" sz="1600" b="1" dirty="0" smtClean="0"/>
              <a:t> </a:t>
            </a:r>
            <a:endParaRPr lang="en-CA" sz="1600" dirty="0" smtClean="0"/>
          </a:p>
          <a:p>
            <a:r>
              <a:rPr lang="en-CA" sz="1600" b="1" dirty="0" smtClean="0"/>
              <a:t>12:46</a:t>
            </a:r>
            <a:r>
              <a:rPr lang="en-CA" sz="1600" dirty="0" smtClean="0"/>
              <a:t>: </a:t>
            </a:r>
            <a:r>
              <a:rPr lang="en-CA" sz="1600" b="1" dirty="0" smtClean="0"/>
              <a:t>(Radio) </a:t>
            </a:r>
            <a:r>
              <a:rPr lang="en-CA" sz="1600" dirty="0" smtClean="0"/>
              <a:t>Air7 to Base: Team 2 is in sight. I am landing to pick them up.</a:t>
            </a:r>
          </a:p>
          <a:p>
            <a:r>
              <a:rPr lang="en-CA" sz="1600" dirty="0" smtClean="0"/>
              <a:t> </a:t>
            </a:r>
          </a:p>
          <a:p>
            <a:r>
              <a:rPr lang="en-CA" sz="1600" b="1" dirty="0" smtClean="0"/>
              <a:t>13:01</a:t>
            </a:r>
            <a:r>
              <a:rPr lang="en-CA" sz="1600" dirty="0" smtClean="0"/>
              <a:t>: </a:t>
            </a:r>
            <a:r>
              <a:rPr lang="en-CA" sz="1600" b="1" dirty="0" smtClean="0"/>
              <a:t>(Radio)</a:t>
            </a:r>
            <a:r>
              <a:rPr lang="en-CA" sz="1600" dirty="0" smtClean="0"/>
              <a:t> Air7 to Base: On the ground at N51-27.584, W120-26.726. </a:t>
            </a:r>
          </a:p>
          <a:p>
            <a:r>
              <a:rPr lang="en-CA" sz="1600" b="1" dirty="0" smtClean="0"/>
              <a:t> </a:t>
            </a:r>
            <a:r>
              <a:rPr lang="en-CA" sz="1600" b="1" dirty="0" smtClean="0">
                <a:solidFill>
                  <a:srgbClr val="00B0F0"/>
                </a:solidFill>
              </a:rPr>
              <a:t>*</a:t>
            </a:r>
            <a:r>
              <a:rPr lang="en-CA" sz="1600" dirty="0" smtClean="0">
                <a:solidFill>
                  <a:srgbClr val="00B0F0"/>
                </a:solidFill>
              </a:rPr>
              <a:t>convert to UTM Grid</a:t>
            </a:r>
            <a:r>
              <a:rPr lang="en-CA" sz="1600" dirty="0" smtClean="0"/>
              <a:t>. </a:t>
            </a:r>
            <a:r>
              <a:rPr lang="en-CA" sz="1600" dirty="0" smtClean="0">
                <a:solidFill>
                  <a:srgbClr val="0070C0"/>
                </a:solidFill>
              </a:rPr>
              <a:t>10 0677462 5704046</a:t>
            </a:r>
          </a:p>
          <a:p>
            <a:r>
              <a:rPr lang="en-CA" sz="1600" dirty="0" smtClean="0"/>
              <a:t> </a:t>
            </a:r>
          </a:p>
          <a:p>
            <a:r>
              <a:rPr lang="en-CA" sz="1600" b="1" dirty="0" smtClean="0"/>
              <a:t>13:09</a:t>
            </a:r>
            <a:r>
              <a:rPr lang="en-CA" sz="1600" dirty="0" smtClean="0"/>
              <a:t>: </a:t>
            </a:r>
            <a:r>
              <a:rPr lang="en-CA" sz="1600" b="1" dirty="0" smtClean="0"/>
              <a:t>(Radio)</a:t>
            </a:r>
            <a:r>
              <a:rPr lang="en-CA" sz="1600" dirty="0" smtClean="0"/>
              <a:t> Air7 to Base: Off loaded Team 2 at N51-28.03, W120 26.58 and returning to base.</a:t>
            </a:r>
          </a:p>
          <a:p>
            <a:r>
              <a:rPr lang="en-CA" sz="1600" dirty="0" smtClean="0">
                <a:solidFill>
                  <a:srgbClr val="00B0F0"/>
                </a:solidFill>
              </a:rPr>
              <a:t>*Convert to UTM  </a:t>
            </a:r>
            <a:r>
              <a:rPr lang="en-CA" sz="1600" dirty="0" smtClean="0">
                <a:solidFill>
                  <a:srgbClr val="0070C0"/>
                </a:solidFill>
              </a:rPr>
              <a:t>10 0677602 5704878</a:t>
            </a:r>
          </a:p>
          <a:p>
            <a:r>
              <a:rPr lang="en-CA" sz="1600" dirty="0" smtClean="0">
                <a:solidFill>
                  <a:srgbClr val="0070C0"/>
                </a:solidFill>
              </a:rPr>
              <a:t>           </a:t>
            </a:r>
            <a:endParaRPr lang="en-CA" sz="1600" dirty="0">
              <a:solidFill>
                <a:srgbClr val="0070C0"/>
              </a:solidFill>
            </a:endParaRPr>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4 Log - 12:12 – 13:10</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196</a:t>
            </a:fld>
            <a:endParaRPr lang="en-CA" dirty="0"/>
          </a:p>
        </p:txBody>
      </p:sp>
      <p:grpSp>
        <p:nvGrpSpPr>
          <p:cNvPr id="9" name="Group 8"/>
          <p:cNvGrpSpPr/>
          <p:nvPr/>
        </p:nvGrpSpPr>
        <p:grpSpPr>
          <a:xfrm>
            <a:off x="971600" y="792000"/>
            <a:ext cx="7129016" cy="5564350"/>
            <a:chOff x="971600" y="792000"/>
            <a:chExt cx="7129016" cy="5564350"/>
          </a:xfrm>
        </p:grpSpPr>
        <p:pic>
          <p:nvPicPr>
            <p:cNvPr id="7170" name="Picture 2" descr="C:\Users\User1\Desktop\SAR\Barriere SAR\Training\ICPROv6 Course\Task 88933\Snips 2\8934 Log 1310.JPG"/>
            <p:cNvPicPr>
              <a:picLocks noChangeAspect="1" noChangeArrowheads="1"/>
            </p:cNvPicPr>
            <p:nvPr/>
          </p:nvPicPr>
          <p:blipFill>
            <a:blip r:embed="rId2" cstate="print"/>
            <a:srcRect l="4484" t="3419" r="4464" b="8513"/>
            <a:stretch>
              <a:fillRect/>
            </a:stretch>
          </p:blipFill>
          <p:spPr bwMode="auto">
            <a:xfrm>
              <a:off x="971600" y="792000"/>
              <a:ext cx="7129016" cy="556435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Rectangle 5"/>
            <p:cNvSpPr/>
            <p:nvPr/>
          </p:nvSpPr>
          <p:spPr>
            <a:xfrm>
              <a:off x="6912000" y="1116000"/>
              <a:ext cx="878446" cy="246221"/>
            </a:xfrm>
            <a:prstGeom prst="rect">
              <a:avLst/>
            </a:prstGeom>
            <a:solidFill>
              <a:schemeClr val="bg1">
                <a:lumMod val="95000"/>
              </a:schemeClr>
            </a:solidFill>
          </p:spPr>
          <p:txBody>
            <a:bodyPr wrap="none" lIns="0" tIns="0" rIns="0" bIns="0">
              <a:spAutoFit/>
            </a:bodyPr>
            <a:lstStyle/>
            <a:p>
              <a:r>
                <a:rPr lang="en-CA" sz="1600" b="1" dirty="0" smtClean="0">
                  <a:solidFill>
                    <a:srgbClr val="3714A8"/>
                  </a:solidFill>
                </a:rPr>
                <a:t>13:10:42</a:t>
              </a:r>
              <a:r>
                <a:rPr lang="en-CA" sz="1600" b="1" dirty="0" smtClean="0"/>
                <a:t> </a:t>
              </a:r>
              <a:endParaRPr lang="en-CA" sz="1600" dirty="0"/>
            </a:p>
          </p:txBody>
        </p:sp>
        <p:sp>
          <p:nvSpPr>
            <p:cNvPr id="7" name="Rectangle 6"/>
            <p:cNvSpPr/>
            <p:nvPr/>
          </p:nvSpPr>
          <p:spPr>
            <a:xfrm>
              <a:off x="1440000" y="3096000"/>
              <a:ext cx="184731" cy="369332"/>
            </a:xfrm>
            <a:prstGeom prst="rect">
              <a:avLst/>
            </a:prstGeom>
            <a:solidFill>
              <a:schemeClr val="bg1"/>
            </a:solidFill>
          </p:spPr>
          <p:txBody>
            <a:bodyPr wrap="none">
              <a:spAutoFit/>
            </a:bodyPr>
            <a:lstStyle/>
            <a:p>
              <a:endParaRPr lang="en-CA" dirty="0"/>
            </a:p>
          </p:txBody>
        </p:sp>
      </p:gr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4 - 12:12 – 13:10</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197</a:t>
            </a:fld>
            <a:endParaRPr lang="en-CA" dirty="0"/>
          </a:p>
        </p:txBody>
      </p:sp>
      <p:pic>
        <p:nvPicPr>
          <p:cNvPr id="8194" name="Picture 2" descr="C:\Users\User1\Desktop\SAR\Barriere SAR\Training\ICPROv6 Course\Task 88933\Snips 2\8934 Map 1310.JPG"/>
          <p:cNvPicPr>
            <a:picLocks noChangeAspect="1" noChangeArrowheads="1"/>
          </p:cNvPicPr>
          <p:nvPr/>
        </p:nvPicPr>
        <p:blipFill>
          <a:blip r:embed="rId2" cstate="print"/>
          <a:srcRect l="18450" t="10541" r="2832" b="4443"/>
          <a:stretch>
            <a:fillRect/>
          </a:stretch>
        </p:blipFill>
        <p:spPr bwMode="auto">
          <a:xfrm>
            <a:off x="648000" y="792000"/>
            <a:ext cx="7812868" cy="551732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Oval 5"/>
          <p:cNvSpPr/>
          <p:nvPr/>
        </p:nvSpPr>
        <p:spPr>
          <a:xfrm>
            <a:off x="4247964" y="3456000"/>
            <a:ext cx="914400" cy="9144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Oval 7"/>
          <p:cNvSpPr/>
          <p:nvPr/>
        </p:nvSpPr>
        <p:spPr>
          <a:xfrm>
            <a:off x="4608000" y="1332000"/>
            <a:ext cx="914400" cy="9144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5 - 13:11 to 14:10</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198</a:t>
            </a:fld>
            <a:endParaRPr lang="en-CA" dirty="0"/>
          </a:p>
        </p:txBody>
      </p:sp>
      <p:sp>
        <p:nvSpPr>
          <p:cNvPr id="5" name="TextBox 7"/>
          <p:cNvSpPr txBox="1">
            <a:spLocks noChangeArrowheads="1"/>
          </p:cNvSpPr>
          <p:nvPr/>
        </p:nvSpPr>
        <p:spPr bwMode="auto">
          <a:xfrm>
            <a:off x="251999" y="800708"/>
            <a:ext cx="8640000" cy="4524315"/>
          </a:xfrm>
          <a:prstGeom prst="rect">
            <a:avLst/>
          </a:prstGeom>
          <a:noFill/>
          <a:ln w="9525">
            <a:noFill/>
            <a:miter lim="800000"/>
            <a:headEnd/>
            <a:tailEnd/>
          </a:ln>
        </p:spPr>
        <p:txBody>
          <a:bodyPr>
            <a:spAutoFit/>
          </a:bodyPr>
          <a:lstStyle/>
          <a:p>
            <a:r>
              <a:rPr lang="en-CA" b="1" dirty="0" smtClean="0"/>
              <a:t>13:11</a:t>
            </a:r>
            <a:r>
              <a:rPr lang="en-CA" dirty="0" smtClean="0"/>
              <a:t>: </a:t>
            </a:r>
            <a:r>
              <a:rPr lang="en-CA" b="1" dirty="0" smtClean="0"/>
              <a:t>(Radio)</a:t>
            </a:r>
            <a:r>
              <a:rPr lang="en-CA" dirty="0" smtClean="0"/>
              <a:t> T2 to Base: Enroute to the stream.</a:t>
            </a:r>
          </a:p>
          <a:p>
            <a:r>
              <a:rPr lang="en-CA" b="1" dirty="0" smtClean="0"/>
              <a:t> </a:t>
            </a:r>
            <a:endParaRPr lang="en-CA" dirty="0" smtClean="0"/>
          </a:p>
          <a:p>
            <a:r>
              <a:rPr lang="en-CA" b="1" dirty="0" smtClean="0"/>
              <a:t>13:28</a:t>
            </a:r>
            <a:r>
              <a:rPr lang="en-CA" dirty="0" smtClean="0"/>
              <a:t>: </a:t>
            </a:r>
            <a:r>
              <a:rPr lang="en-CA" b="1" dirty="0" smtClean="0"/>
              <a:t>(Radio) </a:t>
            </a:r>
            <a:r>
              <a:rPr lang="en-CA" dirty="0" smtClean="0"/>
              <a:t>T2 to Base: We are at the stream (GR 10 0677969 5704910) and are moving upstream. No tracks seen yet.</a:t>
            </a:r>
          </a:p>
          <a:p>
            <a:r>
              <a:rPr lang="en-CA" b="1" dirty="0" smtClean="0"/>
              <a:t> </a:t>
            </a:r>
            <a:endParaRPr lang="en-CA" dirty="0" smtClean="0"/>
          </a:p>
          <a:p>
            <a:r>
              <a:rPr lang="en-CA" b="1" dirty="0" smtClean="0"/>
              <a:t>13:40</a:t>
            </a:r>
            <a:r>
              <a:rPr lang="en-CA" dirty="0" smtClean="0"/>
              <a:t>: </a:t>
            </a:r>
            <a:r>
              <a:rPr lang="en-CA" b="1" dirty="0" smtClean="0"/>
              <a:t>(Radio)</a:t>
            </a:r>
            <a:r>
              <a:rPr lang="en-CA" dirty="0" smtClean="0"/>
              <a:t> T2 to Base: Now at GR 10 0677907 5705002. No clues found.</a:t>
            </a:r>
          </a:p>
          <a:p>
            <a:r>
              <a:rPr lang="en-CA" b="1" dirty="0" smtClean="0"/>
              <a:t> </a:t>
            </a:r>
            <a:endParaRPr lang="en-CA" dirty="0" smtClean="0"/>
          </a:p>
          <a:p>
            <a:r>
              <a:rPr lang="en-CA" b="1" dirty="0" smtClean="0"/>
              <a:t>13:41</a:t>
            </a:r>
            <a:r>
              <a:rPr lang="en-CA" dirty="0" smtClean="0"/>
              <a:t>: </a:t>
            </a:r>
            <a:r>
              <a:rPr lang="en-CA" b="1" dirty="0" smtClean="0"/>
              <a:t>(Radio)</a:t>
            </a:r>
            <a:r>
              <a:rPr lang="en-CA" dirty="0" smtClean="0"/>
              <a:t> Base to T2:  Turn around and search downstream until you meet Team 1.</a:t>
            </a:r>
          </a:p>
          <a:p>
            <a:r>
              <a:rPr lang="en-CA" b="1" dirty="0" smtClean="0"/>
              <a:t> </a:t>
            </a:r>
            <a:endParaRPr lang="en-CA" dirty="0" smtClean="0"/>
          </a:p>
          <a:p>
            <a:r>
              <a:rPr lang="en-CA" b="1" dirty="0" smtClean="0"/>
              <a:t>13:42</a:t>
            </a:r>
            <a:r>
              <a:rPr lang="en-CA" dirty="0" smtClean="0"/>
              <a:t>: </a:t>
            </a:r>
            <a:r>
              <a:rPr lang="en-CA" b="1" dirty="0" smtClean="0"/>
              <a:t>(Radio)</a:t>
            </a:r>
            <a:r>
              <a:rPr lang="en-CA" dirty="0" smtClean="0"/>
              <a:t> T1 to Base: At GR 10 0677839 5704487 and is still finding occasional tracks.</a:t>
            </a:r>
          </a:p>
          <a:p>
            <a:endParaRPr lang="en-CA" b="1" dirty="0" smtClean="0"/>
          </a:p>
          <a:p>
            <a:r>
              <a:rPr lang="en-CA" b="1" dirty="0" smtClean="0"/>
              <a:t>14:10</a:t>
            </a:r>
            <a:r>
              <a:rPr lang="en-CA" dirty="0" smtClean="0"/>
              <a:t>: </a:t>
            </a:r>
            <a:r>
              <a:rPr lang="en-CA" b="1" dirty="0" smtClean="0"/>
              <a:t>(Radio)</a:t>
            </a:r>
            <a:r>
              <a:rPr lang="en-CA" dirty="0" smtClean="0"/>
              <a:t> T2 to Base: We have found tracks, an energy bar wrapper and the cap from a bottle of water at GR 10 0677995 5704772. It appears that several people stopped here for a while. </a:t>
            </a:r>
            <a:r>
              <a:rPr lang="en-CA" b="1" dirty="0" smtClean="0"/>
              <a:t>(Enter Clue 6)</a:t>
            </a:r>
            <a:r>
              <a:rPr lang="en-CA" dirty="0" smtClean="0"/>
              <a:t>.</a:t>
            </a:r>
            <a:endParaRPr lang="en-CA" dirty="0"/>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5 Log - 13:11 to 14:10</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199</a:t>
            </a:fld>
            <a:endParaRPr lang="en-CA" dirty="0"/>
          </a:p>
        </p:txBody>
      </p:sp>
      <p:grpSp>
        <p:nvGrpSpPr>
          <p:cNvPr id="8" name="Group 7"/>
          <p:cNvGrpSpPr/>
          <p:nvPr/>
        </p:nvGrpSpPr>
        <p:grpSpPr>
          <a:xfrm>
            <a:off x="971600" y="792000"/>
            <a:ext cx="7092788" cy="5580620"/>
            <a:chOff x="971600" y="792000"/>
            <a:chExt cx="7092788" cy="5580620"/>
          </a:xfrm>
        </p:grpSpPr>
        <p:pic>
          <p:nvPicPr>
            <p:cNvPr id="9218" name="Picture 2" descr="C:\Users\User1\Desktop\SAR\Barriere SAR\Training\ICPROv6 Course\Task 88933\Snips 2\8934 Log 1410.JPG"/>
            <p:cNvPicPr>
              <a:picLocks noChangeAspect="1" noChangeArrowheads="1"/>
            </p:cNvPicPr>
            <p:nvPr/>
          </p:nvPicPr>
          <p:blipFill>
            <a:blip r:embed="rId2" cstate="print"/>
            <a:srcRect l="3869" t="3683" r="4199" b="6548"/>
            <a:stretch>
              <a:fillRect/>
            </a:stretch>
          </p:blipFill>
          <p:spPr bwMode="auto">
            <a:xfrm>
              <a:off x="971600" y="792000"/>
              <a:ext cx="7092788" cy="558062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Rectangle 5"/>
            <p:cNvSpPr/>
            <p:nvPr/>
          </p:nvSpPr>
          <p:spPr>
            <a:xfrm>
              <a:off x="6912000" y="1098000"/>
              <a:ext cx="867097" cy="246221"/>
            </a:xfrm>
            <a:prstGeom prst="rect">
              <a:avLst/>
            </a:prstGeom>
            <a:solidFill>
              <a:schemeClr val="bg1">
                <a:lumMod val="95000"/>
              </a:schemeClr>
            </a:solidFill>
          </p:spPr>
          <p:txBody>
            <a:bodyPr wrap="none" lIns="0" tIns="0" rIns="0" bIns="0">
              <a:spAutoFit/>
            </a:bodyPr>
            <a:lstStyle/>
            <a:p>
              <a:r>
                <a:rPr lang="en-CA" sz="1600" b="1" dirty="0" smtClean="0">
                  <a:solidFill>
                    <a:srgbClr val="3714A8"/>
                  </a:solidFill>
                </a:rPr>
                <a:t>11:29:25</a:t>
              </a:r>
              <a:r>
                <a:rPr lang="en-CA" sz="1600" b="1" dirty="0" smtClean="0"/>
                <a:t> </a:t>
              </a:r>
              <a:endParaRPr lang="en-CA" sz="1600" dirty="0"/>
            </a:p>
          </p:txBody>
        </p:sp>
        <p:sp>
          <p:nvSpPr>
            <p:cNvPr id="7" name="Rectangle 6"/>
            <p:cNvSpPr/>
            <p:nvPr/>
          </p:nvSpPr>
          <p:spPr>
            <a:xfrm>
              <a:off x="1440000" y="3052800"/>
              <a:ext cx="184731" cy="369332"/>
            </a:xfrm>
            <a:prstGeom prst="rect">
              <a:avLst/>
            </a:prstGeom>
            <a:solidFill>
              <a:schemeClr val="bg1"/>
            </a:solidFill>
          </p:spPr>
          <p:txBody>
            <a:bodyPr wrap="none">
              <a:spAutoFit/>
            </a:bodyPr>
            <a:lstStyle/>
            <a:p>
              <a:endParaRPr lang="en-CA" dirty="0"/>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8476E134-F502-4ADF-BCD3-9C41D593F27C}" type="datetime1">
              <a:rPr lang="en-CA" smtClean="0"/>
              <a:pPr>
                <a:defRPr/>
              </a:pPr>
              <a:t>22/03/2011</a:t>
            </a:fld>
            <a:endParaRPr lang="en-CA" dirty="0"/>
          </a:p>
        </p:txBody>
      </p:sp>
      <p:sp>
        <p:nvSpPr>
          <p:cNvPr id="3" name="Slide Number Placeholder 2"/>
          <p:cNvSpPr>
            <a:spLocks noGrp="1"/>
          </p:cNvSpPr>
          <p:nvPr>
            <p:ph type="sldNum" sz="quarter" idx="12"/>
          </p:nvPr>
        </p:nvSpPr>
        <p:spPr/>
        <p:txBody>
          <a:bodyPr/>
          <a:lstStyle/>
          <a:p>
            <a:pPr>
              <a:defRPr/>
            </a:pPr>
            <a:fld id="{3E67A333-9D73-40DC-B038-6FECE3B1C71D}" type="slidenum">
              <a:rPr lang="en-CA" smtClean="0"/>
              <a:pPr>
                <a:defRPr/>
              </a:pPr>
              <a:t>2</a:t>
            </a:fld>
            <a:endParaRPr lang="en-CA" dirty="0"/>
          </a:p>
        </p:txBody>
      </p:sp>
      <p:sp>
        <p:nvSpPr>
          <p:cNvPr id="4" name="TextBox 3"/>
          <p:cNvSpPr txBox="1">
            <a:spLocks noChangeArrowheads="1"/>
          </p:cNvSpPr>
          <p:nvPr/>
        </p:nvSpPr>
        <p:spPr bwMode="auto">
          <a:xfrm>
            <a:off x="216696" y="800100"/>
            <a:ext cx="8712001" cy="369332"/>
          </a:xfrm>
          <a:prstGeom prst="rect">
            <a:avLst/>
          </a:prstGeom>
          <a:noFill/>
          <a:ln w="9525">
            <a:noFill/>
            <a:miter lim="800000"/>
            <a:headEnd/>
            <a:tailEnd/>
          </a:ln>
        </p:spPr>
        <p:txBody>
          <a:bodyPr>
            <a:spAutoFit/>
          </a:bodyPr>
          <a:lstStyle/>
          <a:p>
            <a:r>
              <a:rPr lang="en-CA" dirty="0">
                <a:latin typeface="Calibri" pitchFamily="34" charset="0"/>
              </a:rPr>
              <a:t> </a:t>
            </a:r>
            <a:endParaRPr lang="en-CA" dirty="0">
              <a:solidFill>
                <a:srgbClr val="FF0000"/>
              </a:solidFill>
              <a:latin typeface="Calibri"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2"/>
          <p:cNvSpPr>
            <a:spLocks noGrp="1"/>
          </p:cNvSpPr>
          <p:nvPr>
            <p:ph type="title"/>
          </p:nvPr>
        </p:nvSpPr>
        <p:spPr>
          <a:xfrm>
            <a:off x="457200" y="274638"/>
            <a:ext cx="8229600" cy="525462"/>
          </a:xfrm>
        </p:spPr>
        <p:txBody>
          <a:bodyPr/>
          <a:lstStyle/>
          <a:p>
            <a:r>
              <a:rPr lang="en-CA" b="1" dirty="0" smtClean="0"/>
              <a:t>Data</a:t>
            </a:r>
            <a:endParaRPr lang="en-CA" dirty="0" smtClean="0"/>
          </a:p>
        </p:txBody>
      </p:sp>
      <p:sp>
        <p:nvSpPr>
          <p:cNvPr id="2" name="Date Placeholder 1"/>
          <p:cNvSpPr>
            <a:spLocks noGrp="1"/>
          </p:cNvSpPr>
          <p:nvPr>
            <p:ph type="dt" sz="quarter" idx="10"/>
          </p:nvPr>
        </p:nvSpPr>
        <p:spPr>
          <a:xfrm>
            <a:off x="0" y="6356350"/>
            <a:ext cx="2133600" cy="365125"/>
          </a:xfrm>
        </p:spPr>
        <p:txBody>
          <a:bodyPr/>
          <a:lstStyle/>
          <a:p>
            <a:pPr>
              <a:defRPr/>
            </a:pPr>
            <a:fld id="{435749D4-313C-4385-927B-7E188DC54E00}" type="datetime1">
              <a:rPr lang="en-CA"/>
              <a:pPr>
                <a:defRPr/>
              </a:pPr>
              <a:t>22/03/2011</a:t>
            </a:fld>
            <a:endParaRPr lang="en-CA" dirty="0"/>
          </a:p>
        </p:txBody>
      </p:sp>
      <p:sp>
        <p:nvSpPr>
          <p:cNvPr id="3" name="Slide Number Placeholder 2"/>
          <p:cNvSpPr>
            <a:spLocks noGrp="1"/>
          </p:cNvSpPr>
          <p:nvPr>
            <p:ph type="sldNum" sz="quarter" idx="12"/>
          </p:nvPr>
        </p:nvSpPr>
        <p:spPr>
          <a:xfrm>
            <a:off x="7010400" y="6356350"/>
            <a:ext cx="2133600" cy="365125"/>
          </a:xfrm>
        </p:spPr>
        <p:txBody>
          <a:bodyPr/>
          <a:lstStyle/>
          <a:p>
            <a:pPr>
              <a:defRPr/>
            </a:pPr>
            <a:fld id="{5E9811E3-AC8D-4D70-9B5F-065DC05B4825}" type="slidenum">
              <a:rPr lang="en-CA" smtClean="0"/>
              <a:pPr>
                <a:defRPr/>
              </a:pPr>
              <a:t>20</a:t>
            </a:fld>
            <a:endParaRPr lang="en-CA" dirty="0"/>
          </a:p>
        </p:txBody>
      </p:sp>
      <p:grpSp>
        <p:nvGrpSpPr>
          <p:cNvPr id="23557" name="Group 28"/>
          <p:cNvGrpSpPr>
            <a:grpSpLocks/>
          </p:cNvGrpSpPr>
          <p:nvPr/>
        </p:nvGrpSpPr>
        <p:grpSpPr bwMode="auto">
          <a:xfrm>
            <a:off x="236538" y="828675"/>
            <a:ext cx="8664575" cy="5527675"/>
            <a:chOff x="236189" y="828000"/>
            <a:chExt cx="8664923" cy="5528350"/>
          </a:xfrm>
        </p:grpSpPr>
        <p:grpSp>
          <p:nvGrpSpPr>
            <p:cNvPr id="23558" name="Group 26"/>
            <p:cNvGrpSpPr>
              <a:grpSpLocks/>
            </p:cNvGrpSpPr>
            <p:nvPr/>
          </p:nvGrpSpPr>
          <p:grpSpPr bwMode="auto">
            <a:xfrm>
              <a:off x="236189" y="2488474"/>
              <a:ext cx="4509516" cy="3040507"/>
              <a:chOff x="236189" y="2488474"/>
              <a:chExt cx="4509516" cy="3040507"/>
            </a:xfrm>
          </p:grpSpPr>
          <p:pic>
            <p:nvPicPr>
              <p:cNvPr id="16392" name="Picture 4" descr="C:\Users\User1\Desktop\ScreenHunter\Data.jpg"/>
              <p:cNvPicPr>
                <a:picLocks noChangeAspect="1" noChangeArrowheads="1"/>
              </p:cNvPicPr>
              <p:nvPr/>
            </p:nvPicPr>
            <p:blipFill>
              <a:blip r:embed="rId2" cstate="print"/>
              <a:srcRect/>
              <a:stretch>
                <a:fillRect/>
              </a:stretch>
            </p:blipFill>
            <p:spPr bwMode="auto">
              <a:xfrm>
                <a:off x="236189" y="2488728"/>
                <a:ext cx="4510268" cy="304043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25" name="Rounded Rectangle 24"/>
              <p:cNvSpPr/>
              <p:nvPr/>
            </p:nvSpPr>
            <p:spPr>
              <a:xfrm>
                <a:off x="396532" y="2772926"/>
                <a:ext cx="806482" cy="44931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grpSp>
          <p:nvGrpSpPr>
            <p:cNvPr id="23559" name="Group 27"/>
            <p:cNvGrpSpPr>
              <a:grpSpLocks/>
            </p:cNvGrpSpPr>
            <p:nvPr/>
          </p:nvGrpSpPr>
          <p:grpSpPr bwMode="auto">
            <a:xfrm>
              <a:off x="296862" y="828000"/>
              <a:ext cx="8604250" cy="5528350"/>
              <a:chOff x="296862" y="828000"/>
              <a:chExt cx="8604250" cy="5528350"/>
            </a:xfrm>
          </p:grpSpPr>
          <p:sp>
            <p:nvSpPr>
              <p:cNvPr id="23560" name="TextBox 3"/>
              <p:cNvSpPr txBox="1">
                <a:spLocks noChangeArrowheads="1"/>
              </p:cNvSpPr>
              <p:nvPr/>
            </p:nvSpPr>
            <p:spPr bwMode="auto">
              <a:xfrm>
                <a:off x="378619" y="5710238"/>
                <a:ext cx="3760788" cy="646112"/>
              </a:xfrm>
              <a:prstGeom prst="rect">
                <a:avLst/>
              </a:prstGeom>
              <a:solidFill>
                <a:srgbClr val="FAFA96"/>
              </a:solidFill>
              <a:ln w="9525">
                <a:noFill/>
                <a:miter lim="800000"/>
                <a:headEnd/>
                <a:tailEnd/>
              </a:ln>
            </p:spPr>
            <p:txBody>
              <a:bodyPr>
                <a:spAutoFit/>
              </a:bodyPr>
              <a:lstStyle/>
              <a:p>
                <a:r>
                  <a:rPr lang="en-CA" b="1">
                    <a:latin typeface="Calibri" pitchFamily="34" charset="0"/>
                  </a:rPr>
                  <a:t>Pre-Plan Notebook</a:t>
                </a:r>
                <a:r>
                  <a:rPr lang="en-CA">
                    <a:latin typeface="Calibri" pitchFamily="34" charset="0"/>
                  </a:rPr>
                  <a:t> – Create, store and show user created Pre-Plan notes.</a:t>
                </a:r>
                <a:endParaRPr lang="en-CA" b="1">
                  <a:latin typeface="Calibri" pitchFamily="34" charset="0"/>
                </a:endParaRPr>
              </a:p>
            </p:txBody>
          </p:sp>
          <p:sp>
            <p:nvSpPr>
              <p:cNvPr id="23561" name="TextBox 3"/>
              <p:cNvSpPr txBox="1">
                <a:spLocks noChangeArrowheads="1"/>
              </p:cNvSpPr>
              <p:nvPr/>
            </p:nvSpPr>
            <p:spPr bwMode="auto">
              <a:xfrm>
                <a:off x="692151" y="828000"/>
                <a:ext cx="7885112" cy="647700"/>
              </a:xfrm>
              <a:prstGeom prst="rect">
                <a:avLst/>
              </a:prstGeom>
              <a:noFill/>
              <a:ln w="9525">
                <a:noFill/>
                <a:miter lim="800000"/>
                <a:headEnd/>
                <a:tailEnd/>
              </a:ln>
            </p:spPr>
            <p:txBody>
              <a:bodyPr>
                <a:spAutoFit/>
              </a:bodyPr>
              <a:lstStyle/>
              <a:p>
                <a:r>
                  <a:rPr lang="en-CA" b="1">
                    <a:latin typeface="Calibri" pitchFamily="34" charset="0"/>
                  </a:rPr>
                  <a:t>Data</a:t>
                </a:r>
                <a:r>
                  <a:rPr lang="en-CA">
                    <a:latin typeface="Calibri" pitchFamily="34" charset="0"/>
                  </a:rPr>
                  <a:t> – Data files store information used by the IC program. Some data files are fixed and cannot be changed by the user, and other files are created by user input.</a:t>
                </a:r>
                <a:endParaRPr lang="en-CA" b="1">
                  <a:latin typeface="Calibri" pitchFamily="34" charset="0"/>
                </a:endParaRPr>
              </a:p>
            </p:txBody>
          </p:sp>
          <p:sp>
            <p:nvSpPr>
              <p:cNvPr id="23562" name="TextBox 3"/>
              <p:cNvSpPr txBox="1">
                <a:spLocks noChangeArrowheads="1"/>
              </p:cNvSpPr>
              <p:nvPr/>
            </p:nvSpPr>
            <p:spPr bwMode="auto">
              <a:xfrm>
                <a:off x="296862" y="1656000"/>
                <a:ext cx="5796000" cy="648000"/>
              </a:xfrm>
              <a:prstGeom prst="rect">
                <a:avLst/>
              </a:prstGeom>
              <a:solidFill>
                <a:srgbClr val="FAFA96"/>
              </a:solidFill>
              <a:ln w="9525">
                <a:noFill/>
                <a:miter lim="800000"/>
                <a:headEnd/>
                <a:tailEnd/>
              </a:ln>
            </p:spPr>
            <p:txBody>
              <a:bodyPr>
                <a:spAutoFit/>
              </a:bodyPr>
              <a:lstStyle/>
              <a:p>
                <a:r>
                  <a:rPr lang="en-CA" b="1">
                    <a:latin typeface="Calibri" pitchFamily="34" charset="0"/>
                  </a:rPr>
                  <a:t>Planning Data</a:t>
                </a:r>
                <a:r>
                  <a:rPr lang="en-CA">
                    <a:latin typeface="Calibri" pitchFamily="34" charset="0"/>
                  </a:rPr>
                  <a:t> – Interactive information tables; POD, Subject Behaviour Profiles, Travel Speed and Mission types. </a:t>
                </a:r>
                <a:endParaRPr lang="en-CA" b="1">
                  <a:latin typeface="Calibri" pitchFamily="34" charset="0"/>
                </a:endParaRPr>
              </a:p>
            </p:txBody>
          </p:sp>
          <p:sp>
            <p:nvSpPr>
              <p:cNvPr id="23563" name="TextBox 3"/>
              <p:cNvSpPr txBox="1">
                <a:spLocks noChangeArrowheads="1"/>
              </p:cNvSpPr>
              <p:nvPr/>
            </p:nvSpPr>
            <p:spPr bwMode="auto">
              <a:xfrm>
                <a:off x="4976812" y="3449936"/>
                <a:ext cx="3924300" cy="1754187"/>
              </a:xfrm>
              <a:prstGeom prst="rect">
                <a:avLst/>
              </a:prstGeom>
              <a:solidFill>
                <a:srgbClr val="FAFA96"/>
              </a:solidFill>
              <a:ln w="9525">
                <a:noFill/>
                <a:miter lim="800000"/>
                <a:headEnd/>
                <a:tailEnd/>
              </a:ln>
            </p:spPr>
            <p:txBody>
              <a:bodyPr>
                <a:spAutoFit/>
              </a:bodyPr>
              <a:lstStyle/>
              <a:p>
                <a:r>
                  <a:rPr lang="en-CA" b="1">
                    <a:latin typeface="Calibri" pitchFamily="34" charset="0"/>
                  </a:rPr>
                  <a:t>User Data</a:t>
                </a:r>
                <a:r>
                  <a:rPr lang="en-CA">
                    <a:latin typeface="Calibri" pitchFamily="34" charset="0"/>
                  </a:rPr>
                  <a:t> – Organizations, Personnel and Resource tables,  Default Communications and Medical plans and Default Areas, Routes and Decision Points, Communications Plan and Medical Plan.</a:t>
                </a:r>
                <a:endParaRPr lang="en-CA" b="1">
                  <a:latin typeface="Calibri" pitchFamily="34" charset="0"/>
                </a:endParaRPr>
              </a:p>
            </p:txBody>
          </p:sp>
          <p:cxnSp>
            <p:nvCxnSpPr>
              <p:cNvPr id="11" name="Straight Arrow Connector 10"/>
              <p:cNvCxnSpPr>
                <a:stCxn id="23562" idx="2"/>
              </p:cNvCxnSpPr>
              <p:nvPr/>
            </p:nvCxnSpPr>
            <p:spPr bwMode="auto">
              <a:xfrm rot="5400000">
                <a:off x="2230916" y="2484790"/>
                <a:ext cx="1144728" cy="78425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23563" idx="1"/>
              </p:cNvCxnSpPr>
              <p:nvPr/>
            </p:nvCxnSpPr>
            <p:spPr bwMode="auto">
              <a:xfrm rot="10800000">
                <a:off x="1942819" y="3825566"/>
                <a:ext cx="3033835" cy="50171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23560" idx="0"/>
              </p:cNvCxnSpPr>
              <p:nvPr/>
            </p:nvCxnSpPr>
            <p:spPr bwMode="auto">
              <a:xfrm rot="16200000" flipV="1">
                <a:off x="1595888" y="5047301"/>
                <a:ext cx="1200297" cy="12541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5 - 13:11 to 14:10</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200</a:t>
            </a:fld>
            <a:endParaRPr lang="en-CA" dirty="0"/>
          </a:p>
        </p:txBody>
      </p:sp>
      <p:pic>
        <p:nvPicPr>
          <p:cNvPr id="10242" name="Picture 2" descr="C:\Users\User1\Desktop\SAR\Barriere SAR\Training\ICPROv6 Course\Task 88933\Snips 2\8934 Map 1410.JPG"/>
          <p:cNvPicPr>
            <a:picLocks noChangeAspect="1" noChangeArrowheads="1"/>
          </p:cNvPicPr>
          <p:nvPr/>
        </p:nvPicPr>
        <p:blipFill>
          <a:blip r:embed="rId2" cstate="print"/>
          <a:srcRect l="18353" t="10439" r="3977" b="4952"/>
          <a:stretch>
            <a:fillRect/>
          </a:stretch>
        </p:blipFill>
        <p:spPr bwMode="auto">
          <a:xfrm>
            <a:off x="648508" y="792000"/>
            <a:ext cx="7812360" cy="5544616"/>
          </a:xfrm>
          <a:prstGeom prst="rect">
            <a:avLst/>
          </a:prstGeom>
          <a:noFill/>
          <a:ln w="9525">
            <a:solidFill>
              <a:schemeClr val="tx1"/>
            </a:solidFill>
          </a:ln>
          <a:effectLst>
            <a:outerShdw blurRad="50800" dist="38100" dir="2700000" algn="tl" rotWithShape="0">
              <a:prstClr val="black">
                <a:alpha val="40000"/>
              </a:prstClr>
            </a:outerShdw>
          </a:effectLst>
        </p:spPr>
      </p:pic>
      <p:sp>
        <p:nvSpPr>
          <p:cNvPr id="8" name="Oval 7"/>
          <p:cNvSpPr/>
          <p:nvPr/>
        </p:nvSpPr>
        <p:spPr>
          <a:xfrm>
            <a:off x="5436000" y="1188000"/>
            <a:ext cx="914400" cy="9144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Oval 8"/>
          <p:cNvSpPr/>
          <p:nvPr/>
        </p:nvSpPr>
        <p:spPr>
          <a:xfrm>
            <a:off x="5220000" y="2340000"/>
            <a:ext cx="914400" cy="9144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
            </a:r>
            <a:br>
              <a:rPr lang="en-CA" b="1" dirty="0" smtClean="0"/>
            </a:br>
            <a:r>
              <a:rPr lang="en-CA" b="1" dirty="0" smtClean="0"/>
              <a:t>Section 6 - 14:11 to 14:34</a:t>
            </a:r>
            <a:r>
              <a:rPr lang="en-CA" dirty="0" smtClean="0"/>
              <a:t/>
            </a:r>
            <a:br>
              <a:rPr lang="en-CA" dirty="0" smtClean="0"/>
            </a:b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201</a:t>
            </a:fld>
            <a:endParaRPr lang="en-CA" dirty="0"/>
          </a:p>
        </p:txBody>
      </p:sp>
      <p:sp>
        <p:nvSpPr>
          <p:cNvPr id="5" name="TextBox 7"/>
          <p:cNvSpPr txBox="1">
            <a:spLocks noChangeArrowheads="1"/>
          </p:cNvSpPr>
          <p:nvPr/>
        </p:nvSpPr>
        <p:spPr bwMode="auto">
          <a:xfrm>
            <a:off x="277813" y="800100"/>
            <a:ext cx="8586787" cy="5755422"/>
          </a:xfrm>
          <a:prstGeom prst="rect">
            <a:avLst/>
          </a:prstGeom>
          <a:noFill/>
          <a:ln w="9525">
            <a:noFill/>
            <a:miter lim="800000"/>
            <a:headEnd/>
            <a:tailEnd/>
          </a:ln>
        </p:spPr>
        <p:txBody>
          <a:bodyPr>
            <a:spAutoFit/>
          </a:bodyPr>
          <a:lstStyle/>
          <a:p>
            <a:r>
              <a:rPr lang="en-CA" sz="1600" b="1" dirty="0" smtClean="0"/>
              <a:t>14:15</a:t>
            </a:r>
            <a:r>
              <a:rPr lang="en-CA" sz="1600" dirty="0" smtClean="0"/>
              <a:t>: </a:t>
            </a:r>
            <a:r>
              <a:rPr lang="en-CA" sz="1600" b="1" dirty="0" smtClean="0"/>
              <a:t>(Radio)</a:t>
            </a:r>
            <a:r>
              <a:rPr lang="en-CA" sz="1600" dirty="0" smtClean="0"/>
              <a:t> T2 to Base: We are following tracks heading roughly South East from the stream.</a:t>
            </a:r>
          </a:p>
          <a:p>
            <a:r>
              <a:rPr lang="en-CA" sz="1600" b="1" dirty="0" smtClean="0"/>
              <a:t> </a:t>
            </a:r>
            <a:endParaRPr lang="en-CA" sz="1600" dirty="0" smtClean="0"/>
          </a:p>
          <a:p>
            <a:r>
              <a:rPr lang="en-CA" sz="1600" b="1" dirty="0" smtClean="0"/>
              <a:t>14:16</a:t>
            </a:r>
            <a:r>
              <a:rPr lang="en-CA" sz="1600" dirty="0" smtClean="0"/>
              <a:t>: The Incident Commander checks his map and sees that the tracks are leading toward another branch of the stream. He directs Team 1 to go to the fork for that branch.</a:t>
            </a:r>
          </a:p>
          <a:p>
            <a:r>
              <a:rPr lang="en-CA" sz="1600" b="1" dirty="0" smtClean="0"/>
              <a:t>(Radio)</a:t>
            </a:r>
            <a:r>
              <a:rPr lang="en-CA" sz="1600" dirty="0" smtClean="0"/>
              <a:t> Base to T1: Travel on a bearing of 131 degrees grid for about 50 meters to another branch of the stream and search upstream on the left branch.</a:t>
            </a:r>
          </a:p>
          <a:p>
            <a:r>
              <a:rPr lang="en-CA" sz="1600" b="1" dirty="0" smtClean="0"/>
              <a:t> </a:t>
            </a:r>
            <a:endParaRPr lang="en-CA" sz="1600" dirty="0" smtClean="0"/>
          </a:p>
          <a:p>
            <a:r>
              <a:rPr lang="en-CA" sz="1600" b="1" dirty="0" smtClean="0"/>
              <a:t>14:24</a:t>
            </a:r>
            <a:r>
              <a:rPr lang="en-CA" sz="1600" dirty="0" smtClean="0"/>
              <a:t>: </a:t>
            </a:r>
            <a:r>
              <a:rPr lang="en-CA" sz="1600" b="1" dirty="0" smtClean="0"/>
              <a:t>(Radio)</a:t>
            </a:r>
            <a:r>
              <a:rPr lang="en-CA" sz="1600" dirty="0" smtClean="0"/>
              <a:t> T1 to Base: We have reached a very small stream at GR 10 0677891 5704472 and are moving downstream.</a:t>
            </a:r>
          </a:p>
          <a:p>
            <a:r>
              <a:rPr lang="en-CA" sz="1600" b="1" dirty="0" smtClean="0"/>
              <a:t> </a:t>
            </a:r>
            <a:endParaRPr lang="en-CA" sz="1600" dirty="0" smtClean="0"/>
          </a:p>
          <a:p>
            <a:r>
              <a:rPr lang="en-CA" sz="1600" b="1" dirty="0" smtClean="0"/>
              <a:t>14:30</a:t>
            </a:r>
            <a:r>
              <a:rPr lang="en-CA" sz="1600" dirty="0" smtClean="0"/>
              <a:t>: </a:t>
            </a:r>
            <a:r>
              <a:rPr lang="en-CA" sz="1600" b="1" dirty="0" smtClean="0"/>
              <a:t>(Radio)</a:t>
            </a:r>
            <a:r>
              <a:rPr lang="en-CA" sz="1600" dirty="0" smtClean="0"/>
              <a:t> T1 to Base: Tracks at GR 10 0678294 5704722, heading upstream </a:t>
            </a:r>
            <a:r>
              <a:rPr lang="en-CA" sz="1600" b="1" dirty="0" smtClean="0"/>
              <a:t>(Enter Clue 7)</a:t>
            </a:r>
            <a:r>
              <a:rPr lang="en-CA" sz="1600" dirty="0" smtClean="0"/>
              <a:t>.</a:t>
            </a:r>
          </a:p>
          <a:p>
            <a:r>
              <a:rPr lang="en-CA" sz="1600" b="1" dirty="0" smtClean="0"/>
              <a:t> </a:t>
            </a:r>
            <a:endParaRPr lang="en-CA" sz="1600" dirty="0" smtClean="0"/>
          </a:p>
          <a:p>
            <a:r>
              <a:rPr lang="en-CA" sz="1600" b="1" dirty="0" smtClean="0"/>
              <a:t>14:31</a:t>
            </a:r>
            <a:r>
              <a:rPr lang="en-CA" sz="1600" dirty="0" smtClean="0"/>
              <a:t>: </a:t>
            </a:r>
            <a:r>
              <a:rPr lang="en-CA" sz="1600" b="1" dirty="0" smtClean="0"/>
              <a:t>(Radio)</a:t>
            </a:r>
            <a:r>
              <a:rPr lang="en-CA" sz="1600" dirty="0" smtClean="0"/>
              <a:t> Base to T2: Your location? – GR 10 0678232 5704747 and we are still following tracks.</a:t>
            </a:r>
          </a:p>
          <a:p>
            <a:r>
              <a:rPr lang="en-CA" sz="1600" b="1" dirty="0" smtClean="0"/>
              <a:t> </a:t>
            </a:r>
            <a:endParaRPr lang="en-CA" sz="1600" dirty="0" smtClean="0"/>
          </a:p>
          <a:p>
            <a:r>
              <a:rPr lang="en-CA" sz="1600" b="1" dirty="0" smtClean="0"/>
              <a:t>14:32</a:t>
            </a:r>
            <a:r>
              <a:rPr lang="en-CA" sz="1600" dirty="0" smtClean="0"/>
              <a:t>: T2 to Base: We can hear Team 1 and are moving towards them.</a:t>
            </a:r>
          </a:p>
          <a:p>
            <a:r>
              <a:rPr lang="en-CA" sz="1600" b="1" dirty="0" smtClean="0"/>
              <a:t>(</a:t>
            </a:r>
            <a:r>
              <a:rPr lang="en-CA" sz="1600" dirty="0" smtClean="0"/>
              <a:t>They meet almost immediately.)    </a:t>
            </a:r>
          </a:p>
          <a:p>
            <a:r>
              <a:rPr lang="en-CA" sz="1600" dirty="0" smtClean="0"/>
              <a:t>            </a:t>
            </a:r>
            <a:r>
              <a:rPr lang="en-CA" sz="1600" b="1" dirty="0" smtClean="0"/>
              <a:t>(Radio) </a:t>
            </a:r>
            <a:r>
              <a:rPr lang="en-CA" sz="1600" dirty="0" smtClean="0"/>
              <a:t>T2 to Base: We have reached Team 1 at GR. 10 0678320 5704729.</a:t>
            </a:r>
          </a:p>
          <a:p>
            <a:r>
              <a:rPr lang="en-CA" sz="1600" b="1" dirty="0" smtClean="0">
                <a:solidFill>
                  <a:srgbClr val="FF0000"/>
                </a:solidFill>
              </a:rPr>
              <a:t>            </a:t>
            </a:r>
            <a:r>
              <a:rPr lang="en-CA" sz="1600" b="1" dirty="0" smtClean="0"/>
              <a:t>(Radio) </a:t>
            </a:r>
            <a:r>
              <a:rPr lang="en-CA" sz="1600" dirty="0" smtClean="0"/>
              <a:t>Base to T1: Both teams are to follow the tracks.</a:t>
            </a:r>
            <a:endParaRPr lang="en-CA" sz="1600" dirty="0" smtClean="0">
              <a:solidFill>
                <a:srgbClr val="FF0000"/>
              </a:solidFill>
            </a:endParaRPr>
          </a:p>
          <a:p>
            <a:endParaRPr lang="en-CA" sz="1600" dirty="0" smtClean="0">
              <a:solidFill>
                <a:srgbClr val="FF0000"/>
              </a:solidFill>
            </a:endParaRPr>
          </a:p>
          <a:p>
            <a:endParaRPr lang="en-CA" sz="1600" dirty="0">
              <a:solidFill>
                <a:srgbClr val="FF0000"/>
              </a:solidFill>
            </a:endParaRP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6 Log - 14:11 to 14:34</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202</a:t>
            </a:fld>
            <a:endParaRPr lang="en-CA" dirty="0"/>
          </a:p>
        </p:txBody>
      </p:sp>
      <p:grpSp>
        <p:nvGrpSpPr>
          <p:cNvPr id="9" name="Group 8"/>
          <p:cNvGrpSpPr/>
          <p:nvPr/>
        </p:nvGrpSpPr>
        <p:grpSpPr>
          <a:xfrm>
            <a:off x="1007604" y="792000"/>
            <a:ext cx="7128792" cy="5616624"/>
            <a:chOff x="1007604" y="792000"/>
            <a:chExt cx="7128792" cy="5616624"/>
          </a:xfrm>
        </p:grpSpPr>
        <p:pic>
          <p:nvPicPr>
            <p:cNvPr id="280578" name="Picture 2" descr="C:\Users\User1\Desktop\SAR\Barriere SAR\Training\ICPROv6 Course\Task 88933\Snips 2\8934 Log 1434.JPG"/>
            <p:cNvPicPr>
              <a:picLocks noChangeAspect="1" noChangeArrowheads="1"/>
            </p:cNvPicPr>
            <p:nvPr/>
          </p:nvPicPr>
          <p:blipFill>
            <a:blip r:embed="rId2" cstate="print"/>
            <a:srcRect l="1295" t="2632" r="1926" b="4555"/>
            <a:stretch>
              <a:fillRect/>
            </a:stretch>
          </p:blipFill>
          <p:spPr bwMode="auto">
            <a:xfrm>
              <a:off x="1007604" y="792000"/>
              <a:ext cx="7128792" cy="5616624"/>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Rectangle 5"/>
            <p:cNvSpPr/>
            <p:nvPr/>
          </p:nvSpPr>
          <p:spPr>
            <a:xfrm>
              <a:off x="6976800" y="1116000"/>
              <a:ext cx="878446" cy="246221"/>
            </a:xfrm>
            <a:prstGeom prst="rect">
              <a:avLst/>
            </a:prstGeom>
            <a:solidFill>
              <a:schemeClr val="bg1">
                <a:lumMod val="95000"/>
              </a:schemeClr>
            </a:solidFill>
          </p:spPr>
          <p:txBody>
            <a:bodyPr wrap="none" lIns="0" tIns="0" rIns="0" bIns="0">
              <a:spAutoFit/>
            </a:bodyPr>
            <a:lstStyle/>
            <a:p>
              <a:r>
                <a:rPr lang="en-CA" sz="1600" b="1" dirty="0" smtClean="0">
                  <a:solidFill>
                    <a:srgbClr val="3714A8"/>
                  </a:solidFill>
                </a:rPr>
                <a:t>14:34:27</a:t>
              </a:r>
              <a:r>
                <a:rPr lang="en-CA" sz="1600" b="1" dirty="0" smtClean="0"/>
                <a:t> </a:t>
              </a:r>
              <a:endParaRPr lang="en-CA" sz="1600" dirty="0"/>
            </a:p>
          </p:txBody>
        </p:sp>
        <p:sp>
          <p:nvSpPr>
            <p:cNvPr id="7" name="Rectangle 6"/>
            <p:cNvSpPr/>
            <p:nvPr/>
          </p:nvSpPr>
          <p:spPr>
            <a:xfrm>
              <a:off x="1465200" y="3096000"/>
              <a:ext cx="184731" cy="540000"/>
            </a:xfrm>
            <a:prstGeom prst="rect">
              <a:avLst/>
            </a:prstGeom>
            <a:solidFill>
              <a:schemeClr val="bg1"/>
            </a:solidFill>
          </p:spPr>
          <p:txBody>
            <a:bodyPr wrap="square">
              <a:spAutoFit/>
            </a:bodyPr>
            <a:lstStyle/>
            <a:p>
              <a:endParaRPr lang="en-CA" dirty="0"/>
            </a:p>
          </p:txBody>
        </p:sp>
      </p:gr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6 Map - 14:11 to 14:34</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203</a:t>
            </a:fld>
            <a:endParaRPr lang="en-CA" dirty="0"/>
          </a:p>
        </p:txBody>
      </p:sp>
      <p:sp>
        <p:nvSpPr>
          <p:cNvPr id="5" name="Oval 4"/>
          <p:cNvSpPr/>
          <p:nvPr/>
        </p:nvSpPr>
        <p:spPr>
          <a:xfrm>
            <a:off x="5508104" y="3429000"/>
            <a:ext cx="914400" cy="9144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9457" name="Picture 1" descr="C:\Users\User1\Desktop\SAR\Barriere SAR\Training\ICPROv6 Course\Task 88933\Snips 2\8934 Map 1434.JPG"/>
          <p:cNvPicPr>
            <a:picLocks noChangeAspect="1" noChangeArrowheads="1"/>
          </p:cNvPicPr>
          <p:nvPr/>
        </p:nvPicPr>
        <p:blipFill>
          <a:blip r:embed="rId2" cstate="print"/>
          <a:srcRect l="4825" t="5660" r="1343" b="753"/>
          <a:stretch>
            <a:fillRect/>
          </a:stretch>
        </p:blipFill>
        <p:spPr bwMode="auto">
          <a:xfrm>
            <a:off x="647564" y="792000"/>
            <a:ext cx="7823212" cy="5544616"/>
          </a:xfrm>
          <a:prstGeom prst="rect">
            <a:avLst/>
          </a:prstGeom>
          <a:noFill/>
        </p:spPr>
      </p:pic>
      <p:sp>
        <p:nvSpPr>
          <p:cNvPr id="7" name="Oval 6"/>
          <p:cNvSpPr>
            <a:spLocks noChangeAspect="1"/>
          </p:cNvSpPr>
          <p:nvPr/>
        </p:nvSpPr>
        <p:spPr>
          <a:xfrm>
            <a:off x="5677211" y="2664000"/>
            <a:ext cx="338392" cy="338392"/>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Oval 7"/>
          <p:cNvSpPr>
            <a:spLocks noChangeAspect="1"/>
          </p:cNvSpPr>
          <p:nvPr/>
        </p:nvSpPr>
        <p:spPr>
          <a:xfrm>
            <a:off x="6598800" y="2016000"/>
            <a:ext cx="406128" cy="406128"/>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
            </a:r>
            <a:br>
              <a:rPr lang="en-CA" b="1" dirty="0" smtClean="0"/>
            </a:br>
            <a:r>
              <a:rPr lang="en-CA" b="1" dirty="0" smtClean="0"/>
              <a:t>Section 7 - 14:33 to 15:07 - 1</a:t>
            </a:r>
            <a:r>
              <a:rPr lang="en-CA" dirty="0" smtClean="0"/>
              <a:t/>
            </a:r>
            <a:br>
              <a:rPr lang="en-CA" dirty="0" smtClean="0"/>
            </a:b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204</a:t>
            </a:fld>
            <a:endParaRPr lang="en-CA" dirty="0"/>
          </a:p>
        </p:txBody>
      </p:sp>
      <p:sp>
        <p:nvSpPr>
          <p:cNvPr id="5" name="TextBox 7"/>
          <p:cNvSpPr txBox="1">
            <a:spLocks noChangeArrowheads="1"/>
          </p:cNvSpPr>
          <p:nvPr/>
        </p:nvSpPr>
        <p:spPr bwMode="auto">
          <a:xfrm>
            <a:off x="277813" y="800100"/>
            <a:ext cx="8586787" cy="6001643"/>
          </a:xfrm>
          <a:prstGeom prst="rect">
            <a:avLst/>
          </a:prstGeom>
          <a:noFill/>
          <a:ln w="9525">
            <a:noFill/>
            <a:miter lim="800000"/>
            <a:headEnd/>
            <a:tailEnd/>
          </a:ln>
        </p:spPr>
        <p:txBody>
          <a:bodyPr>
            <a:spAutoFit/>
          </a:bodyPr>
          <a:lstStyle/>
          <a:p>
            <a:r>
              <a:rPr lang="en-CA" sz="1600" b="1" dirty="0" smtClean="0"/>
              <a:t>14:40</a:t>
            </a:r>
            <a:r>
              <a:rPr lang="en-CA" sz="1600" dirty="0" smtClean="0"/>
              <a:t>: Five additional searchers have arrived at the ICP. The Incident Commander decides to helicopter them to a location near T1 and T2 to assist in the search. The helicopter pilot is to locate Teams 1 and 2, and then drop T3 in a nearby clearing. Further directions will be given at that time.</a:t>
            </a:r>
          </a:p>
          <a:p>
            <a:endParaRPr lang="en-CA" sz="1600" dirty="0" smtClean="0"/>
          </a:p>
          <a:p>
            <a:r>
              <a:rPr lang="en-CA" sz="1600" dirty="0" smtClean="0"/>
              <a:t>	</a:t>
            </a:r>
            <a:r>
              <a:rPr lang="en-CA" sz="1600" b="1" dirty="0" smtClean="0"/>
              <a:t>14:40</a:t>
            </a:r>
            <a:r>
              <a:rPr lang="en-CA" sz="1600" dirty="0" smtClean="0"/>
              <a:t> </a:t>
            </a:r>
            <a:r>
              <a:rPr lang="en-CA" sz="1600" dirty="0" smtClean="0"/>
              <a:t>Sign in the following members and assign them to Team 3:</a:t>
            </a:r>
          </a:p>
          <a:p>
            <a:r>
              <a:rPr lang="en-CA" sz="1600" dirty="0" smtClean="0"/>
              <a:t>		Giles Leroy	Team Leader	River Bend SAR</a:t>
            </a:r>
          </a:p>
          <a:p>
            <a:r>
              <a:rPr lang="en-CA" sz="1600" dirty="0" smtClean="0"/>
              <a:t>		Ernie Sanderson	SAR		Wayfield SAR</a:t>
            </a:r>
          </a:p>
          <a:p>
            <a:r>
              <a:rPr lang="en-CA" sz="1600" dirty="0" smtClean="0"/>
              <a:t>		Regis </a:t>
            </a:r>
            <a:r>
              <a:rPr lang="en-CA" sz="1600" dirty="0" err="1" smtClean="0"/>
              <a:t>Alforde</a:t>
            </a:r>
            <a:r>
              <a:rPr lang="en-CA" sz="1600" dirty="0" smtClean="0"/>
              <a:t>	SAR		River Bend SAR</a:t>
            </a:r>
          </a:p>
          <a:p>
            <a:r>
              <a:rPr lang="en-CA" sz="1600" dirty="0" smtClean="0"/>
              <a:t>		Martha </a:t>
            </a:r>
            <a:r>
              <a:rPr lang="en-CA" sz="1600" dirty="0" err="1" smtClean="0"/>
              <a:t>Stonehill</a:t>
            </a:r>
            <a:r>
              <a:rPr lang="en-CA" sz="1600" dirty="0" smtClean="0"/>
              <a:t>	Trainee		River Bend SAR</a:t>
            </a:r>
          </a:p>
          <a:p>
            <a:r>
              <a:rPr lang="en-CA" sz="1600" dirty="0" smtClean="0"/>
              <a:t>		Sara Lowe	Trainee		River Bend SAR</a:t>
            </a:r>
          </a:p>
          <a:p>
            <a:endParaRPr lang="en-CA" sz="1600" dirty="0" smtClean="0"/>
          </a:p>
          <a:p>
            <a:r>
              <a:rPr lang="en-CA" sz="1600" b="1" dirty="0" smtClean="0"/>
              <a:t>14:40</a:t>
            </a:r>
            <a:r>
              <a:rPr lang="en-CA" sz="1600" dirty="0" smtClean="0"/>
              <a:t>: (Radio</a:t>
            </a:r>
            <a:r>
              <a:rPr lang="en-CA" sz="1600" b="1" dirty="0" smtClean="0"/>
              <a:t>)</a:t>
            </a:r>
            <a:r>
              <a:rPr lang="en-CA" sz="1600" dirty="0" smtClean="0"/>
              <a:t> Base to T1: Both teams remain where you are. Team 3 with 5 members </a:t>
            </a:r>
            <a:r>
              <a:rPr lang="en-CA" sz="1600" dirty="0" smtClean="0"/>
              <a:t>are </a:t>
            </a:r>
            <a:r>
              <a:rPr lang="en-CA" sz="1600" dirty="0" smtClean="0"/>
              <a:t>being flown to a location near you shortly. What is your location? – GR 10 </a:t>
            </a:r>
            <a:r>
              <a:rPr lang="en-CA" sz="1600" dirty="0" smtClean="0"/>
              <a:t>067366 </a:t>
            </a:r>
            <a:r>
              <a:rPr lang="en-CA" sz="1600" dirty="0" smtClean="0"/>
              <a:t>5704756</a:t>
            </a:r>
          </a:p>
          <a:p>
            <a:r>
              <a:rPr lang="en-CA" sz="1600" dirty="0" smtClean="0"/>
              <a:t> </a:t>
            </a:r>
          </a:p>
          <a:p>
            <a:r>
              <a:rPr lang="en-CA" sz="1600" b="1" dirty="0" smtClean="0"/>
              <a:t>14:55</a:t>
            </a:r>
            <a:r>
              <a:rPr lang="en-CA" sz="1600" dirty="0" smtClean="0"/>
              <a:t>: </a:t>
            </a:r>
            <a:r>
              <a:rPr lang="en-CA" sz="1600" b="1" dirty="0" smtClean="0"/>
              <a:t>(Radio)</a:t>
            </a:r>
            <a:r>
              <a:rPr lang="en-CA" sz="1600" dirty="0" smtClean="0"/>
              <a:t> Air7 to Base: We are airborne with 5 passengers aboard.</a:t>
            </a:r>
          </a:p>
          <a:p>
            <a:r>
              <a:rPr lang="en-CA" sz="1600" dirty="0" smtClean="0"/>
              <a:t> </a:t>
            </a:r>
          </a:p>
          <a:p>
            <a:r>
              <a:rPr lang="en-CA" sz="1600" b="1" dirty="0" smtClean="0"/>
              <a:t>14:01</a:t>
            </a:r>
            <a:r>
              <a:rPr lang="en-CA" sz="1600" dirty="0" smtClean="0"/>
              <a:t>: </a:t>
            </a:r>
            <a:r>
              <a:rPr lang="en-CA" sz="1600" b="1" dirty="0" smtClean="0"/>
              <a:t>(Radio)</a:t>
            </a:r>
            <a:r>
              <a:rPr lang="en-CA" sz="1600" dirty="0" smtClean="0"/>
              <a:t> Air7 to Base: We see smoke North East of his location and will investigate.</a:t>
            </a:r>
          </a:p>
          <a:p>
            <a:r>
              <a:rPr lang="en-CA" sz="1600" dirty="0" smtClean="0"/>
              <a:t> </a:t>
            </a:r>
          </a:p>
          <a:p>
            <a:r>
              <a:rPr lang="en-CA" sz="1600" b="1" dirty="0" smtClean="0"/>
              <a:t>15:03</a:t>
            </a:r>
            <a:r>
              <a:rPr lang="en-CA" sz="1600" dirty="0" smtClean="0"/>
              <a:t>: </a:t>
            </a:r>
            <a:r>
              <a:rPr lang="en-CA" sz="1600" b="1" dirty="0" smtClean="0"/>
              <a:t>(Radio)</a:t>
            </a:r>
            <a:r>
              <a:rPr lang="en-CA" sz="1600" dirty="0" smtClean="0"/>
              <a:t> Air7 to Base: We have a campfire and two male persons in a small clearing at N51-27.89, W120-25.79. One of them appears to be injured. </a:t>
            </a:r>
            <a:r>
              <a:rPr lang="en-CA" sz="1600" b="1" dirty="0" smtClean="0"/>
              <a:t>(</a:t>
            </a:r>
            <a:r>
              <a:rPr lang="en-CA" sz="1600" b="1" dirty="0" smtClean="0"/>
              <a:t>Enter Clue </a:t>
            </a:r>
            <a:r>
              <a:rPr lang="en-CA" sz="1600" b="1" dirty="0" smtClean="0"/>
              <a:t>8). </a:t>
            </a:r>
            <a:r>
              <a:rPr lang="en-CA" sz="1600" dirty="0" smtClean="0"/>
              <a:t> </a:t>
            </a:r>
          </a:p>
          <a:p>
            <a:endParaRPr lang="en-CA" sz="1600" dirty="0" smtClean="0">
              <a:solidFill>
                <a:srgbClr val="00B0F0"/>
              </a:solidFill>
            </a:endParaRPr>
          </a:p>
          <a:p>
            <a:r>
              <a:rPr lang="en-CA" sz="1600" dirty="0" smtClean="0">
                <a:solidFill>
                  <a:srgbClr val="00B0F0"/>
                </a:solidFill>
              </a:rPr>
              <a:t>*</a:t>
            </a:r>
            <a:r>
              <a:rPr lang="en-CA" sz="1600" dirty="0" smtClean="0">
                <a:solidFill>
                  <a:srgbClr val="00B0F0"/>
                </a:solidFill>
              </a:rPr>
              <a:t>Convert Lat/Long to </a:t>
            </a:r>
            <a:r>
              <a:rPr lang="en-CA" sz="1600" dirty="0" smtClean="0">
                <a:solidFill>
                  <a:srgbClr val="00B0F0"/>
                </a:solidFill>
              </a:rPr>
              <a:t>UTM: </a:t>
            </a:r>
            <a:r>
              <a:rPr lang="en-CA" sz="1600" dirty="0" smtClean="0">
                <a:solidFill>
                  <a:srgbClr val="0070C0"/>
                </a:solidFill>
              </a:rPr>
              <a:t>10 0678526 5704632</a:t>
            </a:r>
            <a:endParaRPr lang="en-CA" sz="1600" b="1" dirty="0" smtClean="0"/>
          </a:p>
          <a:p>
            <a:r>
              <a:rPr lang="en-CA" sz="1600" b="1" dirty="0" smtClean="0"/>
              <a:t> </a:t>
            </a:r>
            <a:endParaRPr lang="en-CA" sz="1600" dirty="0" smtClean="0"/>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7 - 14:33 to 15:07 - 2</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205</a:t>
            </a:fld>
            <a:endParaRPr lang="en-CA" dirty="0"/>
          </a:p>
        </p:txBody>
      </p:sp>
      <p:sp>
        <p:nvSpPr>
          <p:cNvPr id="8" name="TextBox 7"/>
          <p:cNvSpPr txBox="1">
            <a:spLocks noChangeArrowheads="1"/>
          </p:cNvSpPr>
          <p:nvPr/>
        </p:nvSpPr>
        <p:spPr bwMode="auto">
          <a:xfrm>
            <a:off x="277813" y="800100"/>
            <a:ext cx="8586787" cy="1569660"/>
          </a:xfrm>
          <a:prstGeom prst="rect">
            <a:avLst/>
          </a:prstGeom>
          <a:noFill/>
          <a:ln w="9525">
            <a:noFill/>
            <a:miter lim="800000"/>
            <a:headEnd/>
            <a:tailEnd/>
          </a:ln>
        </p:spPr>
        <p:txBody>
          <a:bodyPr>
            <a:spAutoFit/>
          </a:bodyPr>
          <a:lstStyle/>
          <a:p>
            <a:r>
              <a:rPr lang="en-CA" sz="1600" dirty="0" smtClean="0"/>
              <a:t> </a:t>
            </a:r>
          </a:p>
          <a:p>
            <a:r>
              <a:rPr lang="en-CA" sz="1600" b="1" dirty="0" smtClean="0"/>
              <a:t>15:03 (Radio)</a:t>
            </a:r>
            <a:r>
              <a:rPr lang="en-CA" sz="1600" dirty="0" smtClean="0"/>
              <a:t> Base to Air 7: Land near the clearing and send Team 3 to investigate. </a:t>
            </a:r>
          </a:p>
          <a:p>
            <a:r>
              <a:rPr lang="en-CA" sz="1600" b="1" dirty="0" smtClean="0"/>
              <a:t> </a:t>
            </a:r>
            <a:endParaRPr lang="en-CA" sz="1600" dirty="0" smtClean="0"/>
          </a:p>
          <a:p>
            <a:r>
              <a:rPr lang="en-CA" sz="1600" b="1" dirty="0" smtClean="0"/>
              <a:t>15:07</a:t>
            </a:r>
            <a:r>
              <a:rPr lang="en-CA" sz="1600" dirty="0" smtClean="0"/>
              <a:t>: </a:t>
            </a:r>
            <a:r>
              <a:rPr lang="en-CA" sz="1600" b="1" dirty="0" smtClean="0"/>
              <a:t>(Radio)</a:t>
            </a:r>
            <a:r>
              <a:rPr lang="en-CA" sz="1600" dirty="0" smtClean="0"/>
              <a:t> Air7 to Base: I am land in a clearing at N51-27.89 W120-25.73. </a:t>
            </a:r>
          </a:p>
          <a:p>
            <a:r>
              <a:rPr lang="en-CA" sz="1600" dirty="0" smtClean="0">
                <a:solidFill>
                  <a:srgbClr val="00B0F0"/>
                </a:solidFill>
              </a:rPr>
              <a:t>*Convert Lat/Long to UTM</a:t>
            </a:r>
            <a:r>
              <a:rPr lang="en-CA" sz="1600" dirty="0" smtClean="0"/>
              <a:t>. </a:t>
            </a:r>
            <a:r>
              <a:rPr lang="en-CA" sz="1600" dirty="0" smtClean="0">
                <a:solidFill>
                  <a:srgbClr val="0070C0"/>
                </a:solidFill>
              </a:rPr>
              <a:t>10 0678595 5704653</a:t>
            </a:r>
            <a:endParaRPr lang="en-CA" sz="1600" dirty="0" smtClean="0"/>
          </a:p>
          <a:p>
            <a:r>
              <a:rPr lang="en-CA" sz="1600" dirty="0" smtClean="0"/>
              <a:t> </a:t>
            </a: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7 Log - 14:33 to 15:07</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206</a:t>
            </a:fld>
            <a:endParaRPr lang="en-CA" dirty="0"/>
          </a:p>
        </p:txBody>
      </p:sp>
      <p:grpSp>
        <p:nvGrpSpPr>
          <p:cNvPr id="8" name="Group 7"/>
          <p:cNvGrpSpPr/>
          <p:nvPr/>
        </p:nvGrpSpPr>
        <p:grpSpPr>
          <a:xfrm>
            <a:off x="972000" y="792000"/>
            <a:ext cx="7128792" cy="5616624"/>
            <a:chOff x="972000" y="792000"/>
            <a:chExt cx="7128792" cy="5616624"/>
          </a:xfrm>
        </p:grpSpPr>
        <p:pic>
          <p:nvPicPr>
            <p:cNvPr id="3074" name="Picture 2" descr="C:\Users\User1\Desktop\SAR\Barriere SAR\Training\ICPROv6 Course\Task 88933\Snips 2\8934 Log 1507.JPG"/>
            <p:cNvPicPr>
              <a:picLocks noChangeAspect="1" noChangeArrowheads="1"/>
            </p:cNvPicPr>
            <p:nvPr/>
          </p:nvPicPr>
          <p:blipFill>
            <a:blip r:embed="rId2" cstate="print"/>
            <a:srcRect l="1401" t="2669" r="3055" b="5672"/>
            <a:stretch>
              <a:fillRect/>
            </a:stretch>
          </p:blipFill>
          <p:spPr bwMode="auto">
            <a:xfrm>
              <a:off x="972000" y="792000"/>
              <a:ext cx="7128792" cy="5616624"/>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Rectangle 5"/>
            <p:cNvSpPr/>
            <p:nvPr/>
          </p:nvSpPr>
          <p:spPr>
            <a:xfrm>
              <a:off x="6912000" y="1098000"/>
              <a:ext cx="867097" cy="246221"/>
            </a:xfrm>
            <a:prstGeom prst="rect">
              <a:avLst/>
            </a:prstGeom>
            <a:solidFill>
              <a:schemeClr val="bg1">
                <a:lumMod val="95000"/>
              </a:schemeClr>
            </a:solidFill>
          </p:spPr>
          <p:txBody>
            <a:bodyPr wrap="none" lIns="0" tIns="0" rIns="0" bIns="0">
              <a:spAutoFit/>
            </a:bodyPr>
            <a:lstStyle/>
            <a:p>
              <a:r>
                <a:rPr lang="en-CA" sz="1600" b="1" dirty="0" smtClean="0">
                  <a:solidFill>
                    <a:srgbClr val="3714A8"/>
                  </a:solidFill>
                </a:rPr>
                <a:t>11:29:25</a:t>
              </a:r>
              <a:r>
                <a:rPr lang="en-CA" sz="1600" b="1" dirty="0" smtClean="0"/>
                <a:t> </a:t>
              </a:r>
              <a:endParaRPr lang="en-CA" sz="1600" dirty="0"/>
            </a:p>
          </p:txBody>
        </p:sp>
        <p:sp>
          <p:nvSpPr>
            <p:cNvPr id="7" name="Rectangle 6"/>
            <p:cNvSpPr/>
            <p:nvPr/>
          </p:nvSpPr>
          <p:spPr>
            <a:xfrm>
              <a:off x="1440000" y="3096000"/>
              <a:ext cx="184731" cy="540000"/>
            </a:xfrm>
            <a:prstGeom prst="rect">
              <a:avLst/>
            </a:prstGeom>
            <a:solidFill>
              <a:schemeClr val="bg1"/>
            </a:solidFill>
          </p:spPr>
          <p:txBody>
            <a:bodyPr wrap="square">
              <a:spAutoFit/>
            </a:bodyPr>
            <a:lstStyle/>
            <a:p>
              <a:endParaRPr lang="en-CA" dirty="0"/>
            </a:p>
          </p:txBody>
        </p:sp>
      </p:gr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7  Map - 14:33 to 15:07</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207</a:t>
            </a:fld>
            <a:endParaRPr lang="en-CA" dirty="0"/>
          </a:p>
        </p:txBody>
      </p:sp>
      <p:grpSp>
        <p:nvGrpSpPr>
          <p:cNvPr id="8" name="Group 7"/>
          <p:cNvGrpSpPr/>
          <p:nvPr/>
        </p:nvGrpSpPr>
        <p:grpSpPr>
          <a:xfrm>
            <a:off x="647564" y="850144"/>
            <a:ext cx="7812868" cy="5506206"/>
            <a:chOff x="647564" y="850144"/>
            <a:chExt cx="7812868" cy="5506206"/>
          </a:xfrm>
        </p:grpSpPr>
        <p:pic>
          <p:nvPicPr>
            <p:cNvPr id="11266" name="Picture 2" descr="C:\Users\User1\Desktop\SAR\Barriere SAR\Training\ICPROv6 Course\Task 88933\Snips 2\8934 Map 1507.JPG"/>
            <p:cNvPicPr>
              <a:picLocks noChangeAspect="1" noChangeArrowheads="1"/>
            </p:cNvPicPr>
            <p:nvPr/>
          </p:nvPicPr>
          <p:blipFill>
            <a:blip r:embed="rId2" cstate="print"/>
            <a:srcRect l="17927" t="8943" r="5794" b="4691"/>
            <a:stretch>
              <a:fillRect/>
            </a:stretch>
          </p:blipFill>
          <p:spPr bwMode="auto">
            <a:xfrm>
              <a:off x="647564" y="850144"/>
              <a:ext cx="7812868" cy="5506206"/>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Oval 6"/>
            <p:cNvSpPr>
              <a:spLocks noChangeAspect="1"/>
            </p:cNvSpPr>
            <p:nvPr/>
          </p:nvSpPr>
          <p:spPr>
            <a:xfrm>
              <a:off x="6948000" y="1872000"/>
              <a:ext cx="790042" cy="790042"/>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8 - 15:08 to 15:29</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208</a:t>
            </a:fld>
            <a:endParaRPr lang="en-CA" dirty="0"/>
          </a:p>
        </p:txBody>
      </p:sp>
      <p:sp>
        <p:nvSpPr>
          <p:cNvPr id="5" name="TextBox 7"/>
          <p:cNvSpPr txBox="1">
            <a:spLocks noChangeArrowheads="1"/>
          </p:cNvSpPr>
          <p:nvPr/>
        </p:nvSpPr>
        <p:spPr bwMode="auto">
          <a:xfrm>
            <a:off x="277813" y="800100"/>
            <a:ext cx="8586787" cy="4524315"/>
          </a:xfrm>
          <a:prstGeom prst="rect">
            <a:avLst/>
          </a:prstGeom>
          <a:noFill/>
          <a:ln w="9525">
            <a:noFill/>
            <a:miter lim="800000"/>
            <a:headEnd/>
            <a:tailEnd/>
          </a:ln>
        </p:spPr>
        <p:txBody>
          <a:bodyPr>
            <a:spAutoFit/>
          </a:bodyPr>
          <a:lstStyle/>
          <a:p>
            <a:r>
              <a:rPr lang="en-CA" b="1" dirty="0" smtClean="0"/>
              <a:t>15:08</a:t>
            </a:r>
            <a:r>
              <a:rPr lang="en-CA" dirty="0" smtClean="0"/>
              <a:t>: </a:t>
            </a:r>
            <a:r>
              <a:rPr lang="en-CA" b="1" dirty="0" smtClean="0"/>
              <a:t>(Radio)</a:t>
            </a:r>
            <a:r>
              <a:rPr lang="en-CA" dirty="0" smtClean="0"/>
              <a:t> Base to Team 3: Travel 70 Meters on a bearing of </a:t>
            </a:r>
            <a:r>
              <a:rPr lang="en-CA" dirty="0" smtClean="0"/>
              <a:t>270 </a:t>
            </a:r>
            <a:r>
              <a:rPr lang="en-CA" dirty="0" smtClean="0"/>
              <a:t>degrees Grid to reach the campfire</a:t>
            </a:r>
            <a:r>
              <a:rPr lang="en-CA" dirty="0" smtClean="0"/>
              <a:t>.</a:t>
            </a:r>
          </a:p>
          <a:p>
            <a:r>
              <a:rPr lang="en-CA" dirty="0" smtClean="0">
                <a:solidFill>
                  <a:srgbClr val="0070C0"/>
                </a:solidFill>
              </a:rPr>
              <a:t>Note: The “</a:t>
            </a:r>
            <a:r>
              <a:rPr lang="en-CA" b="1" dirty="0" smtClean="0">
                <a:solidFill>
                  <a:srgbClr val="0070C0"/>
                </a:solidFill>
              </a:rPr>
              <a:t>Draw Bearing on Map</a:t>
            </a:r>
            <a:r>
              <a:rPr lang="en-CA" dirty="0" smtClean="0">
                <a:solidFill>
                  <a:srgbClr val="0070C0"/>
                </a:solidFill>
              </a:rPr>
              <a:t>” feature sometimes gives an erroneous bearing.</a:t>
            </a:r>
            <a:endParaRPr lang="en-CA" smtClean="0">
              <a:solidFill>
                <a:srgbClr val="0070C0"/>
              </a:solidFill>
            </a:endParaRPr>
          </a:p>
          <a:p>
            <a:endParaRPr lang="en-CA" dirty="0" smtClean="0"/>
          </a:p>
          <a:p>
            <a:r>
              <a:rPr lang="en-CA" dirty="0" smtClean="0"/>
              <a:t> </a:t>
            </a:r>
          </a:p>
          <a:p>
            <a:r>
              <a:rPr lang="en-CA" b="1" dirty="0" smtClean="0"/>
              <a:t>15:12: (Radio) </a:t>
            </a:r>
            <a:r>
              <a:rPr lang="en-CA" dirty="0" smtClean="0"/>
              <a:t>T3 to Base: We are at the camp and confirm these are the lost hikers. William Clifford has a broken ankle, several small cuts and bruises caused by a fall in rough terrain. Ray Lowe is in good health. We are preparing Clifford for transport back to the helicopter.</a:t>
            </a:r>
          </a:p>
          <a:p>
            <a:r>
              <a:rPr lang="en-CA" dirty="0" smtClean="0"/>
              <a:t> </a:t>
            </a:r>
          </a:p>
          <a:p>
            <a:r>
              <a:rPr lang="en-CA" b="1" dirty="0" smtClean="0"/>
              <a:t>15:14</a:t>
            </a:r>
            <a:r>
              <a:rPr lang="en-CA" dirty="0" smtClean="0"/>
              <a:t>: </a:t>
            </a:r>
            <a:r>
              <a:rPr lang="en-CA" b="1" dirty="0" smtClean="0"/>
              <a:t>(Radio)</a:t>
            </a:r>
            <a:r>
              <a:rPr lang="en-CA" dirty="0" smtClean="0"/>
              <a:t> Base to T1: Travel to the campfire at GR 10 0678526 </a:t>
            </a:r>
            <a:r>
              <a:rPr lang="en-CA" dirty="0" smtClean="0"/>
              <a:t>5704632.</a:t>
            </a:r>
            <a:endParaRPr lang="en-CA" dirty="0" smtClean="0"/>
          </a:p>
          <a:p>
            <a:r>
              <a:rPr lang="en-CA" dirty="0" smtClean="0"/>
              <a:t> </a:t>
            </a:r>
            <a:r>
              <a:rPr lang="en-CA" b="1" dirty="0" smtClean="0"/>
              <a:t> </a:t>
            </a:r>
            <a:endParaRPr lang="en-CA" dirty="0" smtClean="0"/>
          </a:p>
          <a:p>
            <a:r>
              <a:rPr lang="en-CA" b="1" dirty="0" smtClean="0"/>
              <a:t>15:15</a:t>
            </a:r>
            <a:r>
              <a:rPr lang="en-CA" dirty="0" smtClean="0"/>
              <a:t>: </a:t>
            </a:r>
            <a:r>
              <a:rPr lang="en-CA" b="1" dirty="0" smtClean="0"/>
              <a:t>Note</a:t>
            </a:r>
            <a:r>
              <a:rPr lang="en-CA" dirty="0" smtClean="0"/>
              <a:t>: Frank </a:t>
            </a:r>
            <a:r>
              <a:rPr lang="en-CA" dirty="0" err="1" smtClean="0"/>
              <a:t>Ciacone</a:t>
            </a:r>
            <a:r>
              <a:rPr lang="en-CA" dirty="0" smtClean="0"/>
              <a:t> (Medical) calls River Bend Ambulance Dispatch and requests an ambulance at the ICP</a:t>
            </a:r>
            <a:r>
              <a:rPr lang="en-CA" dirty="0" smtClean="0"/>
              <a:t>.</a:t>
            </a:r>
          </a:p>
          <a:p>
            <a:endParaRPr lang="en-CA" dirty="0" smtClean="0"/>
          </a:p>
          <a:p>
            <a:r>
              <a:rPr lang="en-CA" dirty="0" smtClean="0">
                <a:solidFill>
                  <a:srgbClr val="0070C0"/>
                </a:solidFill>
              </a:rPr>
              <a:t>Note: The “</a:t>
            </a:r>
            <a:r>
              <a:rPr lang="en-CA" b="1" dirty="0" smtClean="0">
                <a:solidFill>
                  <a:srgbClr val="0070C0"/>
                </a:solidFill>
              </a:rPr>
              <a:t>Draw Bearing on Map</a:t>
            </a:r>
            <a:r>
              <a:rPr lang="en-CA" dirty="0" smtClean="0">
                <a:solidFill>
                  <a:srgbClr val="0070C0"/>
                </a:solidFill>
              </a:rPr>
              <a:t>” feature sometimes gives an erroneous bearing.</a:t>
            </a:r>
            <a:endParaRPr lang="en-CA" dirty="0">
              <a:solidFill>
                <a:srgbClr val="0070C0"/>
              </a:solidFill>
            </a:endParaRP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8 Log - 15:08 to 15:29</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209</a:t>
            </a:fld>
            <a:endParaRPr lang="en-CA" dirty="0"/>
          </a:p>
        </p:txBody>
      </p:sp>
      <p:grpSp>
        <p:nvGrpSpPr>
          <p:cNvPr id="9" name="Group 8"/>
          <p:cNvGrpSpPr/>
          <p:nvPr/>
        </p:nvGrpSpPr>
        <p:grpSpPr>
          <a:xfrm>
            <a:off x="972000" y="792000"/>
            <a:ext cx="7129104" cy="5625244"/>
            <a:chOff x="972000" y="792000"/>
            <a:chExt cx="7129104" cy="5625244"/>
          </a:xfrm>
        </p:grpSpPr>
        <p:pic>
          <p:nvPicPr>
            <p:cNvPr id="12290" name="Picture 2" descr="C:\Users\User1\Desktop\SAR\Barriere SAR\Training\ICPROv6 Course\Task 88933\Snips 2\8934 Log 1529.JPG"/>
            <p:cNvPicPr>
              <a:picLocks noChangeAspect="1" noChangeArrowheads="1"/>
            </p:cNvPicPr>
            <p:nvPr/>
          </p:nvPicPr>
          <p:blipFill>
            <a:blip r:embed="rId2" cstate="print"/>
            <a:srcRect l="1583" t="2816" r="3755" b="5858"/>
            <a:stretch>
              <a:fillRect/>
            </a:stretch>
          </p:blipFill>
          <p:spPr bwMode="auto">
            <a:xfrm>
              <a:off x="972000" y="792000"/>
              <a:ext cx="7129104" cy="5625244"/>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Rectangle 5"/>
            <p:cNvSpPr/>
            <p:nvPr/>
          </p:nvSpPr>
          <p:spPr>
            <a:xfrm>
              <a:off x="6948000" y="1143292"/>
              <a:ext cx="867097" cy="246221"/>
            </a:xfrm>
            <a:prstGeom prst="rect">
              <a:avLst/>
            </a:prstGeom>
            <a:solidFill>
              <a:schemeClr val="bg1">
                <a:lumMod val="95000"/>
              </a:schemeClr>
            </a:solidFill>
          </p:spPr>
          <p:txBody>
            <a:bodyPr wrap="none" lIns="0" tIns="0" rIns="0" bIns="0">
              <a:spAutoFit/>
            </a:bodyPr>
            <a:lstStyle/>
            <a:p>
              <a:r>
                <a:rPr lang="en-CA" sz="1600" b="1" dirty="0" smtClean="0">
                  <a:solidFill>
                    <a:srgbClr val="3714A8"/>
                  </a:solidFill>
                </a:rPr>
                <a:t>11:29:25</a:t>
              </a:r>
              <a:r>
                <a:rPr lang="en-CA" sz="1600" b="1" dirty="0" smtClean="0"/>
                <a:t> </a:t>
              </a:r>
              <a:endParaRPr lang="en-CA" sz="1600" dirty="0"/>
            </a:p>
          </p:txBody>
        </p:sp>
        <p:sp>
          <p:nvSpPr>
            <p:cNvPr id="7" name="Rectangle 6"/>
            <p:cNvSpPr/>
            <p:nvPr/>
          </p:nvSpPr>
          <p:spPr>
            <a:xfrm>
              <a:off x="1440000" y="3142800"/>
              <a:ext cx="184731" cy="540000"/>
            </a:xfrm>
            <a:prstGeom prst="rect">
              <a:avLst/>
            </a:prstGeom>
            <a:solidFill>
              <a:schemeClr val="bg1"/>
            </a:solidFill>
          </p:spPr>
          <p:txBody>
            <a:bodyPr wrap="none">
              <a:spAutoFit/>
            </a:bodyPr>
            <a:lstStyle/>
            <a:p>
              <a:endParaRPr lang="en-CA" dirty="0"/>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274638"/>
            <a:ext cx="8229600" cy="525462"/>
          </a:xfrm>
        </p:spPr>
        <p:txBody>
          <a:bodyPr/>
          <a:lstStyle/>
          <a:p>
            <a:r>
              <a:rPr lang="en-CA" dirty="0" smtClean="0"/>
              <a:t>GIS Module</a:t>
            </a:r>
          </a:p>
        </p:txBody>
      </p:sp>
      <p:sp>
        <p:nvSpPr>
          <p:cNvPr id="3" name="Date Placeholder 2"/>
          <p:cNvSpPr>
            <a:spLocks noGrp="1"/>
          </p:cNvSpPr>
          <p:nvPr>
            <p:ph type="dt" sz="quarter" idx="10"/>
          </p:nvPr>
        </p:nvSpPr>
        <p:spPr/>
        <p:txBody>
          <a:bodyPr/>
          <a:lstStyle/>
          <a:p>
            <a:pPr>
              <a:defRPr/>
            </a:pPr>
            <a:fld id="{838B25D1-302E-46EB-83F8-90999F8BE202}" type="datetime1">
              <a:rPr lang="en-CA" smtClean="0"/>
              <a:pPr>
                <a:defRPr/>
              </a:pPr>
              <a:t>22/03/2011</a:t>
            </a:fld>
            <a:endParaRPr lang="en-CA" dirty="0"/>
          </a:p>
        </p:txBody>
      </p:sp>
      <p:sp>
        <p:nvSpPr>
          <p:cNvPr id="4" name="Slide Number Placeholder 3"/>
          <p:cNvSpPr>
            <a:spLocks noGrp="1"/>
          </p:cNvSpPr>
          <p:nvPr>
            <p:ph type="sldNum" sz="quarter" idx="12"/>
          </p:nvPr>
        </p:nvSpPr>
        <p:spPr>
          <a:xfrm>
            <a:off x="6553200" y="6721475"/>
            <a:ext cx="2133600" cy="365125"/>
          </a:xfrm>
        </p:spPr>
        <p:txBody>
          <a:bodyPr/>
          <a:lstStyle/>
          <a:p>
            <a:pPr>
              <a:defRPr/>
            </a:pPr>
            <a:fld id="{8454D3B3-4D20-4F65-93FA-C9826ED46715}" type="slidenum">
              <a:rPr lang="en-CA" smtClean="0"/>
              <a:pPr>
                <a:defRPr/>
              </a:pPr>
              <a:t>21</a:t>
            </a:fld>
            <a:endParaRPr lang="en-CA" dirty="0"/>
          </a:p>
        </p:txBody>
      </p:sp>
      <p:grpSp>
        <p:nvGrpSpPr>
          <p:cNvPr id="24581" name="Group 35"/>
          <p:cNvGrpSpPr>
            <a:grpSpLocks/>
          </p:cNvGrpSpPr>
          <p:nvPr/>
        </p:nvGrpSpPr>
        <p:grpSpPr bwMode="auto">
          <a:xfrm>
            <a:off x="222250" y="806450"/>
            <a:ext cx="8464550" cy="5664200"/>
            <a:chOff x="222091" y="806450"/>
            <a:chExt cx="8464709" cy="5664689"/>
          </a:xfrm>
        </p:grpSpPr>
        <p:sp>
          <p:nvSpPr>
            <p:cNvPr id="24582" name="TextBox 7"/>
            <p:cNvSpPr txBox="1">
              <a:spLocks noChangeArrowheads="1"/>
            </p:cNvSpPr>
            <p:nvPr/>
          </p:nvSpPr>
          <p:spPr bwMode="auto">
            <a:xfrm>
              <a:off x="457200" y="806450"/>
              <a:ext cx="8229600" cy="923437"/>
            </a:xfrm>
            <a:prstGeom prst="rect">
              <a:avLst/>
            </a:prstGeom>
            <a:noFill/>
            <a:ln w="9525">
              <a:noFill/>
              <a:miter lim="800000"/>
              <a:headEnd/>
              <a:tailEnd/>
            </a:ln>
          </p:spPr>
          <p:txBody>
            <a:bodyPr>
              <a:spAutoFit/>
            </a:bodyPr>
            <a:lstStyle/>
            <a:p>
              <a:r>
                <a:rPr lang="en-CA">
                  <a:latin typeface="Calibri" pitchFamily="34" charset="0"/>
                </a:rPr>
                <a:t>The Geographic Information Display (GIS) module displays a map of the mission area. Other information such as annotations, labels, areas routes and a wealth of other data can be shown by adding layers to the base map.</a:t>
              </a:r>
            </a:p>
          </p:txBody>
        </p:sp>
        <p:grpSp>
          <p:nvGrpSpPr>
            <p:cNvPr id="24583" name="Group 26"/>
            <p:cNvGrpSpPr>
              <a:grpSpLocks noChangeAspect="1"/>
            </p:cNvGrpSpPr>
            <p:nvPr/>
          </p:nvGrpSpPr>
          <p:grpSpPr bwMode="auto">
            <a:xfrm>
              <a:off x="1091090" y="2329351"/>
              <a:ext cx="6956424" cy="3303706"/>
              <a:chOff x="251520" y="2329351"/>
              <a:chExt cx="4968875" cy="2359790"/>
            </a:xfrm>
          </p:grpSpPr>
          <p:pic>
            <p:nvPicPr>
              <p:cNvPr id="91140" name="Picture 4" descr="C:\Users\User1\Desktop\ScreenHunter\ICv6 Course\ICv6 GIS Map 3.jpg"/>
              <p:cNvPicPr>
                <a:picLocks noChangeAspect="1" noChangeArrowheads="1"/>
              </p:cNvPicPr>
              <p:nvPr/>
            </p:nvPicPr>
            <p:blipFill>
              <a:blip r:embed="rId2" cstate="print"/>
              <a:srcRect t="3212" b="27418"/>
              <a:stretch>
                <a:fillRect/>
              </a:stretch>
            </p:blipFill>
            <p:spPr bwMode="auto">
              <a:xfrm>
                <a:off x="251077" y="2329096"/>
                <a:ext cx="4968969" cy="2359909"/>
              </a:xfrm>
              <a:prstGeom prst="rect">
                <a:avLst/>
              </a:prstGeom>
              <a:noFill/>
              <a:ln w="9525">
                <a:solidFill>
                  <a:schemeClr val="tx1"/>
                </a:solidFill>
              </a:ln>
              <a:effectLst>
                <a:outerShdw blurRad="50800" dist="38100" dir="2700000" algn="tl" rotWithShape="0">
                  <a:prstClr val="black">
                    <a:alpha val="40000"/>
                  </a:prstClr>
                </a:outerShdw>
              </a:effectLst>
            </p:spPr>
          </p:pic>
          <p:sp>
            <p:nvSpPr>
              <p:cNvPr id="9" name="Rounded Rectangle 8"/>
              <p:cNvSpPr/>
              <p:nvPr/>
            </p:nvSpPr>
            <p:spPr bwMode="auto">
              <a:xfrm>
                <a:off x="1450796" y="2784975"/>
                <a:ext cx="3561737" cy="20639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0" name="Rounded Rectangle 9"/>
              <p:cNvSpPr/>
              <p:nvPr/>
            </p:nvSpPr>
            <p:spPr bwMode="auto">
              <a:xfrm>
                <a:off x="374677" y="2784975"/>
                <a:ext cx="1035297" cy="20639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1" name="Rounded Rectangle 10"/>
              <p:cNvSpPr/>
              <p:nvPr/>
            </p:nvSpPr>
            <p:spPr bwMode="auto">
              <a:xfrm>
                <a:off x="374677" y="3011780"/>
                <a:ext cx="1118075" cy="16772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4584" name="TextBox 7"/>
            <p:cNvSpPr txBox="1">
              <a:spLocks noChangeArrowheads="1"/>
            </p:cNvSpPr>
            <p:nvPr/>
          </p:nvSpPr>
          <p:spPr bwMode="auto">
            <a:xfrm>
              <a:off x="222091" y="1774519"/>
              <a:ext cx="3035300" cy="369888"/>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File</a:t>
              </a:r>
              <a:r>
                <a:rPr lang="en-CA">
                  <a:latin typeface="Calibri" pitchFamily="34" charset="0"/>
                </a:rPr>
                <a:t> and </a:t>
              </a:r>
              <a:r>
                <a:rPr lang="en-CA" b="1">
                  <a:latin typeface="Calibri" pitchFamily="34" charset="0"/>
                </a:rPr>
                <a:t>Configuration</a:t>
              </a:r>
              <a:r>
                <a:rPr lang="en-CA">
                  <a:latin typeface="Calibri" pitchFamily="34" charset="0"/>
                </a:rPr>
                <a:t> Buttons</a:t>
              </a:r>
            </a:p>
          </p:txBody>
        </p:sp>
        <p:sp>
          <p:nvSpPr>
            <p:cNvPr id="24585" name="TextBox 7"/>
            <p:cNvSpPr txBox="1">
              <a:spLocks noChangeArrowheads="1"/>
            </p:cNvSpPr>
            <p:nvPr/>
          </p:nvSpPr>
          <p:spPr bwMode="auto">
            <a:xfrm>
              <a:off x="4249738" y="1774517"/>
              <a:ext cx="2303462" cy="369888"/>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Mapping tools buttons</a:t>
              </a:r>
            </a:p>
          </p:txBody>
        </p:sp>
        <p:sp>
          <p:nvSpPr>
            <p:cNvPr id="24586" name="TextBox 7"/>
            <p:cNvSpPr txBox="1">
              <a:spLocks noChangeArrowheads="1"/>
            </p:cNvSpPr>
            <p:nvPr/>
          </p:nvSpPr>
          <p:spPr bwMode="auto">
            <a:xfrm>
              <a:off x="709298" y="5986462"/>
              <a:ext cx="2674938" cy="369888"/>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Map Layers</a:t>
              </a:r>
              <a:r>
                <a:rPr lang="en-CA">
                  <a:latin typeface="Calibri" pitchFamily="34" charset="0"/>
                </a:rPr>
                <a:t> and </a:t>
              </a:r>
              <a:r>
                <a:rPr lang="en-CA" b="1">
                  <a:latin typeface="Calibri" pitchFamily="34" charset="0"/>
                </a:rPr>
                <a:t>Overlays</a:t>
              </a:r>
            </a:p>
          </p:txBody>
        </p:sp>
        <p:sp>
          <p:nvSpPr>
            <p:cNvPr id="24587" name="TextBox 7"/>
            <p:cNvSpPr txBox="1">
              <a:spLocks noChangeArrowheads="1"/>
            </p:cNvSpPr>
            <p:nvPr/>
          </p:nvSpPr>
          <p:spPr bwMode="auto">
            <a:xfrm>
              <a:off x="5122702" y="6101252"/>
              <a:ext cx="1320800" cy="369887"/>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Map image</a:t>
              </a:r>
            </a:p>
          </p:txBody>
        </p:sp>
        <p:cxnSp>
          <p:nvCxnSpPr>
            <p:cNvPr id="17" name="Straight Arrow Connector 16"/>
            <p:cNvCxnSpPr>
              <a:stCxn id="24585" idx="2"/>
              <a:endCxn id="9" idx="0"/>
            </p:cNvCxnSpPr>
            <p:nvPr/>
          </p:nvCxnSpPr>
          <p:spPr bwMode="auto">
            <a:xfrm rot="5400000">
              <a:off x="4921946" y="2486969"/>
              <a:ext cx="822396" cy="13811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24584" idx="2"/>
              <a:endCxn id="10" idx="0"/>
            </p:cNvCxnSpPr>
            <p:nvPr/>
          </p:nvCxnSpPr>
          <p:spPr bwMode="auto">
            <a:xfrm rot="16200000" flipH="1">
              <a:off x="1453192" y="2431406"/>
              <a:ext cx="822396" cy="24924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24586" idx="0"/>
              <a:endCxn id="11" idx="2"/>
            </p:cNvCxnSpPr>
            <p:nvPr/>
          </p:nvCxnSpPr>
          <p:spPr bwMode="auto">
            <a:xfrm rot="16200000" flipV="1">
              <a:off x="1869141" y="5809889"/>
              <a:ext cx="354044"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24587" idx="0"/>
            </p:cNvCxnSpPr>
            <p:nvPr/>
          </p:nvCxnSpPr>
          <p:spPr bwMode="auto">
            <a:xfrm rot="16200000" flipV="1">
              <a:off x="5404557" y="5722568"/>
              <a:ext cx="757303"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8 Map - 15:08 to 15:29</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210</a:t>
            </a:fld>
            <a:endParaRPr lang="en-CA" dirty="0"/>
          </a:p>
        </p:txBody>
      </p:sp>
      <p:pic>
        <p:nvPicPr>
          <p:cNvPr id="13314" name="Picture 2" descr="C:\Users\User1\Desktop\SAR\Barriere SAR\Training\ICPROv6 Course\Task 88933\Snips 2\8934 Map 1529.JPG"/>
          <p:cNvPicPr>
            <a:picLocks noChangeAspect="1" noChangeArrowheads="1"/>
          </p:cNvPicPr>
          <p:nvPr/>
        </p:nvPicPr>
        <p:blipFill>
          <a:blip r:embed="rId2" cstate="print"/>
          <a:srcRect l="18325" t="7386" r="3449" b="5691"/>
          <a:stretch>
            <a:fillRect/>
          </a:stretch>
        </p:blipFill>
        <p:spPr bwMode="auto">
          <a:xfrm>
            <a:off x="611560" y="792000"/>
            <a:ext cx="7848364" cy="5508612"/>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Oval 5"/>
          <p:cNvSpPr>
            <a:spLocks noChangeAspect="1"/>
          </p:cNvSpPr>
          <p:nvPr/>
        </p:nvSpPr>
        <p:spPr>
          <a:xfrm>
            <a:off x="6840000" y="1944000"/>
            <a:ext cx="720000" cy="720000"/>
          </a:xfrm>
          <a:prstGeom prst="ellipse">
            <a:avLst/>
          </a:pr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Box 3"/>
          <p:cNvSpPr txBox="1">
            <a:spLocks noChangeArrowheads="1"/>
          </p:cNvSpPr>
          <p:nvPr/>
        </p:nvSpPr>
        <p:spPr bwMode="auto">
          <a:xfrm>
            <a:off x="5481851" y="2240868"/>
            <a:ext cx="1358149" cy="276999"/>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sz="1200" b="1" dirty="0" smtClean="0">
                <a:latin typeface="Calibri" pitchFamily="34" charset="0"/>
              </a:rPr>
              <a:t>Incorrect bearing</a:t>
            </a:r>
            <a:endParaRPr lang="en-CA" sz="1200" b="1" dirty="0">
              <a:latin typeface="Calibri" pitchFamily="34" charset="0"/>
            </a:endParaRP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
            </a:r>
            <a:br>
              <a:rPr lang="en-CA" b="1" dirty="0" smtClean="0"/>
            </a:br>
            <a:r>
              <a:rPr lang="en-CA" b="1" dirty="0" smtClean="0"/>
              <a:t>Section 9 - 15:30 to 17:08</a:t>
            </a:r>
            <a:r>
              <a:rPr lang="en-CA" dirty="0" smtClean="0"/>
              <a:t/>
            </a:r>
            <a:br>
              <a:rPr lang="en-CA" dirty="0" smtClean="0"/>
            </a:b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211</a:t>
            </a:fld>
            <a:endParaRPr lang="en-CA" dirty="0"/>
          </a:p>
        </p:txBody>
      </p:sp>
      <p:sp>
        <p:nvSpPr>
          <p:cNvPr id="5" name="TextBox 7"/>
          <p:cNvSpPr txBox="1">
            <a:spLocks noChangeArrowheads="1"/>
          </p:cNvSpPr>
          <p:nvPr/>
        </p:nvSpPr>
        <p:spPr bwMode="auto">
          <a:xfrm>
            <a:off x="277813" y="800100"/>
            <a:ext cx="8586787" cy="5355312"/>
          </a:xfrm>
          <a:prstGeom prst="rect">
            <a:avLst/>
          </a:prstGeom>
          <a:noFill/>
          <a:ln w="9525">
            <a:noFill/>
            <a:miter lim="800000"/>
            <a:headEnd/>
            <a:tailEnd/>
          </a:ln>
        </p:spPr>
        <p:txBody>
          <a:bodyPr>
            <a:spAutoFit/>
          </a:bodyPr>
          <a:lstStyle/>
          <a:p>
            <a:r>
              <a:rPr lang="en-CA" b="1" dirty="0" smtClean="0"/>
              <a:t>15:30</a:t>
            </a:r>
            <a:r>
              <a:rPr lang="en-CA" dirty="0" smtClean="0"/>
              <a:t>: </a:t>
            </a:r>
            <a:r>
              <a:rPr lang="en-CA" b="1" dirty="0" smtClean="0"/>
              <a:t>(Radio)</a:t>
            </a:r>
            <a:r>
              <a:rPr lang="en-CA" dirty="0" smtClean="0"/>
              <a:t> T1 to Base: Teams 1 and 2 are at the campfire.</a:t>
            </a:r>
          </a:p>
          <a:p>
            <a:r>
              <a:rPr lang="en-CA" dirty="0" smtClean="0"/>
              <a:t> </a:t>
            </a:r>
          </a:p>
          <a:p>
            <a:r>
              <a:rPr lang="en-CA" b="1" dirty="0" smtClean="0"/>
              <a:t>16:02</a:t>
            </a:r>
            <a:r>
              <a:rPr lang="en-CA" dirty="0" smtClean="0"/>
              <a:t>: </a:t>
            </a:r>
            <a:r>
              <a:rPr lang="en-CA" b="1" dirty="0" smtClean="0"/>
              <a:t>(Radio)</a:t>
            </a:r>
            <a:r>
              <a:rPr lang="en-CA" dirty="0" smtClean="0"/>
              <a:t> T3 to Base: William Clifford is on a stretcher and ready for transport. Ray Lowe is able to walk. We are taking them to the helicopter, for transport to the ICP. Teams 1 and 2 are remaining behind to clean up the campsite. They will then move to the helicopter LZ for pickup.</a:t>
            </a:r>
          </a:p>
          <a:p>
            <a:r>
              <a:rPr lang="en-CA" dirty="0" smtClean="0"/>
              <a:t> </a:t>
            </a:r>
          </a:p>
          <a:p>
            <a:r>
              <a:rPr lang="en-CA" b="1" dirty="0" smtClean="0"/>
              <a:t>16:33</a:t>
            </a:r>
            <a:r>
              <a:rPr lang="en-CA" dirty="0" smtClean="0"/>
              <a:t>: </a:t>
            </a:r>
            <a:r>
              <a:rPr lang="en-CA" b="1" dirty="0" smtClean="0"/>
              <a:t>(Radio)</a:t>
            </a:r>
            <a:r>
              <a:rPr lang="en-CA" dirty="0" smtClean="0"/>
              <a:t> Air7 to Base: Airborne for the ICP with Team 3 and two subjects on board.</a:t>
            </a:r>
          </a:p>
          <a:p>
            <a:r>
              <a:rPr lang="en-CA" dirty="0" smtClean="0"/>
              <a:t> </a:t>
            </a:r>
          </a:p>
          <a:p>
            <a:r>
              <a:rPr lang="en-CA" b="1" dirty="0" smtClean="0"/>
              <a:t>16:45</a:t>
            </a:r>
            <a:r>
              <a:rPr lang="en-CA" dirty="0" smtClean="0"/>
              <a:t>: </a:t>
            </a:r>
            <a:r>
              <a:rPr lang="en-CA" b="1" dirty="0" smtClean="0"/>
              <a:t>(Radio)</a:t>
            </a:r>
            <a:r>
              <a:rPr lang="en-CA" dirty="0" smtClean="0"/>
              <a:t> Air7 to Base: arrives at the ICP.</a:t>
            </a:r>
          </a:p>
          <a:p>
            <a:r>
              <a:rPr lang="en-CA" dirty="0" smtClean="0"/>
              <a:t> </a:t>
            </a:r>
          </a:p>
          <a:p>
            <a:r>
              <a:rPr lang="en-CA" b="1" dirty="0" smtClean="0"/>
              <a:t>17:08</a:t>
            </a:r>
            <a:r>
              <a:rPr lang="en-CA" dirty="0" smtClean="0"/>
              <a:t>: </a:t>
            </a:r>
            <a:r>
              <a:rPr lang="en-CA" b="1" dirty="0" smtClean="0"/>
              <a:t>(Comment)</a:t>
            </a:r>
            <a:r>
              <a:rPr lang="en-CA" dirty="0" smtClean="0"/>
              <a:t> Air 7 returns to pick up teams 2 and 3, arriving back at the ICP an 17:08.</a:t>
            </a:r>
          </a:p>
          <a:p>
            <a:r>
              <a:rPr lang="en-CA" b="1" dirty="0" smtClean="0"/>
              <a:t> </a:t>
            </a:r>
            <a:endParaRPr lang="en-CA" dirty="0" smtClean="0"/>
          </a:p>
          <a:p>
            <a:r>
              <a:rPr lang="en-CA" b="1" dirty="0" smtClean="0"/>
              <a:t>Conclusion:</a:t>
            </a:r>
            <a:endParaRPr lang="en-CA" dirty="0" smtClean="0"/>
          </a:p>
          <a:p>
            <a:r>
              <a:rPr lang="en-CA" b="1" dirty="0" smtClean="0"/>
              <a:t> </a:t>
            </a:r>
            <a:endParaRPr lang="en-CA" dirty="0" smtClean="0"/>
          </a:p>
          <a:p>
            <a:r>
              <a:rPr lang="en-CA" dirty="0" smtClean="0"/>
              <a:t>The subjects were interviewed prior to their departure. SAR members were then debriefed, the ICP packed up and all members return home.</a:t>
            </a:r>
            <a:endParaRPr lang="en-CA" dirty="0"/>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9 Log - 15:30 to 18:15</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212</a:t>
            </a:fld>
            <a:endParaRPr lang="en-CA" dirty="0"/>
          </a:p>
        </p:txBody>
      </p:sp>
      <p:grpSp>
        <p:nvGrpSpPr>
          <p:cNvPr id="8" name="Group 7"/>
          <p:cNvGrpSpPr/>
          <p:nvPr/>
        </p:nvGrpSpPr>
        <p:grpSpPr>
          <a:xfrm>
            <a:off x="1007604" y="792000"/>
            <a:ext cx="7128792" cy="5796644"/>
            <a:chOff x="1007604" y="792000"/>
            <a:chExt cx="7128792" cy="5796644"/>
          </a:xfrm>
        </p:grpSpPr>
        <p:pic>
          <p:nvPicPr>
            <p:cNvPr id="4098" name="Picture 2" descr="C:\Users\User1\Desktop\SAR\Barriere SAR\Training\ICPROv6 Course\Task 88933\Snips 2\8934 Log 1815.JPG"/>
            <p:cNvPicPr>
              <a:picLocks noChangeAspect="1" noChangeArrowheads="1"/>
            </p:cNvPicPr>
            <p:nvPr/>
          </p:nvPicPr>
          <p:blipFill>
            <a:blip r:embed="rId2" cstate="print"/>
            <a:srcRect l="1969" t="2841" r="3691" b="3915"/>
            <a:stretch>
              <a:fillRect/>
            </a:stretch>
          </p:blipFill>
          <p:spPr bwMode="auto">
            <a:xfrm>
              <a:off x="1007604" y="792000"/>
              <a:ext cx="7128792" cy="5796644"/>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Rectangle 5"/>
            <p:cNvSpPr/>
            <p:nvPr/>
          </p:nvSpPr>
          <p:spPr>
            <a:xfrm>
              <a:off x="6984000" y="1144800"/>
              <a:ext cx="878446" cy="246221"/>
            </a:xfrm>
            <a:prstGeom prst="rect">
              <a:avLst/>
            </a:prstGeom>
            <a:solidFill>
              <a:schemeClr val="bg1">
                <a:lumMod val="95000"/>
              </a:schemeClr>
            </a:solidFill>
          </p:spPr>
          <p:txBody>
            <a:bodyPr wrap="none" lIns="0" tIns="0" rIns="0" bIns="0">
              <a:spAutoFit/>
            </a:bodyPr>
            <a:lstStyle/>
            <a:p>
              <a:r>
                <a:rPr lang="en-CA" sz="1600" b="1" dirty="0" smtClean="0">
                  <a:solidFill>
                    <a:srgbClr val="3714A8"/>
                  </a:solidFill>
                </a:rPr>
                <a:t>18:15:02</a:t>
              </a:r>
              <a:r>
                <a:rPr lang="en-CA" sz="1600" b="1" dirty="0" smtClean="0"/>
                <a:t> </a:t>
              </a:r>
              <a:endParaRPr lang="en-CA" sz="1600" dirty="0"/>
            </a:p>
          </p:txBody>
        </p:sp>
        <p:sp>
          <p:nvSpPr>
            <p:cNvPr id="7" name="Rectangle 6"/>
            <p:cNvSpPr/>
            <p:nvPr/>
          </p:nvSpPr>
          <p:spPr>
            <a:xfrm>
              <a:off x="1486800" y="3096000"/>
              <a:ext cx="184731" cy="576000"/>
            </a:xfrm>
            <a:prstGeom prst="rect">
              <a:avLst/>
            </a:prstGeom>
            <a:solidFill>
              <a:schemeClr val="bg1"/>
            </a:solidFill>
          </p:spPr>
          <p:txBody>
            <a:bodyPr wrap="none">
              <a:spAutoFit/>
            </a:bodyPr>
            <a:lstStyle/>
            <a:p>
              <a:endParaRPr lang="en-CA" dirty="0"/>
            </a:p>
          </p:txBody>
        </p:sp>
      </p:gr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Section 9 Map - 15:30 to 17:08</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213</a:t>
            </a:fld>
            <a:endParaRPr lang="en-CA" dirty="0"/>
          </a:p>
        </p:txBody>
      </p:sp>
      <p:sp>
        <p:nvSpPr>
          <p:cNvPr id="5" name="TextBox 7"/>
          <p:cNvSpPr txBox="1">
            <a:spLocks noChangeArrowheads="1"/>
          </p:cNvSpPr>
          <p:nvPr/>
        </p:nvSpPr>
        <p:spPr bwMode="auto">
          <a:xfrm>
            <a:off x="277813" y="800100"/>
            <a:ext cx="8586787" cy="2585323"/>
          </a:xfrm>
          <a:prstGeom prst="rect">
            <a:avLst/>
          </a:prstGeom>
          <a:noFill/>
          <a:ln w="9525">
            <a:noFill/>
            <a:miter lim="800000"/>
            <a:headEnd/>
            <a:tailEnd/>
          </a:ln>
        </p:spPr>
        <p:txBody>
          <a:bodyPr>
            <a:spAutoFit/>
          </a:bodyPr>
          <a:lstStyle/>
          <a:p>
            <a:r>
              <a:rPr lang="en-CA" dirty="0" smtClean="0"/>
              <a:t> </a:t>
            </a:r>
          </a:p>
          <a:p>
            <a:pPr algn="ctr"/>
            <a:endParaRPr lang="en-CA" dirty="0" smtClean="0"/>
          </a:p>
          <a:p>
            <a:pPr algn="ctr"/>
            <a:endParaRPr lang="en-CA" dirty="0" smtClean="0"/>
          </a:p>
          <a:p>
            <a:pPr algn="ctr"/>
            <a:endParaRPr lang="en-CA" dirty="0" smtClean="0"/>
          </a:p>
          <a:p>
            <a:pPr algn="ctr"/>
            <a:endParaRPr lang="en-CA" dirty="0" smtClean="0"/>
          </a:p>
          <a:p>
            <a:pPr algn="ctr"/>
            <a:endParaRPr lang="en-CA" dirty="0" smtClean="0"/>
          </a:p>
          <a:p>
            <a:pPr algn="ctr"/>
            <a:endParaRPr lang="en-CA" dirty="0" smtClean="0"/>
          </a:p>
          <a:p>
            <a:pPr algn="ctr"/>
            <a:endParaRPr lang="en-CA" dirty="0" smtClean="0"/>
          </a:p>
          <a:p>
            <a:pPr algn="ctr"/>
            <a:r>
              <a:rPr lang="en-CA" dirty="0" smtClean="0"/>
              <a:t>...somebody put it away before we could get at it...</a:t>
            </a:r>
            <a:endParaRPr lang="en-CA" dirty="0"/>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Subject Debrief</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214</a:t>
            </a:fld>
            <a:endParaRPr lang="en-CA" dirty="0"/>
          </a:p>
        </p:txBody>
      </p:sp>
      <p:sp>
        <p:nvSpPr>
          <p:cNvPr id="5" name="TextBox 7"/>
          <p:cNvSpPr txBox="1">
            <a:spLocks noChangeArrowheads="1"/>
          </p:cNvSpPr>
          <p:nvPr/>
        </p:nvSpPr>
        <p:spPr bwMode="auto">
          <a:xfrm>
            <a:off x="251520" y="828000"/>
            <a:ext cx="8604956" cy="6370975"/>
          </a:xfrm>
          <a:prstGeom prst="rect">
            <a:avLst/>
          </a:prstGeom>
          <a:solidFill>
            <a:schemeClr val="bg1"/>
          </a:solidFill>
          <a:ln w="9525">
            <a:noFill/>
            <a:miter lim="800000"/>
            <a:headEnd/>
            <a:tailEnd/>
          </a:ln>
        </p:spPr>
        <p:txBody>
          <a:bodyPr wrap="square">
            <a:spAutoFit/>
          </a:bodyPr>
          <a:lstStyle/>
          <a:p>
            <a:r>
              <a:rPr lang="en-CA" sz="1600" dirty="0" smtClean="0">
                <a:latin typeface="Calibri" pitchFamily="34" charset="0"/>
              </a:rPr>
              <a:t>William Clifford and Ray Lowe were experienced hikers and reasonably well equipped for an overnight stay in the woods. Most of their hiking experience was on roads and easily traversed trails.</a:t>
            </a:r>
          </a:p>
          <a:p>
            <a:r>
              <a:rPr lang="en-CA" sz="1600" dirty="0" smtClean="0">
                <a:latin typeface="Calibri" pitchFamily="34" charset="0"/>
              </a:rPr>
              <a:t>This time, however, they decided to do a short cross country hike as well. The map they used was a photocopy of a portion of 35 year old 1:50,000 map which had no geographic location information on it.</a:t>
            </a:r>
          </a:p>
          <a:p>
            <a:endParaRPr lang="en-CA" sz="1600" dirty="0" smtClean="0">
              <a:latin typeface="Calibri" pitchFamily="34" charset="0"/>
            </a:endParaRPr>
          </a:p>
          <a:p>
            <a:r>
              <a:rPr lang="en-CA" sz="1600" dirty="0" smtClean="0">
                <a:latin typeface="Calibri" pitchFamily="34" charset="0"/>
              </a:rPr>
              <a:t>They decided to hike up the main park road to a small stream then up the stream to a small lake. They planned to use an abandoned logging road on the South side of the lake to return on.</a:t>
            </a:r>
          </a:p>
          <a:p>
            <a:endParaRPr lang="en-CA" sz="1600" dirty="0" smtClean="0">
              <a:latin typeface="Calibri" pitchFamily="34" charset="0"/>
            </a:endParaRPr>
          </a:p>
          <a:p>
            <a:r>
              <a:rPr lang="en-CA" sz="1600" dirty="0" smtClean="0">
                <a:latin typeface="Calibri" pitchFamily="34" charset="0"/>
              </a:rPr>
              <a:t>After hiking up the stream for about 40 minutes they arrived at a fork in the stream that was not on the map. They decided to take the left fork as it had the most water. About half an hour later the stream swung into the North instead of going East. They stopped for a short time and then, using their compass headed South East until the found another stream, which they believed to be the correct one. After travelling uphill for some time the stream dried up and the gully was becoming steep. Again they took a South East direction and ended up in heavy bush with lots of blown down trees. William slipped while trying to climb over a tangle of fallen trees and hurt his ankle. They managed to get out of the blow-down area, find a small clearing and set up camp where they remained for the night. This is where they were found.</a:t>
            </a:r>
          </a:p>
          <a:p>
            <a:endParaRPr lang="en-CA" sz="1600" dirty="0" smtClean="0">
              <a:latin typeface="Calibri" pitchFamily="34" charset="0"/>
            </a:endParaRPr>
          </a:p>
          <a:p>
            <a:r>
              <a:rPr lang="en-CA" sz="1600" dirty="0" smtClean="0">
                <a:latin typeface="Calibri" pitchFamily="34" charset="0"/>
              </a:rPr>
              <a:t>Although they had a compass and a GPS receiver with them neither had taken the time to learn how to use them.</a:t>
            </a:r>
          </a:p>
          <a:p>
            <a:endParaRPr lang="en-CA" dirty="0" smtClean="0">
              <a:latin typeface="Calibri" pitchFamily="34" charset="0"/>
            </a:endParaRPr>
          </a:p>
          <a:p>
            <a:endParaRPr lang="en-CA" dirty="0" smtClean="0">
              <a:latin typeface="Calibri" pitchFamily="34" charset="0"/>
            </a:endParaRPr>
          </a:p>
          <a:p>
            <a:endParaRPr lang="en-CA" b="1" dirty="0" smtClean="0">
              <a:latin typeface="Calibri" pitchFamily="34" charset="0"/>
            </a:endParaRPr>
          </a:p>
          <a:p>
            <a:endParaRPr lang="en-CA" dirty="0">
              <a:latin typeface="Calibri" pitchFamily="34" charset="0"/>
            </a:endParaRP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457200" y="274638"/>
            <a:ext cx="8229600" cy="525462"/>
          </a:xfrm>
        </p:spPr>
        <p:txBody>
          <a:bodyPr/>
          <a:lstStyle/>
          <a:p>
            <a:r>
              <a:rPr lang="en-CA" b="1" dirty="0" smtClean="0"/>
              <a:t>8933 SAR Maps – Hiker’s Map</a:t>
            </a:r>
          </a:p>
        </p:txBody>
      </p:sp>
      <p:sp>
        <p:nvSpPr>
          <p:cNvPr id="3" name="Date Placeholder 2"/>
          <p:cNvSpPr>
            <a:spLocks noGrp="1"/>
          </p:cNvSpPr>
          <p:nvPr>
            <p:ph type="dt" sz="quarter" idx="10"/>
          </p:nvPr>
        </p:nvSpPr>
        <p:spPr/>
        <p:txBody>
          <a:bodyPr/>
          <a:lstStyle/>
          <a:p>
            <a:pPr>
              <a:defRPr/>
            </a:pPr>
            <a:fld id="{A1859480-66BD-4382-857A-BF6B80F43381}"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93E366AB-4224-4EC6-846A-CCA41C2C4A22}" type="slidenum">
              <a:rPr lang="en-CA" smtClean="0"/>
              <a:pPr>
                <a:defRPr/>
              </a:pPr>
              <a:t>215</a:t>
            </a:fld>
            <a:endParaRPr lang="en-CA" dirty="0"/>
          </a:p>
        </p:txBody>
      </p:sp>
      <p:sp>
        <p:nvSpPr>
          <p:cNvPr id="7" name="Rectangle 6"/>
          <p:cNvSpPr/>
          <p:nvPr/>
        </p:nvSpPr>
        <p:spPr>
          <a:xfrm>
            <a:off x="4716016" y="3140968"/>
            <a:ext cx="914400"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13" name="Group 12"/>
          <p:cNvGrpSpPr/>
          <p:nvPr/>
        </p:nvGrpSpPr>
        <p:grpSpPr>
          <a:xfrm>
            <a:off x="576000" y="720000"/>
            <a:ext cx="7842250" cy="5718175"/>
            <a:chOff x="844550" y="638175"/>
            <a:chExt cx="7842250" cy="5718175"/>
          </a:xfrm>
        </p:grpSpPr>
        <p:pic>
          <p:nvPicPr>
            <p:cNvPr id="77829" name="Picture 2" descr="C:\Users\User1\Desktop\SAR\Training Search 8933\8933 Hiker's Map0001.jpg"/>
            <p:cNvPicPr>
              <a:picLocks noChangeAspect="1" noChangeArrowheads="1"/>
            </p:cNvPicPr>
            <p:nvPr/>
          </p:nvPicPr>
          <p:blipFill>
            <a:blip r:embed="rId2" cstate="print"/>
            <a:srcRect/>
            <a:stretch>
              <a:fillRect/>
            </a:stretch>
          </p:blipFill>
          <p:spPr bwMode="auto">
            <a:xfrm>
              <a:off x="844550" y="638175"/>
              <a:ext cx="7842250" cy="5718175"/>
            </a:xfrm>
            <a:prstGeom prst="rect">
              <a:avLst/>
            </a:prstGeom>
            <a:noFill/>
            <a:ln w="9525">
              <a:solidFill>
                <a:schemeClr val="tx1">
                  <a:lumMod val="95000"/>
                  <a:lumOff val="5000"/>
                </a:schemeClr>
              </a:solidFill>
              <a:miter lim="800000"/>
              <a:headEnd/>
              <a:tailEnd/>
            </a:ln>
            <a:effectLst>
              <a:outerShdw blurRad="50800" dist="38100" dir="2700000" algn="tl" rotWithShape="0">
                <a:prstClr val="black">
                  <a:alpha val="40000"/>
                </a:prstClr>
              </a:outerShdw>
            </a:effectLst>
          </p:spPr>
        </p:pic>
        <p:sp>
          <p:nvSpPr>
            <p:cNvPr id="6" name="Freeform 5"/>
            <p:cNvSpPr/>
            <p:nvPr/>
          </p:nvSpPr>
          <p:spPr>
            <a:xfrm>
              <a:off x="2608976" y="2667699"/>
              <a:ext cx="4731391" cy="3288484"/>
            </a:xfrm>
            <a:custGeom>
              <a:avLst/>
              <a:gdLst>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88859 w 4731391"/>
                <a:gd name="connsiteY56" fmla="*/ 1182848 h 3288484"/>
                <a:gd name="connsiteX57" fmla="*/ 2122415 w 4731391"/>
                <a:gd name="connsiteY57" fmla="*/ 1216404 h 3288484"/>
                <a:gd name="connsiteX58" fmla="*/ 2130804 w 4731391"/>
                <a:gd name="connsiteY58" fmla="*/ 1241571 h 3288484"/>
                <a:gd name="connsiteX59" fmla="*/ 2147582 w 4731391"/>
                <a:gd name="connsiteY59" fmla="*/ 1266738 h 3288484"/>
                <a:gd name="connsiteX60" fmla="*/ 2172749 w 4731391"/>
                <a:gd name="connsiteY60" fmla="*/ 1325461 h 3288484"/>
                <a:gd name="connsiteX61" fmla="*/ 2181138 w 4731391"/>
                <a:gd name="connsiteY61" fmla="*/ 1359017 h 3288484"/>
                <a:gd name="connsiteX62" fmla="*/ 2189527 w 4731391"/>
                <a:gd name="connsiteY62" fmla="*/ 1384184 h 3288484"/>
                <a:gd name="connsiteX63" fmla="*/ 2206305 w 4731391"/>
                <a:gd name="connsiteY63" fmla="*/ 1451295 h 3288484"/>
                <a:gd name="connsiteX64" fmla="*/ 2214694 w 4731391"/>
                <a:gd name="connsiteY64" fmla="*/ 1535185 h 3288484"/>
                <a:gd name="connsiteX65" fmla="*/ 2231472 w 4731391"/>
                <a:gd name="connsiteY65" fmla="*/ 1577130 h 3288484"/>
                <a:gd name="connsiteX66" fmla="*/ 2239861 w 4731391"/>
                <a:gd name="connsiteY66" fmla="*/ 1619075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88859 w 4731391"/>
                <a:gd name="connsiteY56" fmla="*/ 1182848 h 3288484"/>
                <a:gd name="connsiteX57" fmla="*/ 2122415 w 4731391"/>
                <a:gd name="connsiteY57" fmla="*/ 1216404 h 3288484"/>
                <a:gd name="connsiteX58" fmla="*/ 2130804 w 4731391"/>
                <a:gd name="connsiteY58" fmla="*/ 1241571 h 3288484"/>
                <a:gd name="connsiteX59" fmla="*/ 2147582 w 4731391"/>
                <a:gd name="connsiteY59" fmla="*/ 1266738 h 3288484"/>
                <a:gd name="connsiteX60" fmla="*/ 2172749 w 4731391"/>
                <a:gd name="connsiteY60" fmla="*/ 1325461 h 3288484"/>
                <a:gd name="connsiteX61" fmla="*/ 2181138 w 4731391"/>
                <a:gd name="connsiteY61" fmla="*/ 1359017 h 3288484"/>
                <a:gd name="connsiteX62" fmla="*/ 2189527 w 4731391"/>
                <a:gd name="connsiteY62" fmla="*/ 1384184 h 3288484"/>
                <a:gd name="connsiteX63" fmla="*/ 2107040 w 4731391"/>
                <a:gd name="connsiteY63" fmla="*/ 1553389 h 3288484"/>
                <a:gd name="connsiteX64" fmla="*/ 2214694 w 4731391"/>
                <a:gd name="connsiteY64" fmla="*/ 1535185 h 3288484"/>
                <a:gd name="connsiteX65" fmla="*/ 2231472 w 4731391"/>
                <a:gd name="connsiteY65" fmla="*/ 1577130 h 3288484"/>
                <a:gd name="connsiteX66" fmla="*/ 2239861 w 4731391"/>
                <a:gd name="connsiteY66" fmla="*/ 1619075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88859 w 4731391"/>
                <a:gd name="connsiteY56" fmla="*/ 1182848 h 3288484"/>
                <a:gd name="connsiteX57" fmla="*/ 2122415 w 4731391"/>
                <a:gd name="connsiteY57" fmla="*/ 1216404 h 3288484"/>
                <a:gd name="connsiteX58" fmla="*/ 2130804 w 4731391"/>
                <a:gd name="connsiteY58" fmla="*/ 1241571 h 3288484"/>
                <a:gd name="connsiteX59" fmla="*/ 2147582 w 4731391"/>
                <a:gd name="connsiteY59" fmla="*/ 1266738 h 3288484"/>
                <a:gd name="connsiteX60" fmla="*/ 2172749 w 4731391"/>
                <a:gd name="connsiteY60" fmla="*/ 1325461 h 3288484"/>
                <a:gd name="connsiteX61" fmla="*/ 2181138 w 4731391"/>
                <a:gd name="connsiteY61" fmla="*/ 1359017 h 3288484"/>
                <a:gd name="connsiteX62" fmla="*/ 2107040 w 4731391"/>
                <a:gd name="connsiteY62" fmla="*/ 1409373 h 3288484"/>
                <a:gd name="connsiteX63" fmla="*/ 2107040 w 4731391"/>
                <a:gd name="connsiteY63" fmla="*/ 1553389 h 3288484"/>
                <a:gd name="connsiteX64" fmla="*/ 2214694 w 4731391"/>
                <a:gd name="connsiteY64" fmla="*/ 1535185 h 3288484"/>
                <a:gd name="connsiteX65" fmla="*/ 2231472 w 4731391"/>
                <a:gd name="connsiteY65" fmla="*/ 1577130 h 3288484"/>
                <a:gd name="connsiteX66" fmla="*/ 2239861 w 4731391"/>
                <a:gd name="connsiteY66" fmla="*/ 1619075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88859 w 4731391"/>
                <a:gd name="connsiteY56" fmla="*/ 1182848 h 3288484"/>
                <a:gd name="connsiteX57" fmla="*/ 2122415 w 4731391"/>
                <a:gd name="connsiteY57" fmla="*/ 1216404 h 3288484"/>
                <a:gd name="connsiteX58" fmla="*/ 2130804 w 4731391"/>
                <a:gd name="connsiteY58" fmla="*/ 1241571 h 3288484"/>
                <a:gd name="connsiteX59" fmla="*/ 2147582 w 4731391"/>
                <a:gd name="connsiteY59" fmla="*/ 1266738 h 3288484"/>
                <a:gd name="connsiteX60" fmla="*/ 2172749 w 4731391"/>
                <a:gd name="connsiteY60" fmla="*/ 1325461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214694 w 4731391"/>
                <a:gd name="connsiteY64" fmla="*/ 1535185 h 3288484"/>
                <a:gd name="connsiteX65" fmla="*/ 2231472 w 4731391"/>
                <a:gd name="connsiteY65" fmla="*/ 1577130 h 3288484"/>
                <a:gd name="connsiteX66" fmla="*/ 2239861 w 4731391"/>
                <a:gd name="connsiteY66" fmla="*/ 1619075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88859 w 4731391"/>
                <a:gd name="connsiteY56" fmla="*/ 1182848 h 3288484"/>
                <a:gd name="connsiteX57" fmla="*/ 2122415 w 4731391"/>
                <a:gd name="connsiteY57" fmla="*/ 1216404 h 3288484"/>
                <a:gd name="connsiteX58" fmla="*/ 2130804 w 4731391"/>
                <a:gd name="connsiteY58" fmla="*/ 1241571 h 3288484"/>
                <a:gd name="connsiteX59" fmla="*/ 2071036 w 4731391"/>
                <a:gd name="connsiteY59" fmla="*/ 1265357 h 3288484"/>
                <a:gd name="connsiteX60" fmla="*/ 2172749 w 4731391"/>
                <a:gd name="connsiteY60" fmla="*/ 1325461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214694 w 4731391"/>
                <a:gd name="connsiteY64" fmla="*/ 1535185 h 3288484"/>
                <a:gd name="connsiteX65" fmla="*/ 2231472 w 4731391"/>
                <a:gd name="connsiteY65" fmla="*/ 1577130 h 3288484"/>
                <a:gd name="connsiteX66" fmla="*/ 2239861 w 4731391"/>
                <a:gd name="connsiteY66" fmla="*/ 1619075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88859 w 4731391"/>
                <a:gd name="connsiteY56" fmla="*/ 1182848 h 3288484"/>
                <a:gd name="connsiteX57" fmla="*/ 2122415 w 4731391"/>
                <a:gd name="connsiteY57" fmla="*/ 1216404 h 3288484"/>
                <a:gd name="connsiteX58" fmla="*/ 2130804 w 4731391"/>
                <a:gd name="connsiteY58" fmla="*/ 1241571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214694 w 4731391"/>
                <a:gd name="connsiteY64" fmla="*/ 1535185 h 3288484"/>
                <a:gd name="connsiteX65" fmla="*/ 2231472 w 4731391"/>
                <a:gd name="connsiteY65" fmla="*/ 1577130 h 3288484"/>
                <a:gd name="connsiteX66" fmla="*/ 2239861 w 4731391"/>
                <a:gd name="connsiteY66" fmla="*/ 1619075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88859 w 4731391"/>
                <a:gd name="connsiteY56" fmla="*/ 1182848 h 3288484"/>
                <a:gd name="connsiteX57" fmla="*/ 2122415 w 4731391"/>
                <a:gd name="connsiteY57" fmla="*/ 1216404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214694 w 4731391"/>
                <a:gd name="connsiteY64" fmla="*/ 1535185 h 3288484"/>
                <a:gd name="connsiteX65" fmla="*/ 2231472 w 4731391"/>
                <a:gd name="connsiteY65" fmla="*/ 1577130 h 3288484"/>
                <a:gd name="connsiteX66" fmla="*/ 2239861 w 4731391"/>
                <a:gd name="connsiteY66" fmla="*/ 1619075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88859 w 4731391"/>
                <a:gd name="connsiteY56" fmla="*/ 1182848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214694 w 4731391"/>
                <a:gd name="connsiteY64" fmla="*/ 1535185 h 3288484"/>
                <a:gd name="connsiteX65" fmla="*/ 2231472 w 4731391"/>
                <a:gd name="connsiteY65" fmla="*/ 1577130 h 3288484"/>
                <a:gd name="connsiteX66" fmla="*/ 2239861 w 4731391"/>
                <a:gd name="connsiteY66" fmla="*/ 1619075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214694 w 4731391"/>
                <a:gd name="connsiteY64" fmla="*/ 1535185 h 3288484"/>
                <a:gd name="connsiteX65" fmla="*/ 2231472 w 4731391"/>
                <a:gd name="connsiteY65" fmla="*/ 1577130 h 3288484"/>
                <a:gd name="connsiteX66" fmla="*/ 2239861 w 4731391"/>
                <a:gd name="connsiteY66" fmla="*/ 1619075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231472 w 4731391"/>
                <a:gd name="connsiteY65" fmla="*/ 1577130 h 3288484"/>
                <a:gd name="connsiteX66" fmla="*/ 2239861 w 4731391"/>
                <a:gd name="connsiteY66" fmla="*/ 1619075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79048 w 4731391"/>
                <a:gd name="connsiteY65" fmla="*/ 1625397 h 3288484"/>
                <a:gd name="connsiteX66" fmla="*/ 2239861 w 4731391"/>
                <a:gd name="connsiteY66" fmla="*/ 1619075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79048 w 4731391"/>
                <a:gd name="connsiteY65" fmla="*/ 1625397 h 3288484"/>
                <a:gd name="connsiteX66" fmla="*/ 2179048 w 4731391"/>
                <a:gd name="connsiteY66" fmla="*/ 1697405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179048 w 4731391"/>
                <a:gd name="connsiteY66" fmla="*/ 1697405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97916 w 4731391"/>
                <a:gd name="connsiteY68" fmla="*/ 2013358 h 3288484"/>
                <a:gd name="connsiteX69" fmla="*/ 2164360 w 4731391"/>
                <a:gd name="connsiteY69" fmla="*/ 2097248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97916 w 4731391"/>
                <a:gd name="connsiteY68" fmla="*/ 2013358 h 3288484"/>
                <a:gd name="connsiteX69" fmla="*/ 2107040 w 4731391"/>
                <a:gd name="connsiteY69" fmla="*/ 2129453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81138 w 4731391"/>
                <a:gd name="connsiteY70" fmla="*/ 2181138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89527 w 4731391"/>
                <a:gd name="connsiteY71" fmla="*/ 2214694 h 3288484"/>
                <a:gd name="connsiteX72" fmla="*/ 2214694 w 4731391"/>
                <a:gd name="connsiteY72" fmla="*/ 2223083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89527 w 4731391"/>
                <a:gd name="connsiteY71" fmla="*/ 2214694 h 3288484"/>
                <a:gd name="connsiteX72" fmla="*/ 2215052 w 4731391"/>
                <a:gd name="connsiteY72" fmla="*/ 2201461 h 3288484"/>
                <a:gd name="connsiteX73" fmla="*/ 2265028 w 4731391"/>
                <a:gd name="connsiteY73" fmla="*/ 2248250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89527 w 4731391"/>
                <a:gd name="connsiteY71" fmla="*/ 2214694 h 3288484"/>
                <a:gd name="connsiteX72" fmla="*/ 2215052 w 4731391"/>
                <a:gd name="connsiteY72" fmla="*/ 2201461 h 3288484"/>
                <a:gd name="connsiteX73" fmla="*/ 2323064 w 4731391"/>
                <a:gd name="connsiteY73" fmla="*/ 2237465 h 3288484"/>
                <a:gd name="connsiteX74" fmla="*/ 2273417 w 4731391"/>
                <a:gd name="connsiteY74" fmla="*/ 2273417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89527 w 4731391"/>
                <a:gd name="connsiteY71" fmla="*/ 2214694 h 3288484"/>
                <a:gd name="connsiteX72" fmla="*/ 2215052 w 4731391"/>
                <a:gd name="connsiteY72" fmla="*/ 2201461 h 3288484"/>
                <a:gd name="connsiteX73" fmla="*/ 2323064 w 4731391"/>
                <a:gd name="connsiteY73" fmla="*/ 2237465 h 3288484"/>
                <a:gd name="connsiteX74" fmla="*/ 2323064 w 4731391"/>
                <a:gd name="connsiteY74" fmla="*/ 2273469 h 3288484"/>
                <a:gd name="connsiteX75" fmla="*/ 2298584 w 4731391"/>
                <a:gd name="connsiteY75" fmla="*/ 2281806 h 3288484"/>
                <a:gd name="connsiteX76" fmla="*/ 2323751 w 4731391"/>
                <a:gd name="connsiteY76" fmla="*/ 2298584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89527 w 4731391"/>
                <a:gd name="connsiteY71" fmla="*/ 2214694 h 3288484"/>
                <a:gd name="connsiteX72" fmla="*/ 2215052 w 4731391"/>
                <a:gd name="connsiteY72" fmla="*/ 2201461 h 3288484"/>
                <a:gd name="connsiteX73" fmla="*/ 2323064 w 4731391"/>
                <a:gd name="connsiteY73" fmla="*/ 2237465 h 3288484"/>
                <a:gd name="connsiteX74" fmla="*/ 2323064 w 4731391"/>
                <a:gd name="connsiteY74" fmla="*/ 2273469 h 3288484"/>
                <a:gd name="connsiteX75" fmla="*/ 2298584 w 4731391"/>
                <a:gd name="connsiteY75" fmla="*/ 2281806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89527 w 4731391"/>
                <a:gd name="connsiteY71" fmla="*/ 2214694 h 3288484"/>
                <a:gd name="connsiteX72" fmla="*/ 2215052 w 4731391"/>
                <a:gd name="connsiteY72" fmla="*/ 2201461 h 3288484"/>
                <a:gd name="connsiteX73" fmla="*/ 2323064 w 4731391"/>
                <a:gd name="connsiteY73" fmla="*/ 2237465 h 3288484"/>
                <a:gd name="connsiteX74" fmla="*/ 2323064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23064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24418 w 4731391"/>
                <a:gd name="connsiteY79" fmla="*/ 256703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41196 w 4731391"/>
                <a:gd name="connsiteY80" fmla="*/ 2592198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57974 w 4731391"/>
                <a:gd name="connsiteY81" fmla="*/ 2650921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483141 w 4731391"/>
                <a:gd name="connsiteY82" fmla="*/ 2667699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491530 w 4731391"/>
                <a:gd name="connsiteY83" fmla="*/ 2718033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03084 w 4731391"/>
                <a:gd name="connsiteY83" fmla="*/ 2741521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33475 w 4731391"/>
                <a:gd name="connsiteY84" fmla="*/ 2785145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39088 w 4731391"/>
                <a:gd name="connsiteY84" fmla="*/ 2813529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39088 w 4731391"/>
                <a:gd name="connsiteY84" fmla="*/ 2813529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575420 w 4731391"/>
                <a:gd name="connsiteY86" fmla="*/ 2860646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18033 w 4731391"/>
                <a:gd name="connsiteY93" fmla="*/ 3212984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68367 w 4731391"/>
                <a:gd name="connsiteY96" fmla="*/ 3137483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52257 w 4731391"/>
                <a:gd name="connsiteY101" fmla="*/ 2986481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85813 w 4731391"/>
                <a:gd name="connsiteY102" fmla="*/ 295292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94202 w 4731391"/>
                <a:gd name="connsiteY103" fmla="*/ 2927758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910980 w 4731391"/>
                <a:gd name="connsiteY104" fmla="*/ 2902591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3011648 w 4731391"/>
                <a:gd name="connsiteY107" fmla="*/ 2676088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28426 w 4731391"/>
                <a:gd name="connsiteY108" fmla="*/ 2642532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36815 w 4731391"/>
                <a:gd name="connsiteY109" fmla="*/ 261736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5204 w 4731391"/>
                <a:gd name="connsiteY110" fmla="*/ 2583809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0371 w 4731391"/>
                <a:gd name="connsiteY111" fmla="*/ 2575420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103927 w 4731391"/>
                <a:gd name="connsiteY112" fmla="*/ 2525086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20705 w 4731391"/>
                <a:gd name="connsiteY113" fmla="*/ 249991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45872 w 4731391"/>
                <a:gd name="connsiteY114" fmla="*/ 2483141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4261 w 4731391"/>
                <a:gd name="connsiteY115" fmla="*/ 2441196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37483 w 4731391"/>
                <a:gd name="connsiteY116" fmla="*/ 2147582 h 3288484"/>
                <a:gd name="connsiteX117" fmla="*/ 3154261 w 4731391"/>
                <a:gd name="connsiteY117" fmla="*/ 2088859 h 3288484"/>
                <a:gd name="connsiteX118" fmla="*/ 3179428 w 4731391"/>
                <a:gd name="connsiteY118" fmla="*/ 2080470 h 3288484"/>
                <a:gd name="connsiteX119" fmla="*/ 3330430 w 4731391"/>
                <a:gd name="connsiteY119" fmla="*/ 2072081 h 3288484"/>
                <a:gd name="connsiteX120" fmla="*/ 3355596 w 4731391"/>
                <a:gd name="connsiteY120" fmla="*/ 2055303 h 3288484"/>
                <a:gd name="connsiteX121" fmla="*/ 3389152 w 4731391"/>
                <a:gd name="connsiteY121" fmla="*/ 2063692 h 3288484"/>
                <a:gd name="connsiteX122" fmla="*/ 3439486 w 4731391"/>
                <a:gd name="connsiteY122" fmla="*/ 2080470 h 3288484"/>
                <a:gd name="connsiteX123" fmla="*/ 3473042 w 4731391"/>
                <a:gd name="connsiteY123" fmla="*/ 2097248 h 3288484"/>
                <a:gd name="connsiteX124" fmla="*/ 3531765 w 4731391"/>
                <a:gd name="connsiteY124" fmla="*/ 2105637 h 3288484"/>
                <a:gd name="connsiteX125" fmla="*/ 3657600 w 4731391"/>
                <a:gd name="connsiteY125" fmla="*/ 2114026 h 3288484"/>
                <a:gd name="connsiteX126" fmla="*/ 3682767 w 4731391"/>
                <a:gd name="connsiteY126" fmla="*/ 2105637 h 3288484"/>
                <a:gd name="connsiteX127" fmla="*/ 3733101 w 4731391"/>
                <a:gd name="connsiteY127" fmla="*/ 2072081 h 3288484"/>
                <a:gd name="connsiteX128" fmla="*/ 3758268 w 4731391"/>
                <a:gd name="connsiteY128" fmla="*/ 2021747 h 3288484"/>
                <a:gd name="connsiteX129" fmla="*/ 3766657 w 4731391"/>
                <a:gd name="connsiteY129" fmla="*/ 1996580 h 3288484"/>
                <a:gd name="connsiteX130" fmla="*/ 3791824 w 4731391"/>
                <a:gd name="connsiteY130" fmla="*/ 1988191 h 3288484"/>
                <a:gd name="connsiteX131" fmla="*/ 3816991 w 4731391"/>
                <a:gd name="connsiteY131" fmla="*/ 1971413 h 3288484"/>
                <a:gd name="connsiteX132" fmla="*/ 3858936 w 4731391"/>
                <a:gd name="connsiteY132" fmla="*/ 1929468 h 3288484"/>
                <a:gd name="connsiteX133" fmla="*/ 3909270 w 4731391"/>
                <a:gd name="connsiteY133" fmla="*/ 1895912 h 3288484"/>
                <a:gd name="connsiteX134" fmla="*/ 4152551 w 4731391"/>
                <a:gd name="connsiteY134" fmla="*/ 1904301 h 3288484"/>
                <a:gd name="connsiteX135" fmla="*/ 4202885 w 4731391"/>
                <a:gd name="connsiteY135" fmla="*/ 1921079 h 3288484"/>
                <a:gd name="connsiteX136" fmla="*/ 4261607 w 4731391"/>
                <a:gd name="connsiteY136" fmla="*/ 1929468 h 3288484"/>
                <a:gd name="connsiteX137" fmla="*/ 4295163 w 4731391"/>
                <a:gd name="connsiteY137" fmla="*/ 1946246 h 3288484"/>
                <a:gd name="connsiteX138" fmla="*/ 4320330 w 4731391"/>
                <a:gd name="connsiteY138" fmla="*/ 1954635 h 3288484"/>
                <a:gd name="connsiteX139" fmla="*/ 4328719 w 4731391"/>
                <a:gd name="connsiteY139" fmla="*/ 1979802 h 3288484"/>
                <a:gd name="connsiteX140" fmla="*/ 4353886 w 4731391"/>
                <a:gd name="connsiteY140" fmla="*/ 1988191 h 3288484"/>
                <a:gd name="connsiteX141" fmla="*/ 4379053 w 4731391"/>
                <a:gd name="connsiteY141" fmla="*/ 2004969 h 3288484"/>
                <a:gd name="connsiteX142" fmla="*/ 4437776 w 4731391"/>
                <a:gd name="connsiteY142" fmla="*/ 2021747 h 3288484"/>
                <a:gd name="connsiteX143" fmla="*/ 4563611 w 4731391"/>
                <a:gd name="connsiteY143" fmla="*/ 2046914 h 3288484"/>
                <a:gd name="connsiteX144" fmla="*/ 4613945 w 4731391"/>
                <a:gd name="connsiteY144" fmla="*/ 2063692 h 3288484"/>
                <a:gd name="connsiteX145" fmla="*/ 4672668 w 4731391"/>
                <a:gd name="connsiteY145" fmla="*/ 2080470 h 3288484"/>
                <a:gd name="connsiteX146" fmla="*/ 4689446 w 4731391"/>
                <a:gd name="connsiteY146" fmla="*/ 2105637 h 3288484"/>
                <a:gd name="connsiteX147" fmla="*/ 4714613 w 4731391"/>
                <a:gd name="connsiteY147" fmla="*/ 2122415 h 3288484"/>
                <a:gd name="connsiteX148" fmla="*/ 4731391 w 4731391"/>
                <a:gd name="connsiteY148" fmla="*/ 2155971 h 3288484"/>
                <a:gd name="connsiteX149" fmla="*/ 4723002 w 4731391"/>
                <a:gd name="connsiteY149" fmla="*/ 2181138 h 3288484"/>
                <a:gd name="connsiteX150" fmla="*/ 4697835 w 4731391"/>
                <a:gd name="connsiteY150" fmla="*/ 2189527 h 3288484"/>
                <a:gd name="connsiteX151" fmla="*/ 4513277 w 4731391"/>
                <a:gd name="connsiteY151" fmla="*/ 2197916 h 3288484"/>
                <a:gd name="connsiteX152" fmla="*/ 4471332 w 4731391"/>
                <a:gd name="connsiteY152" fmla="*/ 2214694 h 3288484"/>
                <a:gd name="connsiteX153" fmla="*/ 4446165 w 4731391"/>
                <a:gd name="connsiteY153" fmla="*/ 2223083 h 3288484"/>
                <a:gd name="connsiteX154" fmla="*/ 4420998 w 4731391"/>
                <a:gd name="connsiteY154" fmla="*/ 2239861 h 3288484"/>
                <a:gd name="connsiteX155" fmla="*/ 4370664 w 4731391"/>
                <a:gd name="connsiteY155" fmla="*/ 2256639 h 3288484"/>
                <a:gd name="connsiteX156" fmla="*/ 4311941 w 4731391"/>
                <a:gd name="connsiteY156" fmla="*/ 2281806 h 3288484"/>
                <a:gd name="connsiteX157" fmla="*/ 4278385 w 4731391"/>
                <a:gd name="connsiteY157" fmla="*/ 2298584 h 3288484"/>
                <a:gd name="connsiteX158" fmla="*/ 4009938 w 4731391"/>
                <a:gd name="connsiteY158" fmla="*/ 2306973 h 3288484"/>
                <a:gd name="connsiteX159" fmla="*/ 3951215 w 4731391"/>
                <a:gd name="connsiteY159" fmla="*/ 2332140 h 3288484"/>
                <a:gd name="connsiteX160" fmla="*/ 3926048 w 4731391"/>
                <a:gd name="connsiteY160" fmla="*/ 2340529 h 3288484"/>
                <a:gd name="connsiteX161" fmla="*/ 3900881 w 4731391"/>
                <a:gd name="connsiteY161" fmla="*/ 2357307 h 3288484"/>
                <a:gd name="connsiteX162" fmla="*/ 3842158 w 4731391"/>
                <a:gd name="connsiteY162" fmla="*/ 2365695 h 3288484"/>
                <a:gd name="connsiteX163" fmla="*/ 3808602 w 4731391"/>
                <a:gd name="connsiteY163" fmla="*/ 2374084 h 3288484"/>
                <a:gd name="connsiteX164" fmla="*/ 3783435 w 4731391"/>
                <a:gd name="connsiteY164" fmla="*/ 2390862 h 3288484"/>
                <a:gd name="connsiteX165" fmla="*/ 3741490 w 4731391"/>
                <a:gd name="connsiteY165" fmla="*/ 2432807 h 3288484"/>
                <a:gd name="connsiteX166" fmla="*/ 3724712 w 4731391"/>
                <a:gd name="connsiteY166" fmla="*/ 2457974 h 3288484"/>
                <a:gd name="connsiteX167" fmla="*/ 3691156 w 4731391"/>
                <a:gd name="connsiteY167" fmla="*/ 2533475 h 3288484"/>
                <a:gd name="connsiteX168" fmla="*/ 3665989 w 4731391"/>
                <a:gd name="connsiteY168" fmla="*/ 2550253 h 3288484"/>
                <a:gd name="connsiteX169" fmla="*/ 3657600 w 4731391"/>
                <a:gd name="connsiteY169" fmla="*/ 2575420 h 3288484"/>
                <a:gd name="connsiteX170" fmla="*/ 3607266 w 4731391"/>
                <a:gd name="connsiteY170" fmla="*/ 2608976 h 3288484"/>
                <a:gd name="connsiteX171" fmla="*/ 3590488 w 4731391"/>
                <a:gd name="connsiteY171" fmla="*/ 2634143 h 3288484"/>
                <a:gd name="connsiteX172" fmla="*/ 3540154 w 4731391"/>
                <a:gd name="connsiteY172" fmla="*/ 2667699 h 3288484"/>
                <a:gd name="connsiteX173" fmla="*/ 3531765 w 4731391"/>
                <a:gd name="connsiteY173" fmla="*/ 2692866 h 3288484"/>
                <a:gd name="connsiteX174" fmla="*/ 3514987 w 4731391"/>
                <a:gd name="connsiteY174" fmla="*/ 2718033 h 3288484"/>
                <a:gd name="connsiteX175" fmla="*/ 3506598 w 4731391"/>
                <a:gd name="connsiteY175" fmla="*/ 2751589 h 3288484"/>
                <a:gd name="connsiteX176" fmla="*/ 3489820 w 4731391"/>
                <a:gd name="connsiteY176" fmla="*/ 2785145 h 3288484"/>
                <a:gd name="connsiteX177" fmla="*/ 3456264 w 4731391"/>
                <a:gd name="connsiteY177" fmla="*/ 2835479 h 3288484"/>
                <a:gd name="connsiteX178" fmla="*/ 3431097 w 4731391"/>
                <a:gd name="connsiteY178" fmla="*/ 2843868 h 3288484"/>
                <a:gd name="connsiteX179" fmla="*/ 3363985 w 4731391"/>
                <a:gd name="connsiteY179" fmla="*/ 2902591 h 3288484"/>
                <a:gd name="connsiteX180" fmla="*/ 3338818 w 4731391"/>
                <a:gd name="connsiteY180" fmla="*/ 2919369 h 3288484"/>
                <a:gd name="connsiteX181" fmla="*/ 3305263 w 4731391"/>
                <a:gd name="connsiteY181" fmla="*/ 2961314 h 3288484"/>
                <a:gd name="connsiteX182" fmla="*/ 3296874 w 4731391"/>
                <a:gd name="connsiteY182" fmla="*/ 2986481 h 3288484"/>
                <a:gd name="connsiteX183" fmla="*/ 3280096 w 4731391"/>
                <a:gd name="connsiteY183" fmla="*/ 3011648 h 3288484"/>
                <a:gd name="connsiteX184" fmla="*/ 3271707 w 4731391"/>
                <a:gd name="connsiteY184" fmla="*/ 3036815 h 3288484"/>
                <a:gd name="connsiteX185" fmla="*/ 3221373 w 4731391"/>
                <a:gd name="connsiteY185" fmla="*/ 3053593 h 3288484"/>
                <a:gd name="connsiteX186" fmla="*/ 3212984 w 4731391"/>
                <a:gd name="connsiteY186" fmla="*/ 3078760 h 3288484"/>
                <a:gd name="connsiteX187" fmla="*/ 3187817 w 4731391"/>
                <a:gd name="connsiteY187" fmla="*/ 3095538 h 3288484"/>
                <a:gd name="connsiteX188" fmla="*/ 3129094 w 4731391"/>
                <a:gd name="connsiteY188" fmla="*/ 3112316 h 3288484"/>
                <a:gd name="connsiteX189" fmla="*/ 3120705 w 4731391"/>
                <a:gd name="connsiteY189" fmla="*/ 3137483 h 3288484"/>
                <a:gd name="connsiteX190" fmla="*/ 3095538 w 4731391"/>
                <a:gd name="connsiteY190" fmla="*/ 3154261 h 3288484"/>
                <a:gd name="connsiteX191" fmla="*/ 3045204 w 4731391"/>
                <a:gd name="connsiteY191" fmla="*/ 3171039 h 3288484"/>
                <a:gd name="connsiteX192" fmla="*/ 2986481 w 4731391"/>
                <a:gd name="connsiteY192" fmla="*/ 3196206 h 3288484"/>
                <a:gd name="connsiteX193" fmla="*/ 2944536 w 4731391"/>
                <a:gd name="connsiteY193" fmla="*/ 3229762 h 3288484"/>
                <a:gd name="connsiteX194" fmla="*/ 2919369 w 4731391"/>
                <a:gd name="connsiteY194" fmla="*/ 3246540 h 3288484"/>
                <a:gd name="connsiteX195" fmla="*/ 2894202 w 4731391"/>
                <a:gd name="connsiteY195" fmla="*/ 3254929 h 3288484"/>
                <a:gd name="connsiteX196" fmla="*/ 2869035 w 4731391"/>
                <a:gd name="connsiteY196" fmla="*/ 3271707 h 3288484"/>
                <a:gd name="connsiteX197" fmla="*/ 2835479 w 4731391"/>
                <a:gd name="connsiteY197" fmla="*/ 3280095 h 3288484"/>
                <a:gd name="connsiteX198" fmla="*/ 2810312 w 4731391"/>
                <a:gd name="connsiteY198" fmla="*/ 3288484 h 3288484"/>
                <a:gd name="connsiteX199" fmla="*/ 2801923 w 4731391"/>
                <a:gd name="connsiteY199" fmla="*/ 3263318 h 3288484"/>
                <a:gd name="connsiteX200" fmla="*/ 2776756 w 4731391"/>
                <a:gd name="connsiteY200"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37483 w 4731391"/>
                <a:gd name="connsiteY117" fmla="*/ 2147582 h 3288484"/>
                <a:gd name="connsiteX118" fmla="*/ 3154261 w 4731391"/>
                <a:gd name="connsiteY118" fmla="*/ 2088859 h 3288484"/>
                <a:gd name="connsiteX119" fmla="*/ 3179428 w 4731391"/>
                <a:gd name="connsiteY119" fmla="*/ 2080470 h 3288484"/>
                <a:gd name="connsiteX120" fmla="*/ 3330430 w 4731391"/>
                <a:gd name="connsiteY120" fmla="*/ 2072081 h 3288484"/>
                <a:gd name="connsiteX121" fmla="*/ 3355596 w 4731391"/>
                <a:gd name="connsiteY121" fmla="*/ 2055303 h 3288484"/>
                <a:gd name="connsiteX122" fmla="*/ 3389152 w 4731391"/>
                <a:gd name="connsiteY122" fmla="*/ 2063692 h 3288484"/>
                <a:gd name="connsiteX123" fmla="*/ 3439486 w 4731391"/>
                <a:gd name="connsiteY123" fmla="*/ 2080470 h 3288484"/>
                <a:gd name="connsiteX124" fmla="*/ 3473042 w 4731391"/>
                <a:gd name="connsiteY124" fmla="*/ 2097248 h 3288484"/>
                <a:gd name="connsiteX125" fmla="*/ 3531765 w 4731391"/>
                <a:gd name="connsiteY125" fmla="*/ 2105637 h 3288484"/>
                <a:gd name="connsiteX126" fmla="*/ 3657600 w 4731391"/>
                <a:gd name="connsiteY126" fmla="*/ 2114026 h 3288484"/>
                <a:gd name="connsiteX127" fmla="*/ 3682767 w 4731391"/>
                <a:gd name="connsiteY127" fmla="*/ 2105637 h 3288484"/>
                <a:gd name="connsiteX128" fmla="*/ 3733101 w 4731391"/>
                <a:gd name="connsiteY128" fmla="*/ 2072081 h 3288484"/>
                <a:gd name="connsiteX129" fmla="*/ 3758268 w 4731391"/>
                <a:gd name="connsiteY129" fmla="*/ 2021747 h 3288484"/>
                <a:gd name="connsiteX130" fmla="*/ 3766657 w 4731391"/>
                <a:gd name="connsiteY130" fmla="*/ 1996580 h 3288484"/>
                <a:gd name="connsiteX131" fmla="*/ 3791824 w 4731391"/>
                <a:gd name="connsiteY131" fmla="*/ 1988191 h 3288484"/>
                <a:gd name="connsiteX132" fmla="*/ 3816991 w 4731391"/>
                <a:gd name="connsiteY132" fmla="*/ 1971413 h 3288484"/>
                <a:gd name="connsiteX133" fmla="*/ 3858936 w 4731391"/>
                <a:gd name="connsiteY133" fmla="*/ 1929468 h 3288484"/>
                <a:gd name="connsiteX134" fmla="*/ 3909270 w 4731391"/>
                <a:gd name="connsiteY134" fmla="*/ 1895912 h 3288484"/>
                <a:gd name="connsiteX135" fmla="*/ 4152551 w 4731391"/>
                <a:gd name="connsiteY135" fmla="*/ 1904301 h 3288484"/>
                <a:gd name="connsiteX136" fmla="*/ 4202885 w 4731391"/>
                <a:gd name="connsiteY136" fmla="*/ 1921079 h 3288484"/>
                <a:gd name="connsiteX137" fmla="*/ 4261607 w 4731391"/>
                <a:gd name="connsiteY137" fmla="*/ 1929468 h 3288484"/>
                <a:gd name="connsiteX138" fmla="*/ 4295163 w 4731391"/>
                <a:gd name="connsiteY138" fmla="*/ 1946246 h 3288484"/>
                <a:gd name="connsiteX139" fmla="*/ 4320330 w 4731391"/>
                <a:gd name="connsiteY139" fmla="*/ 1954635 h 3288484"/>
                <a:gd name="connsiteX140" fmla="*/ 4328719 w 4731391"/>
                <a:gd name="connsiteY140" fmla="*/ 1979802 h 3288484"/>
                <a:gd name="connsiteX141" fmla="*/ 4353886 w 4731391"/>
                <a:gd name="connsiteY141" fmla="*/ 1988191 h 3288484"/>
                <a:gd name="connsiteX142" fmla="*/ 4379053 w 4731391"/>
                <a:gd name="connsiteY142" fmla="*/ 2004969 h 3288484"/>
                <a:gd name="connsiteX143" fmla="*/ 4437776 w 4731391"/>
                <a:gd name="connsiteY143" fmla="*/ 2021747 h 3288484"/>
                <a:gd name="connsiteX144" fmla="*/ 4563611 w 4731391"/>
                <a:gd name="connsiteY144" fmla="*/ 2046914 h 3288484"/>
                <a:gd name="connsiteX145" fmla="*/ 4613945 w 4731391"/>
                <a:gd name="connsiteY145" fmla="*/ 2063692 h 3288484"/>
                <a:gd name="connsiteX146" fmla="*/ 4672668 w 4731391"/>
                <a:gd name="connsiteY146" fmla="*/ 2080470 h 3288484"/>
                <a:gd name="connsiteX147" fmla="*/ 4689446 w 4731391"/>
                <a:gd name="connsiteY147" fmla="*/ 2105637 h 3288484"/>
                <a:gd name="connsiteX148" fmla="*/ 4714613 w 4731391"/>
                <a:gd name="connsiteY148" fmla="*/ 2122415 h 3288484"/>
                <a:gd name="connsiteX149" fmla="*/ 4731391 w 4731391"/>
                <a:gd name="connsiteY149" fmla="*/ 2155971 h 3288484"/>
                <a:gd name="connsiteX150" fmla="*/ 4723002 w 4731391"/>
                <a:gd name="connsiteY150" fmla="*/ 2181138 h 3288484"/>
                <a:gd name="connsiteX151" fmla="*/ 4697835 w 4731391"/>
                <a:gd name="connsiteY151" fmla="*/ 2189527 h 3288484"/>
                <a:gd name="connsiteX152" fmla="*/ 4513277 w 4731391"/>
                <a:gd name="connsiteY152" fmla="*/ 2197916 h 3288484"/>
                <a:gd name="connsiteX153" fmla="*/ 4471332 w 4731391"/>
                <a:gd name="connsiteY153" fmla="*/ 2214694 h 3288484"/>
                <a:gd name="connsiteX154" fmla="*/ 4446165 w 4731391"/>
                <a:gd name="connsiteY154" fmla="*/ 2223083 h 3288484"/>
                <a:gd name="connsiteX155" fmla="*/ 4420998 w 4731391"/>
                <a:gd name="connsiteY155" fmla="*/ 2239861 h 3288484"/>
                <a:gd name="connsiteX156" fmla="*/ 4370664 w 4731391"/>
                <a:gd name="connsiteY156" fmla="*/ 2256639 h 3288484"/>
                <a:gd name="connsiteX157" fmla="*/ 4311941 w 4731391"/>
                <a:gd name="connsiteY157" fmla="*/ 2281806 h 3288484"/>
                <a:gd name="connsiteX158" fmla="*/ 4278385 w 4731391"/>
                <a:gd name="connsiteY158" fmla="*/ 2298584 h 3288484"/>
                <a:gd name="connsiteX159" fmla="*/ 4009938 w 4731391"/>
                <a:gd name="connsiteY159" fmla="*/ 2306973 h 3288484"/>
                <a:gd name="connsiteX160" fmla="*/ 3951215 w 4731391"/>
                <a:gd name="connsiteY160" fmla="*/ 2332140 h 3288484"/>
                <a:gd name="connsiteX161" fmla="*/ 3926048 w 4731391"/>
                <a:gd name="connsiteY161" fmla="*/ 2340529 h 3288484"/>
                <a:gd name="connsiteX162" fmla="*/ 3900881 w 4731391"/>
                <a:gd name="connsiteY162" fmla="*/ 2357307 h 3288484"/>
                <a:gd name="connsiteX163" fmla="*/ 3842158 w 4731391"/>
                <a:gd name="connsiteY163" fmla="*/ 2365695 h 3288484"/>
                <a:gd name="connsiteX164" fmla="*/ 3808602 w 4731391"/>
                <a:gd name="connsiteY164" fmla="*/ 2374084 h 3288484"/>
                <a:gd name="connsiteX165" fmla="*/ 3783435 w 4731391"/>
                <a:gd name="connsiteY165" fmla="*/ 2390862 h 3288484"/>
                <a:gd name="connsiteX166" fmla="*/ 3741490 w 4731391"/>
                <a:gd name="connsiteY166" fmla="*/ 2432807 h 3288484"/>
                <a:gd name="connsiteX167" fmla="*/ 3724712 w 4731391"/>
                <a:gd name="connsiteY167" fmla="*/ 2457974 h 3288484"/>
                <a:gd name="connsiteX168" fmla="*/ 3691156 w 4731391"/>
                <a:gd name="connsiteY168" fmla="*/ 2533475 h 3288484"/>
                <a:gd name="connsiteX169" fmla="*/ 3665989 w 4731391"/>
                <a:gd name="connsiteY169" fmla="*/ 2550253 h 3288484"/>
                <a:gd name="connsiteX170" fmla="*/ 3657600 w 4731391"/>
                <a:gd name="connsiteY170" fmla="*/ 2575420 h 3288484"/>
                <a:gd name="connsiteX171" fmla="*/ 3607266 w 4731391"/>
                <a:gd name="connsiteY171" fmla="*/ 2608976 h 3288484"/>
                <a:gd name="connsiteX172" fmla="*/ 3590488 w 4731391"/>
                <a:gd name="connsiteY172" fmla="*/ 2634143 h 3288484"/>
                <a:gd name="connsiteX173" fmla="*/ 3540154 w 4731391"/>
                <a:gd name="connsiteY173" fmla="*/ 2667699 h 3288484"/>
                <a:gd name="connsiteX174" fmla="*/ 3531765 w 4731391"/>
                <a:gd name="connsiteY174" fmla="*/ 2692866 h 3288484"/>
                <a:gd name="connsiteX175" fmla="*/ 3514987 w 4731391"/>
                <a:gd name="connsiteY175" fmla="*/ 2718033 h 3288484"/>
                <a:gd name="connsiteX176" fmla="*/ 3506598 w 4731391"/>
                <a:gd name="connsiteY176" fmla="*/ 2751589 h 3288484"/>
                <a:gd name="connsiteX177" fmla="*/ 3489820 w 4731391"/>
                <a:gd name="connsiteY177" fmla="*/ 2785145 h 3288484"/>
                <a:gd name="connsiteX178" fmla="*/ 3456264 w 4731391"/>
                <a:gd name="connsiteY178" fmla="*/ 2835479 h 3288484"/>
                <a:gd name="connsiteX179" fmla="*/ 3431097 w 4731391"/>
                <a:gd name="connsiteY179" fmla="*/ 2843868 h 3288484"/>
                <a:gd name="connsiteX180" fmla="*/ 3363985 w 4731391"/>
                <a:gd name="connsiteY180" fmla="*/ 2902591 h 3288484"/>
                <a:gd name="connsiteX181" fmla="*/ 3338818 w 4731391"/>
                <a:gd name="connsiteY181" fmla="*/ 2919369 h 3288484"/>
                <a:gd name="connsiteX182" fmla="*/ 3305263 w 4731391"/>
                <a:gd name="connsiteY182" fmla="*/ 2961314 h 3288484"/>
                <a:gd name="connsiteX183" fmla="*/ 3296874 w 4731391"/>
                <a:gd name="connsiteY183" fmla="*/ 2986481 h 3288484"/>
                <a:gd name="connsiteX184" fmla="*/ 3280096 w 4731391"/>
                <a:gd name="connsiteY184" fmla="*/ 3011648 h 3288484"/>
                <a:gd name="connsiteX185" fmla="*/ 3271707 w 4731391"/>
                <a:gd name="connsiteY185" fmla="*/ 3036815 h 3288484"/>
                <a:gd name="connsiteX186" fmla="*/ 3221373 w 4731391"/>
                <a:gd name="connsiteY186" fmla="*/ 3053593 h 3288484"/>
                <a:gd name="connsiteX187" fmla="*/ 3212984 w 4731391"/>
                <a:gd name="connsiteY187" fmla="*/ 3078760 h 3288484"/>
                <a:gd name="connsiteX188" fmla="*/ 3187817 w 4731391"/>
                <a:gd name="connsiteY188" fmla="*/ 3095538 h 3288484"/>
                <a:gd name="connsiteX189" fmla="*/ 3129094 w 4731391"/>
                <a:gd name="connsiteY189" fmla="*/ 3112316 h 3288484"/>
                <a:gd name="connsiteX190" fmla="*/ 3120705 w 4731391"/>
                <a:gd name="connsiteY190" fmla="*/ 3137483 h 3288484"/>
                <a:gd name="connsiteX191" fmla="*/ 3095538 w 4731391"/>
                <a:gd name="connsiteY191" fmla="*/ 3154261 h 3288484"/>
                <a:gd name="connsiteX192" fmla="*/ 3045204 w 4731391"/>
                <a:gd name="connsiteY192" fmla="*/ 3171039 h 3288484"/>
                <a:gd name="connsiteX193" fmla="*/ 2986481 w 4731391"/>
                <a:gd name="connsiteY193" fmla="*/ 3196206 h 3288484"/>
                <a:gd name="connsiteX194" fmla="*/ 2944536 w 4731391"/>
                <a:gd name="connsiteY194" fmla="*/ 3229762 h 3288484"/>
                <a:gd name="connsiteX195" fmla="*/ 2919369 w 4731391"/>
                <a:gd name="connsiteY195" fmla="*/ 3246540 h 3288484"/>
                <a:gd name="connsiteX196" fmla="*/ 2894202 w 4731391"/>
                <a:gd name="connsiteY196" fmla="*/ 3254929 h 3288484"/>
                <a:gd name="connsiteX197" fmla="*/ 2869035 w 4731391"/>
                <a:gd name="connsiteY197" fmla="*/ 3271707 h 3288484"/>
                <a:gd name="connsiteX198" fmla="*/ 2835479 w 4731391"/>
                <a:gd name="connsiteY198" fmla="*/ 3280095 h 3288484"/>
                <a:gd name="connsiteX199" fmla="*/ 2810312 w 4731391"/>
                <a:gd name="connsiteY199" fmla="*/ 3288484 h 3288484"/>
                <a:gd name="connsiteX200" fmla="*/ 2801923 w 4731391"/>
                <a:gd name="connsiteY200" fmla="*/ 3263318 h 3288484"/>
                <a:gd name="connsiteX201" fmla="*/ 2776756 w 4731391"/>
                <a:gd name="connsiteY201"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29453 h 3288484"/>
                <a:gd name="connsiteX118" fmla="*/ 3154261 w 4731391"/>
                <a:gd name="connsiteY118" fmla="*/ 2088859 h 3288484"/>
                <a:gd name="connsiteX119" fmla="*/ 3179428 w 4731391"/>
                <a:gd name="connsiteY119" fmla="*/ 2080470 h 3288484"/>
                <a:gd name="connsiteX120" fmla="*/ 3330430 w 4731391"/>
                <a:gd name="connsiteY120" fmla="*/ 2072081 h 3288484"/>
                <a:gd name="connsiteX121" fmla="*/ 3355596 w 4731391"/>
                <a:gd name="connsiteY121" fmla="*/ 2055303 h 3288484"/>
                <a:gd name="connsiteX122" fmla="*/ 3389152 w 4731391"/>
                <a:gd name="connsiteY122" fmla="*/ 2063692 h 3288484"/>
                <a:gd name="connsiteX123" fmla="*/ 3439486 w 4731391"/>
                <a:gd name="connsiteY123" fmla="*/ 2080470 h 3288484"/>
                <a:gd name="connsiteX124" fmla="*/ 3473042 w 4731391"/>
                <a:gd name="connsiteY124" fmla="*/ 2097248 h 3288484"/>
                <a:gd name="connsiteX125" fmla="*/ 3531765 w 4731391"/>
                <a:gd name="connsiteY125" fmla="*/ 2105637 h 3288484"/>
                <a:gd name="connsiteX126" fmla="*/ 3657600 w 4731391"/>
                <a:gd name="connsiteY126" fmla="*/ 2114026 h 3288484"/>
                <a:gd name="connsiteX127" fmla="*/ 3682767 w 4731391"/>
                <a:gd name="connsiteY127" fmla="*/ 2105637 h 3288484"/>
                <a:gd name="connsiteX128" fmla="*/ 3733101 w 4731391"/>
                <a:gd name="connsiteY128" fmla="*/ 2072081 h 3288484"/>
                <a:gd name="connsiteX129" fmla="*/ 3758268 w 4731391"/>
                <a:gd name="connsiteY129" fmla="*/ 2021747 h 3288484"/>
                <a:gd name="connsiteX130" fmla="*/ 3766657 w 4731391"/>
                <a:gd name="connsiteY130" fmla="*/ 1996580 h 3288484"/>
                <a:gd name="connsiteX131" fmla="*/ 3791824 w 4731391"/>
                <a:gd name="connsiteY131" fmla="*/ 1988191 h 3288484"/>
                <a:gd name="connsiteX132" fmla="*/ 3816991 w 4731391"/>
                <a:gd name="connsiteY132" fmla="*/ 1971413 h 3288484"/>
                <a:gd name="connsiteX133" fmla="*/ 3858936 w 4731391"/>
                <a:gd name="connsiteY133" fmla="*/ 1929468 h 3288484"/>
                <a:gd name="connsiteX134" fmla="*/ 3909270 w 4731391"/>
                <a:gd name="connsiteY134" fmla="*/ 1895912 h 3288484"/>
                <a:gd name="connsiteX135" fmla="*/ 4152551 w 4731391"/>
                <a:gd name="connsiteY135" fmla="*/ 1904301 h 3288484"/>
                <a:gd name="connsiteX136" fmla="*/ 4202885 w 4731391"/>
                <a:gd name="connsiteY136" fmla="*/ 1921079 h 3288484"/>
                <a:gd name="connsiteX137" fmla="*/ 4261607 w 4731391"/>
                <a:gd name="connsiteY137" fmla="*/ 1929468 h 3288484"/>
                <a:gd name="connsiteX138" fmla="*/ 4295163 w 4731391"/>
                <a:gd name="connsiteY138" fmla="*/ 1946246 h 3288484"/>
                <a:gd name="connsiteX139" fmla="*/ 4320330 w 4731391"/>
                <a:gd name="connsiteY139" fmla="*/ 1954635 h 3288484"/>
                <a:gd name="connsiteX140" fmla="*/ 4328719 w 4731391"/>
                <a:gd name="connsiteY140" fmla="*/ 1979802 h 3288484"/>
                <a:gd name="connsiteX141" fmla="*/ 4353886 w 4731391"/>
                <a:gd name="connsiteY141" fmla="*/ 1988191 h 3288484"/>
                <a:gd name="connsiteX142" fmla="*/ 4379053 w 4731391"/>
                <a:gd name="connsiteY142" fmla="*/ 2004969 h 3288484"/>
                <a:gd name="connsiteX143" fmla="*/ 4437776 w 4731391"/>
                <a:gd name="connsiteY143" fmla="*/ 2021747 h 3288484"/>
                <a:gd name="connsiteX144" fmla="*/ 4563611 w 4731391"/>
                <a:gd name="connsiteY144" fmla="*/ 2046914 h 3288484"/>
                <a:gd name="connsiteX145" fmla="*/ 4613945 w 4731391"/>
                <a:gd name="connsiteY145" fmla="*/ 2063692 h 3288484"/>
                <a:gd name="connsiteX146" fmla="*/ 4672668 w 4731391"/>
                <a:gd name="connsiteY146" fmla="*/ 2080470 h 3288484"/>
                <a:gd name="connsiteX147" fmla="*/ 4689446 w 4731391"/>
                <a:gd name="connsiteY147" fmla="*/ 2105637 h 3288484"/>
                <a:gd name="connsiteX148" fmla="*/ 4714613 w 4731391"/>
                <a:gd name="connsiteY148" fmla="*/ 2122415 h 3288484"/>
                <a:gd name="connsiteX149" fmla="*/ 4731391 w 4731391"/>
                <a:gd name="connsiteY149" fmla="*/ 2155971 h 3288484"/>
                <a:gd name="connsiteX150" fmla="*/ 4723002 w 4731391"/>
                <a:gd name="connsiteY150" fmla="*/ 2181138 h 3288484"/>
                <a:gd name="connsiteX151" fmla="*/ 4697835 w 4731391"/>
                <a:gd name="connsiteY151" fmla="*/ 2189527 h 3288484"/>
                <a:gd name="connsiteX152" fmla="*/ 4513277 w 4731391"/>
                <a:gd name="connsiteY152" fmla="*/ 2197916 h 3288484"/>
                <a:gd name="connsiteX153" fmla="*/ 4471332 w 4731391"/>
                <a:gd name="connsiteY153" fmla="*/ 2214694 h 3288484"/>
                <a:gd name="connsiteX154" fmla="*/ 4446165 w 4731391"/>
                <a:gd name="connsiteY154" fmla="*/ 2223083 h 3288484"/>
                <a:gd name="connsiteX155" fmla="*/ 4420998 w 4731391"/>
                <a:gd name="connsiteY155" fmla="*/ 2239861 h 3288484"/>
                <a:gd name="connsiteX156" fmla="*/ 4370664 w 4731391"/>
                <a:gd name="connsiteY156" fmla="*/ 2256639 h 3288484"/>
                <a:gd name="connsiteX157" fmla="*/ 4311941 w 4731391"/>
                <a:gd name="connsiteY157" fmla="*/ 2281806 h 3288484"/>
                <a:gd name="connsiteX158" fmla="*/ 4278385 w 4731391"/>
                <a:gd name="connsiteY158" fmla="*/ 2298584 h 3288484"/>
                <a:gd name="connsiteX159" fmla="*/ 4009938 w 4731391"/>
                <a:gd name="connsiteY159" fmla="*/ 2306973 h 3288484"/>
                <a:gd name="connsiteX160" fmla="*/ 3951215 w 4731391"/>
                <a:gd name="connsiteY160" fmla="*/ 2332140 h 3288484"/>
                <a:gd name="connsiteX161" fmla="*/ 3926048 w 4731391"/>
                <a:gd name="connsiteY161" fmla="*/ 2340529 h 3288484"/>
                <a:gd name="connsiteX162" fmla="*/ 3900881 w 4731391"/>
                <a:gd name="connsiteY162" fmla="*/ 2357307 h 3288484"/>
                <a:gd name="connsiteX163" fmla="*/ 3842158 w 4731391"/>
                <a:gd name="connsiteY163" fmla="*/ 2365695 h 3288484"/>
                <a:gd name="connsiteX164" fmla="*/ 3808602 w 4731391"/>
                <a:gd name="connsiteY164" fmla="*/ 2374084 h 3288484"/>
                <a:gd name="connsiteX165" fmla="*/ 3783435 w 4731391"/>
                <a:gd name="connsiteY165" fmla="*/ 2390862 h 3288484"/>
                <a:gd name="connsiteX166" fmla="*/ 3741490 w 4731391"/>
                <a:gd name="connsiteY166" fmla="*/ 2432807 h 3288484"/>
                <a:gd name="connsiteX167" fmla="*/ 3724712 w 4731391"/>
                <a:gd name="connsiteY167" fmla="*/ 2457974 h 3288484"/>
                <a:gd name="connsiteX168" fmla="*/ 3691156 w 4731391"/>
                <a:gd name="connsiteY168" fmla="*/ 2533475 h 3288484"/>
                <a:gd name="connsiteX169" fmla="*/ 3665989 w 4731391"/>
                <a:gd name="connsiteY169" fmla="*/ 2550253 h 3288484"/>
                <a:gd name="connsiteX170" fmla="*/ 3657600 w 4731391"/>
                <a:gd name="connsiteY170" fmla="*/ 2575420 h 3288484"/>
                <a:gd name="connsiteX171" fmla="*/ 3607266 w 4731391"/>
                <a:gd name="connsiteY171" fmla="*/ 2608976 h 3288484"/>
                <a:gd name="connsiteX172" fmla="*/ 3590488 w 4731391"/>
                <a:gd name="connsiteY172" fmla="*/ 2634143 h 3288484"/>
                <a:gd name="connsiteX173" fmla="*/ 3540154 w 4731391"/>
                <a:gd name="connsiteY173" fmla="*/ 2667699 h 3288484"/>
                <a:gd name="connsiteX174" fmla="*/ 3531765 w 4731391"/>
                <a:gd name="connsiteY174" fmla="*/ 2692866 h 3288484"/>
                <a:gd name="connsiteX175" fmla="*/ 3514987 w 4731391"/>
                <a:gd name="connsiteY175" fmla="*/ 2718033 h 3288484"/>
                <a:gd name="connsiteX176" fmla="*/ 3506598 w 4731391"/>
                <a:gd name="connsiteY176" fmla="*/ 2751589 h 3288484"/>
                <a:gd name="connsiteX177" fmla="*/ 3489820 w 4731391"/>
                <a:gd name="connsiteY177" fmla="*/ 2785145 h 3288484"/>
                <a:gd name="connsiteX178" fmla="*/ 3456264 w 4731391"/>
                <a:gd name="connsiteY178" fmla="*/ 2835479 h 3288484"/>
                <a:gd name="connsiteX179" fmla="*/ 3431097 w 4731391"/>
                <a:gd name="connsiteY179" fmla="*/ 2843868 h 3288484"/>
                <a:gd name="connsiteX180" fmla="*/ 3363985 w 4731391"/>
                <a:gd name="connsiteY180" fmla="*/ 2902591 h 3288484"/>
                <a:gd name="connsiteX181" fmla="*/ 3338818 w 4731391"/>
                <a:gd name="connsiteY181" fmla="*/ 2919369 h 3288484"/>
                <a:gd name="connsiteX182" fmla="*/ 3305263 w 4731391"/>
                <a:gd name="connsiteY182" fmla="*/ 2961314 h 3288484"/>
                <a:gd name="connsiteX183" fmla="*/ 3296874 w 4731391"/>
                <a:gd name="connsiteY183" fmla="*/ 2986481 h 3288484"/>
                <a:gd name="connsiteX184" fmla="*/ 3280096 w 4731391"/>
                <a:gd name="connsiteY184" fmla="*/ 3011648 h 3288484"/>
                <a:gd name="connsiteX185" fmla="*/ 3271707 w 4731391"/>
                <a:gd name="connsiteY185" fmla="*/ 3036815 h 3288484"/>
                <a:gd name="connsiteX186" fmla="*/ 3221373 w 4731391"/>
                <a:gd name="connsiteY186" fmla="*/ 3053593 h 3288484"/>
                <a:gd name="connsiteX187" fmla="*/ 3212984 w 4731391"/>
                <a:gd name="connsiteY187" fmla="*/ 3078760 h 3288484"/>
                <a:gd name="connsiteX188" fmla="*/ 3187817 w 4731391"/>
                <a:gd name="connsiteY188" fmla="*/ 3095538 h 3288484"/>
                <a:gd name="connsiteX189" fmla="*/ 3129094 w 4731391"/>
                <a:gd name="connsiteY189" fmla="*/ 3112316 h 3288484"/>
                <a:gd name="connsiteX190" fmla="*/ 3120705 w 4731391"/>
                <a:gd name="connsiteY190" fmla="*/ 3137483 h 3288484"/>
                <a:gd name="connsiteX191" fmla="*/ 3095538 w 4731391"/>
                <a:gd name="connsiteY191" fmla="*/ 3154261 h 3288484"/>
                <a:gd name="connsiteX192" fmla="*/ 3045204 w 4731391"/>
                <a:gd name="connsiteY192" fmla="*/ 3171039 h 3288484"/>
                <a:gd name="connsiteX193" fmla="*/ 2986481 w 4731391"/>
                <a:gd name="connsiteY193" fmla="*/ 3196206 h 3288484"/>
                <a:gd name="connsiteX194" fmla="*/ 2944536 w 4731391"/>
                <a:gd name="connsiteY194" fmla="*/ 3229762 h 3288484"/>
                <a:gd name="connsiteX195" fmla="*/ 2919369 w 4731391"/>
                <a:gd name="connsiteY195" fmla="*/ 3246540 h 3288484"/>
                <a:gd name="connsiteX196" fmla="*/ 2894202 w 4731391"/>
                <a:gd name="connsiteY196" fmla="*/ 3254929 h 3288484"/>
                <a:gd name="connsiteX197" fmla="*/ 2869035 w 4731391"/>
                <a:gd name="connsiteY197" fmla="*/ 3271707 h 3288484"/>
                <a:gd name="connsiteX198" fmla="*/ 2835479 w 4731391"/>
                <a:gd name="connsiteY198" fmla="*/ 3280095 h 3288484"/>
                <a:gd name="connsiteX199" fmla="*/ 2810312 w 4731391"/>
                <a:gd name="connsiteY199" fmla="*/ 3288484 h 3288484"/>
                <a:gd name="connsiteX200" fmla="*/ 2801923 w 4731391"/>
                <a:gd name="connsiteY200" fmla="*/ 3263318 h 3288484"/>
                <a:gd name="connsiteX201" fmla="*/ 2776756 w 4731391"/>
                <a:gd name="connsiteY201"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129453 h 3288484"/>
                <a:gd name="connsiteX119" fmla="*/ 3154261 w 4731391"/>
                <a:gd name="connsiteY119" fmla="*/ 2088859 h 3288484"/>
                <a:gd name="connsiteX120" fmla="*/ 3179428 w 4731391"/>
                <a:gd name="connsiteY120" fmla="*/ 2080470 h 3288484"/>
                <a:gd name="connsiteX121" fmla="*/ 3330430 w 4731391"/>
                <a:gd name="connsiteY121" fmla="*/ 2072081 h 3288484"/>
                <a:gd name="connsiteX122" fmla="*/ 3355596 w 4731391"/>
                <a:gd name="connsiteY122" fmla="*/ 2055303 h 3288484"/>
                <a:gd name="connsiteX123" fmla="*/ 3389152 w 4731391"/>
                <a:gd name="connsiteY123" fmla="*/ 2063692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129453 h 3288484"/>
                <a:gd name="connsiteX119" fmla="*/ 3115152 w 4731391"/>
                <a:gd name="connsiteY119" fmla="*/ 2057445 h 3288484"/>
                <a:gd name="connsiteX120" fmla="*/ 3179428 w 4731391"/>
                <a:gd name="connsiteY120" fmla="*/ 2080470 h 3288484"/>
                <a:gd name="connsiteX121" fmla="*/ 3330430 w 4731391"/>
                <a:gd name="connsiteY121" fmla="*/ 2072081 h 3288484"/>
                <a:gd name="connsiteX122" fmla="*/ 3355596 w 4731391"/>
                <a:gd name="connsiteY122" fmla="*/ 2055303 h 3288484"/>
                <a:gd name="connsiteX123" fmla="*/ 3389152 w 4731391"/>
                <a:gd name="connsiteY123" fmla="*/ 2063692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129453 h 3288484"/>
                <a:gd name="connsiteX119" fmla="*/ 3115152 w 4731391"/>
                <a:gd name="connsiteY119" fmla="*/ 2057445 h 3288484"/>
                <a:gd name="connsiteX120" fmla="*/ 3179428 w 4731391"/>
                <a:gd name="connsiteY120" fmla="*/ 2080470 h 3288484"/>
                <a:gd name="connsiteX121" fmla="*/ 3330430 w 4731391"/>
                <a:gd name="connsiteY121" fmla="*/ 2072081 h 3288484"/>
                <a:gd name="connsiteX122" fmla="*/ 3355596 w 4731391"/>
                <a:gd name="connsiteY122" fmla="*/ 2055303 h 3288484"/>
                <a:gd name="connsiteX123" fmla="*/ 3389152 w 4731391"/>
                <a:gd name="connsiteY123" fmla="*/ 2063692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129453 h 3288484"/>
                <a:gd name="connsiteX119" fmla="*/ 3115152 w 4731391"/>
                <a:gd name="connsiteY119" fmla="*/ 2057445 h 3288484"/>
                <a:gd name="connsiteX120" fmla="*/ 3179428 w 4731391"/>
                <a:gd name="connsiteY120" fmla="*/ 2080470 h 3288484"/>
                <a:gd name="connsiteX121" fmla="*/ 3330430 w 4731391"/>
                <a:gd name="connsiteY121" fmla="*/ 2072081 h 3288484"/>
                <a:gd name="connsiteX122" fmla="*/ 3355596 w 4731391"/>
                <a:gd name="connsiteY122" fmla="*/ 2055303 h 3288484"/>
                <a:gd name="connsiteX123" fmla="*/ 3389152 w 4731391"/>
                <a:gd name="connsiteY123" fmla="*/ 2063692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129453 h 3288484"/>
                <a:gd name="connsiteX119" fmla="*/ 3115152 w 4731391"/>
                <a:gd name="connsiteY119" fmla="*/ 2057445 h 3288484"/>
                <a:gd name="connsiteX120" fmla="*/ 3179428 w 4731391"/>
                <a:gd name="connsiteY120" fmla="*/ 2080470 h 3288484"/>
                <a:gd name="connsiteX121" fmla="*/ 3330430 w 4731391"/>
                <a:gd name="connsiteY121" fmla="*/ 2072081 h 3288484"/>
                <a:gd name="connsiteX122" fmla="*/ 3355596 w 4731391"/>
                <a:gd name="connsiteY122" fmla="*/ 2055303 h 3288484"/>
                <a:gd name="connsiteX123" fmla="*/ 3389152 w 4731391"/>
                <a:gd name="connsiteY123" fmla="*/ 2063692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79428 w 4731391"/>
                <a:gd name="connsiteY120" fmla="*/ 2080470 h 3288484"/>
                <a:gd name="connsiteX121" fmla="*/ 3330430 w 4731391"/>
                <a:gd name="connsiteY121" fmla="*/ 2072081 h 3288484"/>
                <a:gd name="connsiteX122" fmla="*/ 3355596 w 4731391"/>
                <a:gd name="connsiteY122" fmla="*/ 2055303 h 3288484"/>
                <a:gd name="connsiteX123" fmla="*/ 3389152 w 4731391"/>
                <a:gd name="connsiteY123" fmla="*/ 2063692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79428 w 4731391"/>
                <a:gd name="connsiteY120" fmla="*/ 2080470 h 3288484"/>
                <a:gd name="connsiteX121" fmla="*/ 3330430 w 4731391"/>
                <a:gd name="connsiteY121" fmla="*/ 2072081 h 3288484"/>
                <a:gd name="connsiteX122" fmla="*/ 3355596 w 4731391"/>
                <a:gd name="connsiteY122" fmla="*/ 2055303 h 3288484"/>
                <a:gd name="connsiteX123" fmla="*/ 3389152 w 4731391"/>
                <a:gd name="connsiteY123" fmla="*/ 2063692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79428 w 4731391"/>
                <a:gd name="connsiteY120" fmla="*/ 2080470 h 3288484"/>
                <a:gd name="connsiteX121" fmla="*/ 3330430 w 4731391"/>
                <a:gd name="connsiteY121" fmla="*/ 2072081 h 3288484"/>
                <a:gd name="connsiteX122" fmla="*/ 3355596 w 4731391"/>
                <a:gd name="connsiteY122" fmla="*/ 2055303 h 3288484"/>
                <a:gd name="connsiteX123" fmla="*/ 3389152 w 4731391"/>
                <a:gd name="connsiteY123" fmla="*/ 2063692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79428 w 4731391"/>
                <a:gd name="connsiteY120" fmla="*/ 2080470 h 3288484"/>
                <a:gd name="connsiteX121" fmla="*/ 3330430 w 4731391"/>
                <a:gd name="connsiteY121" fmla="*/ 2072081 h 3288484"/>
                <a:gd name="connsiteX122" fmla="*/ 3355596 w 4731391"/>
                <a:gd name="connsiteY122" fmla="*/ 2055303 h 3288484"/>
                <a:gd name="connsiteX123" fmla="*/ 3389152 w 4731391"/>
                <a:gd name="connsiteY123" fmla="*/ 2063692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330430 w 4731391"/>
                <a:gd name="connsiteY121" fmla="*/ 2072081 h 3288484"/>
                <a:gd name="connsiteX122" fmla="*/ 3355596 w 4731391"/>
                <a:gd name="connsiteY122" fmla="*/ 2055303 h 3288484"/>
                <a:gd name="connsiteX123" fmla="*/ 3389152 w 4731391"/>
                <a:gd name="connsiteY123" fmla="*/ 2063692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330430 w 4731391"/>
                <a:gd name="connsiteY121" fmla="*/ 2072081 h 3288484"/>
                <a:gd name="connsiteX122" fmla="*/ 3355596 w 4731391"/>
                <a:gd name="connsiteY122" fmla="*/ 2055303 h 3288484"/>
                <a:gd name="connsiteX123" fmla="*/ 3403184 w 4731391"/>
                <a:gd name="connsiteY123" fmla="*/ 2057445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330430 w 4731391"/>
                <a:gd name="connsiteY121" fmla="*/ 2072081 h 3288484"/>
                <a:gd name="connsiteX122" fmla="*/ 3331176 w 4731391"/>
                <a:gd name="connsiteY122" fmla="*/ 2021441 h 3288484"/>
                <a:gd name="connsiteX123" fmla="*/ 3403184 w 4731391"/>
                <a:gd name="connsiteY123" fmla="*/ 2057445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57445 h 3288484"/>
                <a:gd name="connsiteX122" fmla="*/ 3331176 w 4731391"/>
                <a:gd name="connsiteY122" fmla="*/ 2021441 h 3288484"/>
                <a:gd name="connsiteX123" fmla="*/ 3403184 w 4731391"/>
                <a:gd name="connsiteY123" fmla="*/ 2057445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57445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57445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57445 h 3288484"/>
                <a:gd name="connsiteX124" fmla="*/ 3439486 w 4731391"/>
                <a:gd name="connsiteY124" fmla="*/ 2080470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57445 h 3288484"/>
                <a:gd name="connsiteX124" fmla="*/ 3475192 w 4731391"/>
                <a:gd name="connsiteY124" fmla="*/ 2057445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3042 w 4731391"/>
                <a:gd name="connsiteY125" fmla="*/ 2097248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09938 w 4731391"/>
                <a:gd name="connsiteY160" fmla="*/ 2306973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51215 w 4731391"/>
                <a:gd name="connsiteY161" fmla="*/ 2332140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26048 w 4731391"/>
                <a:gd name="connsiteY162" fmla="*/ 2340529 h 3288484"/>
                <a:gd name="connsiteX163" fmla="*/ 3900881 w 4731391"/>
                <a:gd name="connsiteY163" fmla="*/ 235730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26048 w 4731391"/>
                <a:gd name="connsiteY162" fmla="*/ 2340529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91156 w 4731391"/>
                <a:gd name="connsiteY169" fmla="*/ 2533475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0154 w 4731391"/>
                <a:gd name="connsiteY174" fmla="*/ 2667699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31765 w 4731391"/>
                <a:gd name="connsiteY175" fmla="*/ 2692866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11196 w 4731391"/>
                <a:gd name="connsiteY175" fmla="*/ 2705517 h 3288484"/>
                <a:gd name="connsiteX176" fmla="*/ 3514987 w 4731391"/>
                <a:gd name="connsiteY176" fmla="*/ 2718033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11196 w 4731391"/>
                <a:gd name="connsiteY175" fmla="*/ 2705517 h 3288484"/>
                <a:gd name="connsiteX176" fmla="*/ 3547200 w 4731391"/>
                <a:gd name="connsiteY176" fmla="*/ 2741521 h 3288484"/>
                <a:gd name="connsiteX177" fmla="*/ 3506598 w 4731391"/>
                <a:gd name="connsiteY177" fmla="*/ 2751589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11196 w 4731391"/>
                <a:gd name="connsiteY175" fmla="*/ 2705517 h 3288484"/>
                <a:gd name="connsiteX176" fmla="*/ 3547200 w 4731391"/>
                <a:gd name="connsiteY176" fmla="*/ 2741521 h 3288484"/>
                <a:gd name="connsiteX177" fmla="*/ 3511196 w 4731391"/>
                <a:gd name="connsiteY177" fmla="*/ 2777525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47200 w 4731391"/>
                <a:gd name="connsiteY175" fmla="*/ 2705517 h 3288484"/>
                <a:gd name="connsiteX176" fmla="*/ 3547200 w 4731391"/>
                <a:gd name="connsiteY176" fmla="*/ 2741521 h 3288484"/>
                <a:gd name="connsiteX177" fmla="*/ 3511196 w 4731391"/>
                <a:gd name="connsiteY177" fmla="*/ 2777525 h 3288484"/>
                <a:gd name="connsiteX178" fmla="*/ 3489820 w 4731391"/>
                <a:gd name="connsiteY178" fmla="*/ 2785145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47200 w 4731391"/>
                <a:gd name="connsiteY175" fmla="*/ 2705517 h 3288484"/>
                <a:gd name="connsiteX176" fmla="*/ 3547200 w 4731391"/>
                <a:gd name="connsiteY176" fmla="*/ 2741521 h 3288484"/>
                <a:gd name="connsiteX177" fmla="*/ 3511196 w 4731391"/>
                <a:gd name="connsiteY177" fmla="*/ 2777525 h 3288484"/>
                <a:gd name="connsiteX178" fmla="*/ 3511196 w 4731391"/>
                <a:gd name="connsiteY178" fmla="*/ 2813529 h 3288484"/>
                <a:gd name="connsiteX179" fmla="*/ 3456264 w 4731391"/>
                <a:gd name="connsiteY179" fmla="*/ 2835479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47200 w 4731391"/>
                <a:gd name="connsiteY175" fmla="*/ 2705517 h 3288484"/>
                <a:gd name="connsiteX176" fmla="*/ 3547200 w 4731391"/>
                <a:gd name="connsiteY176" fmla="*/ 2741521 h 3288484"/>
                <a:gd name="connsiteX177" fmla="*/ 3511196 w 4731391"/>
                <a:gd name="connsiteY177" fmla="*/ 2777525 h 3288484"/>
                <a:gd name="connsiteX178" fmla="*/ 3511196 w 4731391"/>
                <a:gd name="connsiteY178" fmla="*/ 2813529 h 3288484"/>
                <a:gd name="connsiteX179" fmla="*/ 3475192 w 4731391"/>
                <a:gd name="connsiteY179" fmla="*/ 2849533 h 3288484"/>
                <a:gd name="connsiteX180" fmla="*/ 3431097 w 4731391"/>
                <a:gd name="connsiteY180" fmla="*/ 2843868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47200 w 4731391"/>
                <a:gd name="connsiteY175" fmla="*/ 2705517 h 3288484"/>
                <a:gd name="connsiteX176" fmla="*/ 3547200 w 4731391"/>
                <a:gd name="connsiteY176" fmla="*/ 2741521 h 3288484"/>
                <a:gd name="connsiteX177" fmla="*/ 3511196 w 4731391"/>
                <a:gd name="connsiteY177" fmla="*/ 2777525 h 3288484"/>
                <a:gd name="connsiteX178" fmla="*/ 3511196 w 4731391"/>
                <a:gd name="connsiteY178" fmla="*/ 2813529 h 3288484"/>
                <a:gd name="connsiteX179" fmla="*/ 3475192 w 4731391"/>
                <a:gd name="connsiteY179" fmla="*/ 2849533 h 3288484"/>
                <a:gd name="connsiteX180" fmla="*/ 3439188 w 4731391"/>
                <a:gd name="connsiteY180" fmla="*/ 2885537 h 3288484"/>
                <a:gd name="connsiteX181" fmla="*/ 3363985 w 4731391"/>
                <a:gd name="connsiteY181" fmla="*/ 290259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47200 w 4731391"/>
                <a:gd name="connsiteY175" fmla="*/ 2705517 h 3288484"/>
                <a:gd name="connsiteX176" fmla="*/ 3547200 w 4731391"/>
                <a:gd name="connsiteY176" fmla="*/ 2741521 h 3288484"/>
                <a:gd name="connsiteX177" fmla="*/ 3511196 w 4731391"/>
                <a:gd name="connsiteY177" fmla="*/ 2777525 h 3288484"/>
                <a:gd name="connsiteX178" fmla="*/ 3511196 w 4731391"/>
                <a:gd name="connsiteY178" fmla="*/ 2813529 h 3288484"/>
                <a:gd name="connsiteX179" fmla="*/ 3475192 w 4731391"/>
                <a:gd name="connsiteY179" fmla="*/ 2849533 h 3288484"/>
                <a:gd name="connsiteX180" fmla="*/ 3439188 w 4731391"/>
                <a:gd name="connsiteY180" fmla="*/ 2885537 h 3288484"/>
                <a:gd name="connsiteX181" fmla="*/ 3403184 w 4731391"/>
                <a:gd name="connsiteY181" fmla="*/ 2921541 h 3288484"/>
                <a:gd name="connsiteX182" fmla="*/ 3338818 w 4731391"/>
                <a:gd name="connsiteY182" fmla="*/ 2919369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47200 w 4731391"/>
                <a:gd name="connsiteY175" fmla="*/ 2705517 h 3288484"/>
                <a:gd name="connsiteX176" fmla="*/ 3547200 w 4731391"/>
                <a:gd name="connsiteY176" fmla="*/ 2741521 h 3288484"/>
                <a:gd name="connsiteX177" fmla="*/ 3511196 w 4731391"/>
                <a:gd name="connsiteY177" fmla="*/ 2777525 h 3288484"/>
                <a:gd name="connsiteX178" fmla="*/ 3511196 w 4731391"/>
                <a:gd name="connsiteY178" fmla="*/ 2813529 h 3288484"/>
                <a:gd name="connsiteX179" fmla="*/ 3475192 w 4731391"/>
                <a:gd name="connsiteY179" fmla="*/ 2849533 h 3288484"/>
                <a:gd name="connsiteX180" fmla="*/ 3439188 w 4731391"/>
                <a:gd name="connsiteY180" fmla="*/ 2885537 h 3288484"/>
                <a:gd name="connsiteX181" fmla="*/ 3403184 w 4731391"/>
                <a:gd name="connsiteY181" fmla="*/ 2921541 h 3288484"/>
                <a:gd name="connsiteX182" fmla="*/ 3367180 w 4731391"/>
                <a:gd name="connsiteY182" fmla="*/ 2957545 h 3288484"/>
                <a:gd name="connsiteX183" fmla="*/ 3305263 w 4731391"/>
                <a:gd name="connsiteY183" fmla="*/ 2961314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47200 w 4731391"/>
                <a:gd name="connsiteY175" fmla="*/ 2705517 h 3288484"/>
                <a:gd name="connsiteX176" fmla="*/ 3547200 w 4731391"/>
                <a:gd name="connsiteY176" fmla="*/ 2741521 h 3288484"/>
                <a:gd name="connsiteX177" fmla="*/ 3511196 w 4731391"/>
                <a:gd name="connsiteY177" fmla="*/ 2777525 h 3288484"/>
                <a:gd name="connsiteX178" fmla="*/ 3511196 w 4731391"/>
                <a:gd name="connsiteY178" fmla="*/ 2813529 h 3288484"/>
                <a:gd name="connsiteX179" fmla="*/ 3475192 w 4731391"/>
                <a:gd name="connsiteY179" fmla="*/ 2849533 h 3288484"/>
                <a:gd name="connsiteX180" fmla="*/ 3439188 w 4731391"/>
                <a:gd name="connsiteY180" fmla="*/ 2885537 h 3288484"/>
                <a:gd name="connsiteX181" fmla="*/ 3403184 w 4731391"/>
                <a:gd name="connsiteY181" fmla="*/ 2921541 h 3288484"/>
                <a:gd name="connsiteX182" fmla="*/ 3367180 w 4731391"/>
                <a:gd name="connsiteY182" fmla="*/ 2957545 h 3288484"/>
                <a:gd name="connsiteX183" fmla="*/ 3331176 w 4731391"/>
                <a:gd name="connsiteY183" fmla="*/ 2993549 h 3288484"/>
                <a:gd name="connsiteX184" fmla="*/ 3296874 w 4731391"/>
                <a:gd name="connsiteY184" fmla="*/ 2986481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47200 w 4731391"/>
                <a:gd name="connsiteY175" fmla="*/ 2705517 h 3288484"/>
                <a:gd name="connsiteX176" fmla="*/ 3547200 w 4731391"/>
                <a:gd name="connsiteY176" fmla="*/ 2741521 h 3288484"/>
                <a:gd name="connsiteX177" fmla="*/ 3511196 w 4731391"/>
                <a:gd name="connsiteY177" fmla="*/ 2777525 h 3288484"/>
                <a:gd name="connsiteX178" fmla="*/ 3511196 w 4731391"/>
                <a:gd name="connsiteY178" fmla="*/ 2813529 h 3288484"/>
                <a:gd name="connsiteX179" fmla="*/ 3475192 w 4731391"/>
                <a:gd name="connsiteY179" fmla="*/ 2849533 h 3288484"/>
                <a:gd name="connsiteX180" fmla="*/ 3439188 w 4731391"/>
                <a:gd name="connsiteY180" fmla="*/ 2885537 h 3288484"/>
                <a:gd name="connsiteX181" fmla="*/ 3403184 w 4731391"/>
                <a:gd name="connsiteY181" fmla="*/ 2921541 h 3288484"/>
                <a:gd name="connsiteX182" fmla="*/ 3367180 w 4731391"/>
                <a:gd name="connsiteY182" fmla="*/ 2957545 h 3288484"/>
                <a:gd name="connsiteX183" fmla="*/ 3331176 w 4731391"/>
                <a:gd name="connsiteY183" fmla="*/ 2993549 h 3288484"/>
                <a:gd name="connsiteX184" fmla="*/ 3295172 w 4731391"/>
                <a:gd name="connsiteY184" fmla="*/ 2993549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47200 w 4731391"/>
                <a:gd name="connsiteY175" fmla="*/ 2705517 h 3288484"/>
                <a:gd name="connsiteX176" fmla="*/ 3547200 w 4731391"/>
                <a:gd name="connsiteY176" fmla="*/ 2741521 h 3288484"/>
                <a:gd name="connsiteX177" fmla="*/ 3511196 w 4731391"/>
                <a:gd name="connsiteY177" fmla="*/ 2777525 h 3288484"/>
                <a:gd name="connsiteX178" fmla="*/ 3511196 w 4731391"/>
                <a:gd name="connsiteY178" fmla="*/ 2813529 h 3288484"/>
                <a:gd name="connsiteX179" fmla="*/ 3475192 w 4731391"/>
                <a:gd name="connsiteY179" fmla="*/ 2849533 h 3288484"/>
                <a:gd name="connsiteX180" fmla="*/ 3439188 w 4731391"/>
                <a:gd name="connsiteY180" fmla="*/ 2885537 h 3288484"/>
                <a:gd name="connsiteX181" fmla="*/ 3403184 w 4731391"/>
                <a:gd name="connsiteY181" fmla="*/ 2921541 h 3288484"/>
                <a:gd name="connsiteX182" fmla="*/ 3367180 w 4731391"/>
                <a:gd name="connsiteY182" fmla="*/ 2957545 h 3288484"/>
                <a:gd name="connsiteX183" fmla="*/ 3331176 w 4731391"/>
                <a:gd name="connsiteY183" fmla="*/ 2993549 h 3288484"/>
                <a:gd name="connsiteX184" fmla="*/ 3295172 w 4731391"/>
                <a:gd name="connsiteY184" fmla="*/ 3029553 h 3288484"/>
                <a:gd name="connsiteX185" fmla="*/ 3280096 w 4731391"/>
                <a:gd name="connsiteY185" fmla="*/ 3011648 h 3288484"/>
                <a:gd name="connsiteX186" fmla="*/ 3271707 w 4731391"/>
                <a:gd name="connsiteY186" fmla="*/ 3036815 h 3288484"/>
                <a:gd name="connsiteX187" fmla="*/ 3221373 w 4731391"/>
                <a:gd name="connsiteY187" fmla="*/ 3053593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34811 w 4731391"/>
                <a:gd name="connsiteY94" fmla="*/ 3246540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47200 w 4731391"/>
                <a:gd name="connsiteY175" fmla="*/ 2705517 h 3288484"/>
                <a:gd name="connsiteX176" fmla="*/ 3547200 w 4731391"/>
                <a:gd name="connsiteY176" fmla="*/ 2741521 h 3288484"/>
                <a:gd name="connsiteX177" fmla="*/ 3511196 w 4731391"/>
                <a:gd name="connsiteY177" fmla="*/ 2777525 h 3288484"/>
                <a:gd name="connsiteX178" fmla="*/ 3511196 w 4731391"/>
                <a:gd name="connsiteY178" fmla="*/ 2813529 h 3288484"/>
                <a:gd name="connsiteX179" fmla="*/ 3475192 w 4731391"/>
                <a:gd name="connsiteY179" fmla="*/ 2849533 h 3288484"/>
                <a:gd name="connsiteX180" fmla="*/ 3439188 w 4731391"/>
                <a:gd name="connsiteY180" fmla="*/ 2885537 h 3288484"/>
                <a:gd name="connsiteX181" fmla="*/ 3403184 w 4731391"/>
                <a:gd name="connsiteY181" fmla="*/ 2921541 h 3288484"/>
                <a:gd name="connsiteX182" fmla="*/ 3367180 w 4731391"/>
                <a:gd name="connsiteY182" fmla="*/ 2957545 h 3288484"/>
                <a:gd name="connsiteX183" fmla="*/ 3331176 w 4731391"/>
                <a:gd name="connsiteY183" fmla="*/ 2993549 h 3288484"/>
                <a:gd name="connsiteX184" fmla="*/ 3295172 w 4731391"/>
                <a:gd name="connsiteY184" fmla="*/ 3029553 h 3288484"/>
                <a:gd name="connsiteX185" fmla="*/ 3280096 w 4731391"/>
                <a:gd name="connsiteY185" fmla="*/ 3011648 h 3288484"/>
                <a:gd name="connsiteX186" fmla="*/ 3271707 w 4731391"/>
                <a:gd name="connsiteY186" fmla="*/ 3036815 h 3288484"/>
                <a:gd name="connsiteX187" fmla="*/ 3223164 w 4731391"/>
                <a:gd name="connsiteY187" fmla="*/ 3065557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91116 w 4731391"/>
                <a:gd name="connsiteY94" fmla="*/ 3209573 h 3288484"/>
                <a:gd name="connsiteX95" fmla="*/ 2718033 w 4731391"/>
                <a:gd name="connsiteY95" fmla="*/ 32213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47200 w 4731391"/>
                <a:gd name="connsiteY175" fmla="*/ 2705517 h 3288484"/>
                <a:gd name="connsiteX176" fmla="*/ 3547200 w 4731391"/>
                <a:gd name="connsiteY176" fmla="*/ 2741521 h 3288484"/>
                <a:gd name="connsiteX177" fmla="*/ 3511196 w 4731391"/>
                <a:gd name="connsiteY177" fmla="*/ 2777525 h 3288484"/>
                <a:gd name="connsiteX178" fmla="*/ 3511196 w 4731391"/>
                <a:gd name="connsiteY178" fmla="*/ 2813529 h 3288484"/>
                <a:gd name="connsiteX179" fmla="*/ 3475192 w 4731391"/>
                <a:gd name="connsiteY179" fmla="*/ 2849533 h 3288484"/>
                <a:gd name="connsiteX180" fmla="*/ 3439188 w 4731391"/>
                <a:gd name="connsiteY180" fmla="*/ 2885537 h 3288484"/>
                <a:gd name="connsiteX181" fmla="*/ 3403184 w 4731391"/>
                <a:gd name="connsiteY181" fmla="*/ 2921541 h 3288484"/>
                <a:gd name="connsiteX182" fmla="*/ 3367180 w 4731391"/>
                <a:gd name="connsiteY182" fmla="*/ 2957545 h 3288484"/>
                <a:gd name="connsiteX183" fmla="*/ 3331176 w 4731391"/>
                <a:gd name="connsiteY183" fmla="*/ 2993549 h 3288484"/>
                <a:gd name="connsiteX184" fmla="*/ 3295172 w 4731391"/>
                <a:gd name="connsiteY184" fmla="*/ 3029553 h 3288484"/>
                <a:gd name="connsiteX185" fmla="*/ 3280096 w 4731391"/>
                <a:gd name="connsiteY185" fmla="*/ 3011648 h 3288484"/>
                <a:gd name="connsiteX186" fmla="*/ 3271707 w 4731391"/>
                <a:gd name="connsiteY186" fmla="*/ 3036815 h 3288484"/>
                <a:gd name="connsiteX187" fmla="*/ 3223164 w 4731391"/>
                <a:gd name="connsiteY187" fmla="*/ 3065557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 name="connsiteX0" fmla="*/ 0 w 4731391"/>
                <a:gd name="connsiteY0" fmla="*/ 0 h 3288484"/>
                <a:gd name="connsiteX1" fmla="*/ 25167 w 4731391"/>
                <a:gd name="connsiteY1" fmla="*/ 8389 h 3288484"/>
                <a:gd name="connsiteX2" fmla="*/ 58723 w 4731391"/>
                <a:gd name="connsiteY2" fmla="*/ 16778 h 3288484"/>
                <a:gd name="connsiteX3" fmla="*/ 67112 w 4731391"/>
                <a:gd name="connsiteY3" fmla="*/ 41945 h 3288484"/>
                <a:gd name="connsiteX4" fmla="*/ 92279 w 4731391"/>
                <a:gd name="connsiteY4" fmla="*/ 58723 h 3288484"/>
                <a:gd name="connsiteX5" fmla="*/ 142613 w 4731391"/>
                <a:gd name="connsiteY5" fmla="*/ 75501 h 3288484"/>
                <a:gd name="connsiteX6" fmla="*/ 159391 w 4731391"/>
                <a:gd name="connsiteY6" fmla="*/ 100668 h 3288484"/>
                <a:gd name="connsiteX7" fmla="*/ 234892 w 4731391"/>
                <a:gd name="connsiteY7" fmla="*/ 134224 h 3288484"/>
                <a:gd name="connsiteX8" fmla="*/ 260059 w 4731391"/>
                <a:gd name="connsiteY8" fmla="*/ 151002 h 3288484"/>
                <a:gd name="connsiteX9" fmla="*/ 293615 w 4731391"/>
                <a:gd name="connsiteY9" fmla="*/ 184558 h 3288484"/>
                <a:gd name="connsiteX10" fmla="*/ 327171 w 4731391"/>
                <a:gd name="connsiteY10" fmla="*/ 218114 h 3288484"/>
                <a:gd name="connsiteX11" fmla="*/ 335560 w 4731391"/>
                <a:gd name="connsiteY11" fmla="*/ 243281 h 3288484"/>
                <a:gd name="connsiteX12" fmla="*/ 385894 w 4731391"/>
                <a:gd name="connsiteY12" fmla="*/ 276837 h 3288484"/>
                <a:gd name="connsiteX13" fmla="*/ 411061 w 4731391"/>
                <a:gd name="connsiteY13" fmla="*/ 327171 h 3288484"/>
                <a:gd name="connsiteX14" fmla="*/ 436228 w 4731391"/>
                <a:gd name="connsiteY14" fmla="*/ 335560 h 3288484"/>
                <a:gd name="connsiteX15" fmla="*/ 469784 w 4731391"/>
                <a:gd name="connsiteY15" fmla="*/ 411061 h 3288484"/>
                <a:gd name="connsiteX16" fmla="*/ 494951 w 4731391"/>
                <a:gd name="connsiteY16" fmla="*/ 419450 h 3288484"/>
                <a:gd name="connsiteX17" fmla="*/ 536896 w 4731391"/>
                <a:gd name="connsiteY17" fmla="*/ 478173 h 3288484"/>
                <a:gd name="connsiteX18" fmla="*/ 553674 w 4731391"/>
                <a:gd name="connsiteY18" fmla="*/ 503340 h 3288484"/>
                <a:gd name="connsiteX19" fmla="*/ 570452 w 4731391"/>
                <a:gd name="connsiteY19" fmla="*/ 536895 h 3288484"/>
                <a:gd name="connsiteX20" fmla="*/ 595618 w 4731391"/>
                <a:gd name="connsiteY20" fmla="*/ 545284 h 3288484"/>
                <a:gd name="connsiteX21" fmla="*/ 612396 w 4731391"/>
                <a:gd name="connsiteY21" fmla="*/ 570451 h 3288484"/>
                <a:gd name="connsiteX22" fmla="*/ 620785 w 4731391"/>
                <a:gd name="connsiteY22" fmla="*/ 595618 h 3288484"/>
                <a:gd name="connsiteX23" fmla="*/ 645952 w 4731391"/>
                <a:gd name="connsiteY23" fmla="*/ 604007 h 3288484"/>
                <a:gd name="connsiteX24" fmla="*/ 654341 w 4731391"/>
                <a:gd name="connsiteY24" fmla="*/ 629174 h 3288484"/>
                <a:gd name="connsiteX25" fmla="*/ 704675 w 4731391"/>
                <a:gd name="connsiteY25" fmla="*/ 662730 h 3288484"/>
                <a:gd name="connsiteX26" fmla="*/ 713064 w 4731391"/>
                <a:gd name="connsiteY26" fmla="*/ 687897 h 3288484"/>
                <a:gd name="connsiteX27" fmla="*/ 738231 w 4731391"/>
                <a:gd name="connsiteY27" fmla="*/ 696286 h 3288484"/>
                <a:gd name="connsiteX28" fmla="*/ 763398 w 4731391"/>
                <a:gd name="connsiteY28" fmla="*/ 713064 h 3288484"/>
                <a:gd name="connsiteX29" fmla="*/ 788565 w 4731391"/>
                <a:gd name="connsiteY29" fmla="*/ 721453 h 3288484"/>
                <a:gd name="connsiteX30" fmla="*/ 847288 w 4731391"/>
                <a:gd name="connsiteY30" fmla="*/ 746620 h 3288484"/>
                <a:gd name="connsiteX31" fmla="*/ 906011 w 4731391"/>
                <a:gd name="connsiteY31" fmla="*/ 780176 h 3288484"/>
                <a:gd name="connsiteX32" fmla="*/ 939567 w 4731391"/>
                <a:gd name="connsiteY32" fmla="*/ 796954 h 3288484"/>
                <a:gd name="connsiteX33" fmla="*/ 998290 w 4731391"/>
                <a:gd name="connsiteY33" fmla="*/ 813732 h 3288484"/>
                <a:gd name="connsiteX34" fmla="*/ 1031846 w 4731391"/>
                <a:gd name="connsiteY34" fmla="*/ 830510 h 3288484"/>
                <a:gd name="connsiteX35" fmla="*/ 1073791 w 4731391"/>
                <a:gd name="connsiteY35" fmla="*/ 838899 h 3288484"/>
                <a:gd name="connsiteX36" fmla="*/ 1115736 w 4731391"/>
                <a:gd name="connsiteY36" fmla="*/ 855677 h 3288484"/>
                <a:gd name="connsiteX37" fmla="*/ 1191237 w 4731391"/>
                <a:gd name="connsiteY37" fmla="*/ 872455 h 3288484"/>
                <a:gd name="connsiteX38" fmla="*/ 1233182 w 4731391"/>
                <a:gd name="connsiteY38" fmla="*/ 889233 h 3288484"/>
                <a:gd name="connsiteX39" fmla="*/ 1275127 w 4731391"/>
                <a:gd name="connsiteY39" fmla="*/ 897622 h 3288484"/>
                <a:gd name="connsiteX40" fmla="*/ 1325461 w 4731391"/>
                <a:gd name="connsiteY40" fmla="*/ 914400 h 3288484"/>
                <a:gd name="connsiteX41" fmla="*/ 1392573 w 4731391"/>
                <a:gd name="connsiteY41" fmla="*/ 922789 h 3288484"/>
                <a:gd name="connsiteX42" fmla="*/ 1451296 w 4731391"/>
                <a:gd name="connsiteY42" fmla="*/ 931178 h 3288484"/>
                <a:gd name="connsiteX43" fmla="*/ 1526796 w 4731391"/>
                <a:gd name="connsiteY43" fmla="*/ 947956 h 3288484"/>
                <a:gd name="connsiteX44" fmla="*/ 1568741 w 4731391"/>
                <a:gd name="connsiteY44" fmla="*/ 956345 h 3288484"/>
                <a:gd name="connsiteX45" fmla="*/ 1619075 w 4731391"/>
                <a:gd name="connsiteY45" fmla="*/ 973123 h 3288484"/>
                <a:gd name="connsiteX46" fmla="*/ 1711354 w 4731391"/>
                <a:gd name="connsiteY46" fmla="*/ 981512 h 3288484"/>
                <a:gd name="connsiteX47" fmla="*/ 1761688 w 4731391"/>
                <a:gd name="connsiteY47" fmla="*/ 989901 h 3288484"/>
                <a:gd name="connsiteX48" fmla="*/ 1803633 w 4731391"/>
                <a:gd name="connsiteY48" fmla="*/ 1006679 h 3288484"/>
                <a:gd name="connsiteX49" fmla="*/ 1828800 w 4731391"/>
                <a:gd name="connsiteY49" fmla="*/ 1015068 h 3288484"/>
                <a:gd name="connsiteX50" fmla="*/ 1853967 w 4731391"/>
                <a:gd name="connsiteY50" fmla="*/ 1031846 h 3288484"/>
                <a:gd name="connsiteX51" fmla="*/ 1912690 w 4731391"/>
                <a:gd name="connsiteY51" fmla="*/ 1048624 h 3288484"/>
                <a:gd name="connsiteX52" fmla="*/ 1937857 w 4731391"/>
                <a:gd name="connsiteY52" fmla="*/ 1065402 h 3288484"/>
                <a:gd name="connsiteX53" fmla="*/ 1954635 w 4731391"/>
                <a:gd name="connsiteY53" fmla="*/ 1090569 h 3288484"/>
                <a:gd name="connsiteX54" fmla="*/ 2004969 w 4731391"/>
                <a:gd name="connsiteY54" fmla="*/ 1107347 h 3288484"/>
                <a:gd name="connsiteX55" fmla="*/ 2063692 w 4731391"/>
                <a:gd name="connsiteY55" fmla="*/ 1166070 h 3288484"/>
                <a:gd name="connsiteX56" fmla="*/ 2035032 w 4731391"/>
                <a:gd name="connsiteY56" fmla="*/ 1157345 h 3288484"/>
                <a:gd name="connsiteX57" fmla="*/ 2071036 w 4731391"/>
                <a:gd name="connsiteY57" fmla="*/ 1193349 h 3288484"/>
                <a:gd name="connsiteX58" fmla="*/ 2071036 w 4731391"/>
                <a:gd name="connsiteY58" fmla="*/ 1229353 h 3288484"/>
                <a:gd name="connsiteX59" fmla="*/ 2071036 w 4731391"/>
                <a:gd name="connsiteY59" fmla="*/ 1265357 h 3288484"/>
                <a:gd name="connsiteX60" fmla="*/ 2107040 w 4731391"/>
                <a:gd name="connsiteY60" fmla="*/ 1337365 h 3288484"/>
                <a:gd name="connsiteX61" fmla="*/ 2107040 w 4731391"/>
                <a:gd name="connsiteY61" fmla="*/ 1373369 h 3288484"/>
                <a:gd name="connsiteX62" fmla="*/ 2107040 w 4731391"/>
                <a:gd name="connsiteY62" fmla="*/ 1409373 h 3288484"/>
                <a:gd name="connsiteX63" fmla="*/ 2107040 w 4731391"/>
                <a:gd name="connsiteY63" fmla="*/ 1553389 h 3288484"/>
                <a:gd name="connsiteX64" fmla="*/ 2143044 w 4731391"/>
                <a:gd name="connsiteY64" fmla="*/ 1625397 h 3288484"/>
                <a:gd name="connsiteX65" fmla="*/ 2143044 w 4731391"/>
                <a:gd name="connsiteY65" fmla="*/ 1661401 h 3288484"/>
                <a:gd name="connsiteX66" fmla="*/ 2251056 w 4731391"/>
                <a:gd name="connsiteY66" fmla="*/ 1805417 h 3288484"/>
                <a:gd name="connsiteX67" fmla="*/ 2223083 w 4731391"/>
                <a:gd name="connsiteY67" fmla="*/ 1954635 h 3288484"/>
                <a:gd name="connsiteX68" fmla="*/ 2179048 w 4731391"/>
                <a:gd name="connsiteY68" fmla="*/ 2021441 h 3288484"/>
                <a:gd name="connsiteX69" fmla="*/ 2107040 w 4731391"/>
                <a:gd name="connsiteY69" fmla="*/ 2129453 h 3288484"/>
                <a:gd name="connsiteX70" fmla="*/ 2179048 w 4731391"/>
                <a:gd name="connsiteY70" fmla="*/ 2201461 h 3288484"/>
                <a:gd name="connsiteX71" fmla="*/ 2179048 w 4731391"/>
                <a:gd name="connsiteY71" fmla="*/ 2201461 h 3288484"/>
                <a:gd name="connsiteX72" fmla="*/ 2215052 w 4731391"/>
                <a:gd name="connsiteY72" fmla="*/ 2201461 h 3288484"/>
                <a:gd name="connsiteX73" fmla="*/ 2323064 w 4731391"/>
                <a:gd name="connsiteY73" fmla="*/ 2237465 h 3288484"/>
                <a:gd name="connsiteX74" fmla="*/ 2359068 w 4731391"/>
                <a:gd name="connsiteY74" fmla="*/ 2273469 h 3288484"/>
                <a:gd name="connsiteX75" fmla="*/ 2359068 w 4731391"/>
                <a:gd name="connsiteY75" fmla="*/ 2273469 h 3288484"/>
                <a:gd name="connsiteX76" fmla="*/ 2359068 w 4731391"/>
                <a:gd name="connsiteY76" fmla="*/ 2273469 h 3288484"/>
                <a:gd name="connsiteX77" fmla="*/ 2382474 w 4731391"/>
                <a:gd name="connsiteY77" fmla="*/ 2340529 h 3288484"/>
                <a:gd name="connsiteX78" fmla="*/ 2416030 w 4731391"/>
                <a:gd name="connsiteY78" fmla="*/ 2416029 h 3288484"/>
                <a:gd name="connsiteX79" fmla="*/ 2467080 w 4731391"/>
                <a:gd name="connsiteY79" fmla="*/ 2561501 h 3288484"/>
                <a:gd name="connsiteX80" fmla="*/ 2467080 w 4731391"/>
                <a:gd name="connsiteY80" fmla="*/ 2597505 h 3288484"/>
                <a:gd name="connsiteX81" fmla="*/ 2467080 w 4731391"/>
                <a:gd name="connsiteY81" fmla="*/ 2633509 h 3288484"/>
                <a:gd name="connsiteX82" fmla="*/ 2503084 w 4731391"/>
                <a:gd name="connsiteY82" fmla="*/ 2669513 h 3288484"/>
                <a:gd name="connsiteX83" fmla="*/ 2539088 w 4731391"/>
                <a:gd name="connsiteY83" fmla="*/ 2741521 h 3288484"/>
                <a:gd name="connsiteX84" fmla="*/ 2575092 w 4731391"/>
                <a:gd name="connsiteY84" fmla="*/ 2849533 h 3288484"/>
                <a:gd name="connsiteX85" fmla="*/ 2567031 w 4731391"/>
                <a:gd name="connsiteY85" fmla="*/ 2835479 h 3288484"/>
                <a:gd name="connsiteX86" fmla="*/ 2611096 w 4731391"/>
                <a:gd name="connsiteY86" fmla="*/ 2885537 h 3288484"/>
                <a:gd name="connsiteX87" fmla="*/ 2617365 w 4731391"/>
                <a:gd name="connsiteY87" fmla="*/ 2902591 h 3288484"/>
                <a:gd name="connsiteX88" fmla="*/ 2634143 w 4731391"/>
                <a:gd name="connsiteY88" fmla="*/ 2978092 h 3288484"/>
                <a:gd name="connsiteX89" fmla="*/ 2650921 w 4731391"/>
                <a:gd name="connsiteY89" fmla="*/ 3036815 h 3288484"/>
                <a:gd name="connsiteX90" fmla="*/ 2659310 w 4731391"/>
                <a:gd name="connsiteY90" fmla="*/ 3070371 h 3288484"/>
                <a:gd name="connsiteX91" fmla="*/ 2676088 w 4731391"/>
                <a:gd name="connsiteY91" fmla="*/ 3103927 h 3288484"/>
                <a:gd name="connsiteX92" fmla="*/ 2692866 w 4731391"/>
                <a:gd name="connsiteY92" fmla="*/ 3154261 h 3288484"/>
                <a:gd name="connsiteX93" fmla="*/ 2755112 w 4731391"/>
                <a:gd name="connsiteY93" fmla="*/ 3209573 h 3288484"/>
                <a:gd name="connsiteX94" fmla="*/ 2791116 w 4731391"/>
                <a:gd name="connsiteY94" fmla="*/ 3209573 h 3288484"/>
                <a:gd name="connsiteX95" fmla="*/ 2755112 w 4731391"/>
                <a:gd name="connsiteY95" fmla="*/ 3209573 h 3288484"/>
                <a:gd name="connsiteX96" fmla="*/ 2791116 w 4731391"/>
                <a:gd name="connsiteY96" fmla="*/ 3173569 h 3288484"/>
                <a:gd name="connsiteX97" fmla="*/ 2776756 w 4731391"/>
                <a:gd name="connsiteY97" fmla="*/ 3112316 h 3288484"/>
                <a:gd name="connsiteX98" fmla="*/ 2793534 w 4731391"/>
                <a:gd name="connsiteY98" fmla="*/ 3087149 h 3288484"/>
                <a:gd name="connsiteX99" fmla="*/ 2810312 w 4731391"/>
                <a:gd name="connsiteY99" fmla="*/ 3020037 h 3288484"/>
                <a:gd name="connsiteX100" fmla="*/ 2827090 w 4731391"/>
                <a:gd name="connsiteY100" fmla="*/ 2994870 h 3288484"/>
                <a:gd name="connsiteX101" fmla="*/ 2863124 w 4731391"/>
                <a:gd name="connsiteY101" fmla="*/ 2957545 h 3288484"/>
                <a:gd name="connsiteX102" fmla="*/ 2863124 w 4731391"/>
                <a:gd name="connsiteY102" fmla="*/ 2957545 h 3288484"/>
                <a:gd name="connsiteX103" fmla="*/ 2863124 w 4731391"/>
                <a:gd name="connsiteY103" fmla="*/ 2921541 h 3288484"/>
                <a:gd name="connsiteX104" fmla="*/ 2899128 w 4731391"/>
                <a:gd name="connsiteY104" fmla="*/ 2885537 h 3288484"/>
                <a:gd name="connsiteX105" fmla="*/ 2952925 w 4731391"/>
                <a:gd name="connsiteY105" fmla="*/ 2835479 h 3288484"/>
                <a:gd name="connsiteX106" fmla="*/ 2986481 w 4731391"/>
                <a:gd name="connsiteY106" fmla="*/ 2726422 h 3288484"/>
                <a:gd name="connsiteX107" fmla="*/ 2971136 w 4731391"/>
                <a:gd name="connsiteY107" fmla="*/ 2669513 h 3288484"/>
                <a:gd name="connsiteX108" fmla="*/ 3007140 w 4731391"/>
                <a:gd name="connsiteY108" fmla="*/ 2633509 h 3288484"/>
                <a:gd name="connsiteX109" fmla="*/ 3007140 w 4731391"/>
                <a:gd name="connsiteY109" fmla="*/ 2597505 h 3288484"/>
                <a:gd name="connsiteX110" fmla="*/ 3043144 w 4731391"/>
                <a:gd name="connsiteY110" fmla="*/ 2525497 h 3288484"/>
                <a:gd name="connsiteX111" fmla="*/ 3079148 w 4731391"/>
                <a:gd name="connsiteY111" fmla="*/ 2489493 h 3288484"/>
                <a:gd name="connsiteX112" fmla="*/ 3079148 w 4731391"/>
                <a:gd name="connsiteY112" fmla="*/ 2489493 h 3288484"/>
                <a:gd name="connsiteX113" fmla="*/ 3115152 w 4731391"/>
                <a:gd name="connsiteY113" fmla="*/ 2453489 h 3288484"/>
                <a:gd name="connsiteX114" fmla="*/ 3115152 w 4731391"/>
                <a:gd name="connsiteY114" fmla="*/ 2453489 h 3288484"/>
                <a:gd name="connsiteX115" fmla="*/ 3151156 w 4731391"/>
                <a:gd name="connsiteY115" fmla="*/ 2417485 h 3288484"/>
                <a:gd name="connsiteX116" fmla="*/ 3151156 w 4731391"/>
                <a:gd name="connsiteY116" fmla="*/ 2201461 h 3288484"/>
                <a:gd name="connsiteX117" fmla="*/ 3115152 w 4731391"/>
                <a:gd name="connsiteY117" fmla="*/ 2165457 h 3288484"/>
                <a:gd name="connsiteX118" fmla="*/ 3115152 w 4731391"/>
                <a:gd name="connsiteY118" fmla="*/ 2093449 h 3288484"/>
                <a:gd name="connsiteX119" fmla="*/ 3115152 w 4731391"/>
                <a:gd name="connsiteY119" fmla="*/ 2057445 h 3288484"/>
                <a:gd name="connsiteX120" fmla="*/ 3187160 w 4731391"/>
                <a:gd name="connsiteY120" fmla="*/ 2057445 h 3288484"/>
                <a:gd name="connsiteX121" fmla="*/ 3295172 w 4731391"/>
                <a:gd name="connsiteY121" fmla="*/ 2021441 h 3288484"/>
                <a:gd name="connsiteX122" fmla="*/ 3331176 w 4731391"/>
                <a:gd name="connsiteY122" fmla="*/ 2021441 h 3288484"/>
                <a:gd name="connsiteX123" fmla="*/ 3403184 w 4731391"/>
                <a:gd name="connsiteY123" fmla="*/ 2021441 h 3288484"/>
                <a:gd name="connsiteX124" fmla="*/ 3475192 w 4731391"/>
                <a:gd name="connsiteY124" fmla="*/ 2057445 h 3288484"/>
                <a:gd name="connsiteX125" fmla="*/ 3475192 w 4731391"/>
                <a:gd name="connsiteY125" fmla="*/ 2093449 h 3288484"/>
                <a:gd name="connsiteX126" fmla="*/ 3531765 w 4731391"/>
                <a:gd name="connsiteY126" fmla="*/ 2105637 h 3288484"/>
                <a:gd name="connsiteX127" fmla="*/ 3657600 w 4731391"/>
                <a:gd name="connsiteY127" fmla="*/ 2114026 h 3288484"/>
                <a:gd name="connsiteX128" fmla="*/ 3682767 w 4731391"/>
                <a:gd name="connsiteY128" fmla="*/ 2105637 h 3288484"/>
                <a:gd name="connsiteX129" fmla="*/ 3733101 w 4731391"/>
                <a:gd name="connsiteY129" fmla="*/ 2072081 h 3288484"/>
                <a:gd name="connsiteX130" fmla="*/ 3758268 w 4731391"/>
                <a:gd name="connsiteY130" fmla="*/ 2021747 h 3288484"/>
                <a:gd name="connsiteX131" fmla="*/ 3766657 w 4731391"/>
                <a:gd name="connsiteY131" fmla="*/ 1996580 h 3288484"/>
                <a:gd name="connsiteX132" fmla="*/ 3791824 w 4731391"/>
                <a:gd name="connsiteY132" fmla="*/ 1988191 h 3288484"/>
                <a:gd name="connsiteX133" fmla="*/ 3816991 w 4731391"/>
                <a:gd name="connsiteY133" fmla="*/ 1971413 h 3288484"/>
                <a:gd name="connsiteX134" fmla="*/ 3858936 w 4731391"/>
                <a:gd name="connsiteY134" fmla="*/ 1929468 h 3288484"/>
                <a:gd name="connsiteX135" fmla="*/ 3909270 w 4731391"/>
                <a:gd name="connsiteY135" fmla="*/ 1895912 h 3288484"/>
                <a:gd name="connsiteX136" fmla="*/ 4152551 w 4731391"/>
                <a:gd name="connsiteY136" fmla="*/ 1904301 h 3288484"/>
                <a:gd name="connsiteX137" fmla="*/ 4202885 w 4731391"/>
                <a:gd name="connsiteY137" fmla="*/ 1921079 h 3288484"/>
                <a:gd name="connsiteX138" fmla="*/ 4261607 w 4731391"/>
                <a:gd name="connsiteY138" fmla="*/ 1929468 h 3288484"/>
                <a:gd name="connsiteX139" fmla="*/ 4295163 w 4731391"/>
                <a:gd name="connsiteY139" fmla="*/ 1946246 h 3288484"/>
                <a:gd name="connsiteX140" fmla="*/ 4320330 w 4731391"/>
                <a:gd name="connsiteY140" fmla="*/ 1954635 h 3288484"/>
                <a:gd name="connsiteX141" fmla="*/ 4328719 w 4731391"/>
                <a:gd name="connsiteY141" fmla="*/ 1979802 h 3288484"/>
                <a:gd name="connsiteX142" fmla="*/ 4353886 w 4731391"/>
                <a:gd name="connsiteY142" fmla="*/ 1988191 h 3288484"/>
                <a:gd name="connsiteX143" fmla="*/ 4379053 w 4731391"/>
                <a:gd name="connsiteY143" fmla="*/ 2004969 h 3288484"/>
                <a:gd name="connsiteX144" fmla="*/ 4437776 w 4731391"/>
                <a:gd name="connsiteY144" fmla="*/ 2021747 h 3288484"/>
                <a:gd name="connsiteX145" fmla="*/ 4563611 w 4731391"/>
                <a:gd name="connsiteY145" fmla="*/ 2046914 h 3288484"/>
                <a:gd name="connsiteX146" fmla="*/ 4613945 w 4731391"/>
                <a:gd name="connsiteY146" fmla="*/ 2063692 h 3288484"/>
                <a:gd name="connsiteX147" fmla="*/ 4672668 w 4731391"/>
                <a:gd name="connsiteY147" fmla="*/ 2080470 h 3288484"/>
                <a:gd name="connsiteX148" fmla="*/ 4689446 w 4731391"/>
                <a:gd name="connsiteY148" fmla="*/ 2105637 h 3288484"/>
                <a:gd name="connsiteX149" fmla="*/ 4714613 w 4731391"/>
                <a:gd name="connsiteY149" fmla="*/ 2122415 h 3288484"/>
                <a:gd name="connsiteX150" fmla="*/ 4731391 w 4731391"/>
                <a:gd name="connsiteY150" fmla="*/ 2155971 h 3288484"/>
                <a:gd name="connsiteX151" fmla="*/ 4723002 w 4731391"/>
                <a:gd name="connsiteY151" fmla="*/ 2181138 h 3288484"/>
                <a:gd name="connsiteX152" fmla="*/ 4697835 w 4731391"/>
                <a:gd name="connsiteY152" fmla="*/ 2189527 h 3288484"/>
                <a:gd name="connsiteX153" fmla="*/ 4513277 w 4731391"/>
                <a:gd name="connsiteY153" fmla="*/ 2197916 h 3288484"/>
                <a:gd name="connsiteX154" fmla="*/ 4471332 w 4731391"/>
                <a:gd name="connsiteY154" fmla="*/ 2214694 h 3288484"/>
                <a:gd name="connsiteX155" fmla="*/ 4446165 w 4731391"/>
                <a:gd name="connsiteY155" fmla="*/ 2223083 h 3288484"/>
                <a:gd name="connsiteX156" fmla="*/ 4420998 w 4731391"/>
                <a:gd name="connsiteY156" fmla="*/ 2239861 h 3288484"/>
                <a:gd name="connsiteX157" fmla="*/ 4370664 w 4731391"/>
                <a:gd name="connsiteY157" fmla="*/ 2256639 h 3288484"/>
                <a:gd name="connsiteX158" fmla="*/ 4311941 w 4731391"/>
                <a:gd name="connsiteY158" fmla="*/ 2281806 h 3288484"/>
                <a:gd name="connsiteX159" fmla="*/ 4278385 w 4731391"/>
                <a:gd name="connsiteY159" fmla="*/ 2298584 h 3288484"/>
                <a:gd name="connsiteX160" fmla="*/ 4015252 w 4731391"/>
                <a:gd name="connsiteY160" fmla="*/ 2273469 h 3288484"/>
                <a:gd name="connsiteX161" fmla="*/ 3944224 w 4731391"/>
                <a:gd name="connsiteY161" fmla="*/ 2309473 h 3288484"/>
                <a:gd name="connsiteX162" fmla="*/ 3907240 w 4731391"/>
                <a:gd name="connsiteY162" fmla="*/ 2309473 h 3288484"/>
                <a:gd name="connsiteX163" fmla="*/ 3871236 w 4731391"/>
                <a:gd name="connsiteY163" fmla="*/ 2345477 h 3288484"/>
                <a:gd name="connsiteX164" fmla="*/ 3842158 w 4731391"/>
                <a:gd name="connsiteY164" fmla="*/ 2365695 h 3288484"/>
                <a:gd name="connsiteX165" fmla="*/ 3808602 w 4731391"/>
                <a:gd name="connsiteY165" fmla="*/ 2374084 h 3288484"/>
                <a:gd name="connsiteX166" fmla="*/ 3783435 w 4731391"/>
                <a:gd name="connsiteY166" fmla="*/ 2390862 h 3288484"/>
                <a:gd name="connsiteX167" fmla="*/ 3741490 w 4731391"/>
                <a:gd name="connsiteY167" fmla="*/ 2432807 h 3288484"/>
                <a:gd name="connsiteX168" fmla="*/ 3724712 w 4731391"/>
                <a:gd name="connsiteY168" fmla="*/ 2457974 h 3288484"/>
                <a:gd name="connsiteX169" fmla="*/ 3655212 w 4731391"/>
                <a:gd name="connsiteY169" fmla="*/ 2525497 h 3288484"/>
                <a:gd name="connsiteX170" fmla="*/ 3665989 w 4731391"/>
                <a:gd name="connsiteY170" fmla="*/ 2550253 h 3288484"/>
                <a:gd name="connsiteX171" fmla="*/ 3657600 w 4731391"/>
                <a:gd name="connsiteY171" fmla="*/ 2575420 h 3288484"/>
                <a:gd name="connsiteX172" fmla="*/ 3607266 w 4731391"/>
                <a:gd name="connsiteY172" fmla="*/ 2608976 h 3288484"/>
                <a:gd name="connsiteX173" fmla="*/ 3590488 w 4731391"/>
                <a:gd name="connsiteY173" fmla="*/ 2634143 h 3288484"/>
                <a:gd name="connsiteX174" fmla="*/ 3547200 w 4731391"/>
                <a:gd name="connsiteY174" fmla="*/ 2705517 h 3288484"/>
                <a:gd name="connsiteX175" fmla="*/ 3547200 w 4731391"/>
                <a:gd name="connsiteY175" fmla="*/ 2705517 h 3288484"/>
                <a:gd name="connsiteX176" fmla="*/ 3547200 w 4731391"/>
                <a:gd name="connsiteY176" fmla="*/ 2741521 h 3288484"/>
                <a:gd name="connsiteX177" fmla="*/ 3511196 w 4731391"/>
                <a:gd name="connsiteY177" fmla="*/ 2777525 h 3288484"/>
                <a:gd name="connsiteX178" fmla="*/ 3511196 w 4731391"/>
                <a:gd name="connsiteY178" fmla="*/ 2813529 h 3288484"/>
                <a:gd name="connsiteX179" fmla="*/ 3475192 w 4731391"/>
                <a:gd name="connsiteY179" fmla="*/ 2849533 h 3288484"/>
                <a:gd name="connsiteX180" fmla="*/ 3439188 w 4731391"/>
                <a:gd name="connsiteY180" fmla="*/ 2885537 h 3288484"/>
                <a:gd name="connsiteX181" fmla="*/ 3403184 w 4731391"/>
                <a:gd name="connsiteY181" fmla="*/ 2921541 h 3288484"/>
                <a:gd name="connsiteX182" fmla="*/ 3367180 w 4731391"/>
                <a:gd name="connsiteY182" fmla="*/ 2957545 h 3288484"/>
                <a:gd name="connsiteX183" fmla="*/ 3331176 w 4731391"/>
                <a:gd name="connsiteY183" fmla="*/ 2993549 h 3288484"/>
                <a:gd name="connsiteX184" fmla="*/ 3295172 w 4731391"/>
                <a:gd name="connsiteY184" fmla="*/ 3029553 h 3288484"/>
                <a:gd name="connsiteX185" fmla="*/ 3280096 w 4731391"/>
                <a:gd name="connsiteY185" fmla="*/ 3011648 h 3288484"/>
                <a:gd name="connsiteX186" fmla="*/ 3271707 w 4731391"/>
                <a:gd name="connsiteY186" fmla="*/ 3036815 h 3288484"/>
                <a:gd name="connsiteX187" fmla="*/ 3223164 w 4731391"/>
                <a:gd name="connsiteY187" fmla="*/ 3065557 h 3288484"/>
                <a:gd name="connsiteX188" fmla="*/ 3212984 w 4731391"/>
                <a:gd name="connsiteY188" fmla="*/ 3078760 h 3288484"/>
                <a:gd name="connsiteX189" fmla="*/ 3187817 w 4731391"/>
                <a:gd name="connsiteY189" fmla="*/ 3095538 h 3288484"/>
                <a:gd name="connsiteX190" fmla="*/ 3129094 w 4731391"/>
                <a:gd name="connsiteY190" fmla="*/ 3112316 h 3288484"/>
                <a:gd name="connsiteX191" fmla="*/ 3120705 w 4731391"/>
                <a:gd name="connsiteY191" fmla="*/ 3137483 h 3288484"/>
                <a:gd name="connsiteX192" fmla="*/ 3095538 w 4731391"/>
                <a:gd name="connsiteY192" fmla="*/ 3154261 h 3288484"/>
                <a:gd name="connsiteX193" fmla="*/ 3045204 w 4731391"/>
                <a:gd name="connsiteY193" fmla="*/ 3171039 h 3288484"/>
                <a:gd name="connsiteX194" fmla="*/ 2986481 w 4731391"/>
                <a:gd name="connsiteY194" fmla="*/ 3196206 h 3288484"/>
                <a:gd name="connsiteX195" fmla="*/ 2944536 w 4731391"/>
                <a:gd name="connsiteY195" fmla="*/ 3229762 h 3288484"/>
                <a:gd name="connsiteX196" fmla="*/ 2919369 w 4731391"/>
                <a:gd name="connsiteY196" fmla="*/ 3246540 h 3288484"/>
                <a:gd name="connsiteX197" fmla="*/ 2894202 w 4731391"/>
                <a:gd name="connsiteY197" fmla="*/ 3254929 h 3288484"/>
                <a:gd name="connsiteX198" fmla="*/ 2869035 w 4731391"/>
                <a:gd name="connsiteY198" fmla="*/ 3271707 h 3288484"/>
                <a:gd name="connsiteX199" fmla="*/ 2835479 w 4731391"/>
                <a:gd name="connsiteY199" fmla="*/ 3280095 h 3288484"/>
                <a:gd name="connsiteX200" fmla="*/ 2810312 w 4731391"/>
                <a:gd name="connsiteY200" fmla="*/ 3288484 h 3288484"/>
                <a:gd name="connsiteX201" fmla="*/ 2801923 w 4731391"/>
                <a:gd name="connsiteY201" fmla="*/ 3263318 h 3288484"/>
                <a:gd name="connsiteX202" fmla="*/ 2776756 w 4731391"/>
                <a:gd name="connsiteY202" fmla="*/ 3238151 h 3288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Lst>
              <a:rect l="l" t="t" r="r" b="b"/>
              <a:pathLst>
                <a:path w="4731391" h="3288484">
                  <a:moveTo>
                    <a:pt x="0" y="0"/>
                  </a:moveTo>
                  <a:cubicBezTo>
                    <a:pt x="8389" y="2796"/>
                    <a:pt x="16664" y="5960"/>
                    <a:pt x="25167" y="8389"/>
                  </a:cubicBezTo>
                  <a:cubicBezTo>
                    <a:pt x="36253" y="11556"/>
                    <a:pt x="49720" y="9576"/>
                    <a:pt x="58723" y="16778"/>
                  </a:cubicBezTo>
                  <a:cubicBezTo>
                    <a:pt x="65628" y="22302"/>
                    <a:pt x="61588" y="35040"/>
                    <a:pt x="67112" y="41945"/>
                  </a:cubicBezTo>
                  <a:cubicBezTo>
                    <a:pt x="73410" y="49818"/>
                    <a:pt x="83066" y="54628"/>
                    <a:pt x="92279" y="58723"/>
                  </a:cubicBezTo>
                  <a:cubicBezTo>
                    <a:pt x="108440" y="65906"/>
                    <a:pt x="142613" y="75501"/>
                    <a:pt x="142613" y="75501"/>
                  </a:cubicBezTo>
                  <a:cubicBezTo>
                    <a:pt x="148206" y="83890"/>
                    <a:pt x="152262" y="93539"/>
                    <a:pt x="159391" y="100668"/>
                  </a:cubicBezTo>
                  <a:cubicBezTo>
                    <a:pt x="193539" y="134816"/>
                    <a:pt x="185052" y="100998"/>
                    <a:pt x="234892" y="134224"/>
                  </a:cubicBezTo>
                  <a:lnTo>
                    <a:pt x="260059" y="151002"/>
                  </a:lnTo>
                  <a:cubicBezTo>
                    <a:pt x="282430" y="218114"/>
                    <a:pt x="248874" y="139817"/>
                    <a:pt x="293615" y="184558"/>
                  </a:cubicBezTo>
                  <a:cubicBezTo>
                    <a:pt x="338356" y="229299"/>
                    <a:pt x="260059" y="195743"/>
                    <a:pt x="327171" y="218114"/>
                  </a:cubicBezTo>
                  <a:cubicBezTo>
                    <a:pt x="329967" y="226503"/>
                    <a:pt x="330655" y="235923"/>
                    <a:pt x="335560" y="243281"/>
                  </a:cubicBezTo>
                  <a:cubicBezTo>
                    <a:pt x="353514" y="270212"/>
                    <a:pt x="359509" y="268042"/>
                    <a:pt x="385894" y="276837"/>
                  </a:cubicBezTo>
                  <a:cubicBezTo>
                    <a:pt x="391420" y="293416"/>
                    <a:pt x="396277" y="315344"/>
                    <a:pt x="411061" y="327171"/>
                  </a:cubicBezTo>
                  <a:cubicBezTo>
                    <a:pt x="417966" y="332695"/>
                    <a:pt x="427839" y="332764"/>
                    <a:pt x="436228" y="335560"/>
                  </a:cubicBezTo>
                  <a:cubicBezTo>
                    <a:pt x="441355" y="350940"/>
                    <a:pt x="451656" y="396558"/>
                    <a:pt x="469784" y="411061"/>
                  </a:cubicBezTo>
                  <a:cubicBezTo>
                    <a:pt x="476689" y="416585"/>
                    <a:pt x="486562" y="416654"/>
                    <a:pt x="494951" y="419450"/>
                  </a:cubicBezTo>
                  <a:cubicBezTo>
                    <a:pt x="514525" y="478173"/>
                    <a:pt x="494951" y="464191"/>
                    <a:pt x="536896" y="478173"/>
                  </a:cubicBezTo>
                  <a:cubicBezTo>
                    <a:pt x="542489" y="486562"/>
                    <a:pt x="548672" y="494586"/>
                    <a:pt x="553674" y="503340"/>
                  </a:cubicBezTo>
                  <a:cubicBezTo>
                    <a:pt x="559878" y="514198"/>
                    <a:pt x="561609" y="528052"/>
                    <a:pt x="570452" y="536895"/>
                  </a:cubicBezTo>
                  <a:cubicBezTo>
                    <a:pt x="576705" y="543148"/>
                    <a:pt x="587229" y="542488"/>
                    <a:pt x="595618" y="545284"/>
                  </a:cubicBezTo>
                  <a:cubicBezTo>
                    <a:pt x="601211" y="553673"/>
                    <a:pt x="607887" y="561433"/>
                    <a:pt x="612396" y="570451"/>
                  </a:cubicBezTo>
                  <a:cubicBezTo>
                    <a:pt x="616351" y="578360"/>
                    <a:pt x="614532" y="589365"/>
                    <a:pt x="620785" y="595618"/>
                  </a:cubicBezTo>
                  <a:cubicBezTo>
                    <a:pt x="627038" y="601871"/>
                    <a:pt x="637563" y="601211"/>
                    <a:pt x="645952" y="604007"/>
                  </a:cubicBezTo>
                  <a:cubicBezTo>
                    <a:pt x="648748" y="612396"/>
                    <a:pt x="649436" y="621816"/>
                    <a:pt x="654341" y="629174"/>
                  </a:cubicBezTo>
                  <a:cubicBezTo>
                    <a:pt x="672295" y="656105"/>
                    <a:pt x="678290" y="653935"/>
                    <a:pt x="704675" y="662730"/>
                  </a:cubicBezTo>
                  <a:cubicBezTo>
                    <a:pt x="707471" y="671119"/>
                    <a:pt x="706811" y="681644"/>
                    <a:pt x="713064" y="687897"/>
                  </a:cubicBezTo>
                  <a:cubicBezTo>
                    <a:pt x="719317" y="694150"/>
                    <a:pt x="730322" y="692331"/>
                    <a:pt x="738231" y="696286"/>
                  </a:cubicBezTo>
                  <a:cubicBezTo>
                    <a:pt x="747249" y="700795"/>
                    <a:pt x="754380" y="708555"/>
                    <a:pt x="763398" y="713064"/>
                  </a:cubicBezTo>
                  <a:cubicBezTo>
                    <a:pt x="771307" y="717019"/>
                    <a:pt x="780437" y="717970"/>
                    <a:pt x="788565" y="721453"/>
                  </a:cubicBezTo>
                  <a:cubicBezTo>
                    <a:pt x="861129" y="752552"/>
                    <a:pt x="788267" y="726946"/>
                    <a:pt x="847288" y="746620"/>
                  </a:cubicBezTo>
                  <a:cubicBezTo>
                    <a:pt x="876164" y="789934"/>
                    <a:pt x="848256" y="760924"/>
                    <a:pt x="906011" y="780176"/>
                  </a:cubicBezTo>
                  <a:cubicBezTo>
                    <a:pt x="917875" y="784131"/>
                    <a:pt x="928073" y="792028"/>
                    <a:pt x="939567" y="796954"/>
                  </a:cubicBezTo>
                  <a:cubicBezTo>
                    <a:pt x="986889" y="817235"/>
                    <a:pt x="941530" y="792447"/>
                    <a:pt x="998290" y="813732"/>
                  </a:cubicBezTo>
                  <a:cubicBezTo>
                    <a:pt x="1009999" y="818123"/>
                    <a:pt x="1019982" y="826555"/>
                    <a:pt x="1031846" y="830510"/>
                  </a:cubicBezTo>
                  <a:cubicBezTo>
                    <a:pt x="1045373" y="835019"/>
                    <a:pt x="1060134" y="834802"/>
                    <a:pt x="1073791" y="838899"/>
                  </a:cubicBezTo>
                  <a:cubicBezTo>
                    <a:pt x="1088215" y="843226"/>
                    <a:pt x="1101450" y="850915"/>
                    <a:pt x="1115736" y="855677"/>
                  </a:cubicBezTo>
                  <a:cubicBezTo>
                    <a:pt x="1173829" y="875041"/>
                    <a:pt x="1124748" y="852508"/>
                    <a:pt x="1191237" y="872455"/>
                  </a:cubicBezTo>
                  <a:cubicBezTo>
                    <a:pt x="1205661" y="876782"/>
                    <a:pt x="1218758" y="884906"/>
                    <a:pt x="1233182" y="889233"/>
                  </a:cubicBezTo>
                  <a:cubicBezTo>
                    <a:pt x="1246839" y="893330"/>
                    <a:pt x="1261371" y="893870"/>
                    <a:pt x="1275127" y="897622"/>
                  </a:cubicBezTo>
                  <a:cubicBezTo>
                    <a:pt x="1292189" y="902275"/>
                    <a:pt x="1308168" y="910694"/>
                    <a:pt x="1325461" y="914400"/>
                  </a:cubicBezTo>
                  <a:cubicBezTo>
                    <a:pt x="1347505" y="919124"/>
                    <a:pt x="1370226" y="919809"/>
                    <a:pt x="1392573" y="922789"/>
                  </a:cubicBezTo>
                  <a:cubicBezTo>
                    <a:pt x="1412173" y="925402"/>
                    <a:pt x="1431862" y="927534"/>
                    <a:pt x="1451296" y="931178"/>
                  </a:cubicBezTo>
                  <a:cubicBezTo>
                    <a:pt x="1476635" y="935929"/>
                    <a:pt x="1501588" y="942554"/>
                    <a:pt x="1526796" y="947956"/>
                  </a:cubicBezTo>
                  <a:cubicBezTo>
                    <a:pt x="1540738" y="950944"/>
                    <a:pt x="1554985" y="952593"/>
                    <a:pt x="1568741" y="956345"/>
                  </a:cubicBezTo>
                  <a:cubicBezTo>
                    <a:pt x="1585803" y="960998"/>
                    <a:pt x="1601659" y="970050"/>
                    <a:pt x="1619075" y="973123"/>
                  </a:cubicBezTo>
                  <a:cubicBezTo>
                    <a:pt x="1649492" y="978491"/>
                    <a:pt x="1680679" y="977903"/>
                    <a:pt x="1711354" y="981512"/>
                  </a:cubicBezTo>
                  <a:cubicBezTo>
                    <a:pt x="1728247" y="983499"/>
                    <a:pt x="1744910" y="987105"/>
                    <a:pt x="1761688" y="989901"/>
                  </a:cubicBezTo>
                  <a:cubicBezTo>
                    <a:pt x="1775670" y="995494"/>
                    <a:pt x="1789533" y="1001392"/>
                    <a:pt x="1803633" y="1006679"/>
                  </a:cubicBezTo>
                  <a:cubicBezTo>
                    <a:pt x="1811913" y="1009784"/>
                    <a:pt x="1820891" y="1011113"/>
                    <a:pt x="1828800" y="1015068"/>
                  </a:cubicBezTo>
                  <a:cubicBezTo>
                    <a:pt x="1837818" y="1019577"/>
                    <a:pt x="1844949" y="1027337"/>
                    <a:pt x="1853967" y="1031846"/>
                  </a:cubicBezTo>
                  <a:cubicBezTo>
                    <a:pt x="1866002" y="1037863"/>
                    <a:pt x="1901939" y="1045936"/>
                    <a:pt x="1912690" y="1048624"/>
                  </a:cubicBezTo>
                  <a:cubicBezTo>
                    <a:pt x="1921079" y="1054217"/>
                    <a:pt x="1930728" y="1058273"/>
                    <a:pt x="1937857" y="1065402"/>
                  </a:cubicBezTo>
                  <a:cubicBezTo>
                    <a:pt x="1944986" y="1072531"/>
                    <a:pt x="1946085" y="1085225"/>
                    <a:pt x="1954635" y="1090569"/>
                  </a:cubicBezTo>
                  <a:cubicBezTo>
                    <a:pt x="1969632" y="1099942"/>
                    <a:pt x="2004969" y="1107347"/>
                    <a:pt x="2004969" y="1107347"/>
                  </a:cubicBezTo>
                  <a:cubicBezTo>
                    <a:pt x="2019735" y="1151644"/>
                    <a:pt x="2006000" y="1127609"/>
                    <a:pt x="2063692" y="1166070"/>
                  </a:cubicBezTo>
                  <a:lnTo>
                    <a:pt x="2035032" y="1157345"/>
                  </a:lnTo>
                  <a:cubicBezTo>
                    <a:pt x="2057403" y="1224457"/>
                    <a:pt x="2026295" y="1148608"/>
                    <a:pt x="2071036" y="1193349"/>
                  </a:cubicBezTo>
                  <a:cubicBezTo>
                    <a:pt x="2077289" y="1199602"/>
                    <a:pt x="2067081" y="1221444"/>
                    <a:pt x="2071036" y="1229353"/>
                  </a:cubicBezTo>
                  <a:cubicBezTo>
                    <a:pt x="2075545" y="1238371"/>
                    <a:pt x="2065443" y="1256968"/>
                    <a:pt x="2071036" y="1265357"/>
                  </a:cubicBezTo>
                  <a:cubicBezTo>
                    <a:pt x="2095120" y="1361694"/>
                    <a:pt x="2072280" y="1256258"/>
                    <a:pt x="2107040" y="1337365"/>
                  </a:cubicBezTo>
                  <a:cubicBezTo>
                    <a:pt x="2111582" y="1347962"/>
                    <a:pt x="2103873" y="1362283"/>
                    <a:pt x="2107040" y="1373369"/>
                  </a:cubicBezTo>
                  <a:cubicBezTo>
                    <a:pt x="2109469" y="1381872"/>
                    <a:pt x="2104713" y="1400842"/>
                    <a:pt x="2107040" y="1409373"/>
                  </a:cubicBezTo>
                  <a:cubicBezTo>
                    <a:pt x="2113107" y="1431619"/>
                    <a:pt x="2101447" y="1531019"/>
                    <a:pt x="2107040" y="1553389"/>
                  </a:cubicBezTo>
                  <a:cubicBezTo>
                    <a:pt x="2109836" y="1581352"/>
                    <a:pt x="2137533" y="1597840"/>
                    <a:pt x="2143044" y="1625397"/>
                  </a:cubicBezTo>
                  <a:cubicBezTo>
                    <a:pt x="2145997" y="1640163"/>
                    <a:pt x="2138717" y="1646977"/>
                    <a:pt x="2143044" y="1661401"/>
                  </a:cubicBezTo>
                  <a:cubicBezTo>
                    <a:pt x="2147141" y="1675058"/>
                    <a:pt x="2248260" y="1791435"/>
                    <a:pt x="2251056" y="1805417"/>
                  </a:cubicBezTo>
                  <a:cubicBezTo>
                    <a:pt x="2245463" y="1917270"/>
                    <a:pt x="2230701" y="1842901"/>
                    <a:pt x="2223083" y="1954635"/>
                  </a:cubicBezTo>
                  <a:cubicBezTo>
                    <a:pt x="2219955" y="2000507"/>
                    <a:pt x="2195482" y="1984464"/>
                    <a:pt x="2179048" y="2021441"/>
                  </a:cubicBezTo>
                  <a:cubicBezTo>
                    <a:pt x="2105002" y="2129731"/>
                    <a:pt x="2175708" y="1992118"/>
                    <a:pt x="2107040" y="2129453"/>
                  </a:cubicBezTo>
                  <a:cubicBezTo>
                    <a:pt x="2112633" y="2157416"/>
                    <a:pt x="2172132" y="2173795"/>
                    <a:pt x="2179048" y="2201461"/>
                  </a:cubicBezTo>
                  <a:lnTo>
                    <a:pt x="2179048" y="2201461"/>
                  </a:lnTo>
                  <a:cubicBezTo>
                    <a:pt x="2184572" y="2208366"/>
                    <a:pt x="2207143" y="2197506"/>
                    <a:pt x="2215052" y="2201461"/>
                  </a:cubicBezTo>
                  <a:cubicBezTo>
                    <a:pt x="2280101" y="2233986"/>
                    <a:pt x="2259806" y="2216379"/>
                    <a:pt x="2323064" y="2237465"/>
                  </a:cubicBezTo>
                  <a:cubicBezTo>
                    <a:pt x="2325860" y="2245854"/>
                    <a:pt x="2353067" y="2267468"/>
                    <a:pt x="2359068" y="2273469"/>
                  </a:cubicBezTo>
                  <a:lnTo>
                    <a:pt x="2359068" y="2273469"/>
                  </a:lnTo>
                  <a:lnTo>
                    <a:pt x="2359068" y="2273469"/>
                  </a:lnTo>
                  <a:cubicBezTo>
                    <a:pt x="2410597" y="2302914"/>
                    <a:pt x="2341481" y="2299536"/>
                    <a:pt x="2382474" y="2340529"/>
                  </a:cubicBezTo>
                  <a:cubicBezTo>
                    <a:pt x="2402440" y="2400427"/>
                    <a:pt x="2389442" y="2376147"/>
                    <a:pt x="2416030" y="2416029"/>
                  </a:cubicBezTo>
                  <a:cubicBezTo>
                    <a:pt x="2418826" y="2466363"/>
                    <a:pt x="2459951" y="2511596"/>
                    <a:pt x="2467080" y="2561501"/>
                  </a:cubicBezTo>
                  <a:cubicBezTo>
                    <a:pt x="2468506" y="2571482"/>
                    <a:pt x="2463108" y="2588238"/>
                    <a:pt x="2467080" y="2597505"/>
                  </a:cubicBezTo>
                  <a:cubicBezTo>
                    <a:pt x="2468471" y="2600751"/>
                    <a:pt x="2462057" y="2627230"/>
                    <a:pt x="2467080" y="2633509"/>
                  </a:cubicBezTo>
                  <a:cubicBezTo>
                    <a:pt x="2473378" y="2641382"/>
                    <a:pt x="2494695" y="2663920"/>
                    <a:pt x="2503084" y="2669513"/>
                  </a:cubicBezTo>
                  <a:cubicBezTo>
                    <a:pt x="2545887" y="2733718"/>
                    <a:pt x="2533255" y="2717275"/>
                    <a:pt x="2539088" y="2741521"/>
                  </a:cubicBezTo>
                  <a:cubicBezTo>
                    <a:pt x="2544679" y="2791836"/>
                    <a:pt x="2590589" y="2851590"/>
                    <a:pt x="2575092" y="2849533"/>
                  </a:cubicBezTo>
                  <a:cubicBezTo>
                    <a:pt x="2595039" y="2909374"/>
                    <a:pt x="2525138" y="2772639"/>
                    <a:pt x="2567031" y="2835479"/>
                  </a:cubicBezTo>
                  <a:cubicBezTo>
                    <a:pt x="2571936" y="2842837"/>
                    <a:pt x="2607141" y="2877628"/>
                    <a:pt x="2611096" y="2885537"/>
                  </a:cubicBezTo>
                  <a:cubicBezTo>
                    <a:pt x="2625078" y="2913500"/>
                    <a:pt x="2592198" y="2885813"/>
                    <a:pt x="2617365" y="2902591"/>
                  </a:cubicBezTo>
                  <a:cubicBezTo>
                    <a:pt x="2624352" y="2937527"/>
                    <a:pt x="2625258" y="2945512"/>
                    <a:pt x="2634143" y="2978092"/>
                  </a:cubicBezTo>
                  <a:cubicBezTo>
                    <a:pt x="2639499" y="2997732"/>
                    <a:pt x="2645565" y="3017175"/>
                    <a:pt x="2650921" y="3036815"/>
                  </a:cubicBezTo>
                  <a:cubicBezTo>
                    <a:pt x="2653955" y="3047938"/>
                    <a:pt x="2655262" y="3059576"/>
                    <a:pt x="2659310" y="3070371"/>
                  </a:cubicBezTo>
                  <a:cubicBezTo>
                    <a:pt x="2663701" y="3082080"/>
                    <a:pt x="2671444" y="3092316"/>
                    <a:pt x="2676088" y="3103927"/>
                  </a:cubicBezTo>
                  <a:cubicBezTo>
                    <a:pt x="2682656" y="3120348"/>
                    <a:pt x="2684957" y="3138443"/>
                    <a:pt x="2692866" y="3154261"/>
                  </a:cubicBezTo>
                  <a:cubicBezTo>
                    <a:pt x="2748512" y="3265552"/>
                    <a:pt x="2766800" y="3187076"/>
                    <a:pt x="2755112" y="3209573"/>
                  </a:cubicBezTo>
                  <a:cubicBezTo>
                    <a:pt x="2760038" y="3221067"/>
                    <a:pt x="2791116" y="3197067"/>
                    <a:pt x="2791116" y="3209573"/>
                  </a:cubicBezTo>
                  <a:cubicBezTo>
                    <a:pt x="2791116" y="3219655"/>
                    <a:pt x="2760705" y="3217962"/>
                    <a:pt x="2755112" y="3209573"/>
                  </a:cubicBezTo>
                  <a:cubicBezTo>
                    <a:pt x="2783075" y="3125683"/>
                    <a:pt x="2740782" y="3190347"/>
                    <a:pt x="2791116" y="3173569"/>
                  </a:cubicBezTo>
                  <a:cubicBezTo>
                    <a:pt x="2793912" y="3165180"/>
                    <a:pt x="2772801" y="3120225"/>
                    <a:pt x="2776756" y="3112316"/>
                  </a:cubicBezTo>
                  <a:cubicBezTo>
                    <a:pt x="2781265" y="3103298"/>
                    <a:pt x="2789994" y="3096589"/>
                    <a:pt x="2793534" y="3087149"/>
                  </a:cubicBezTo>
                  <a:cubicBezTo>
                    <a:pt x="2807892" y="3048860"/>
                    <a:pt x="2794787" y="3051086"/>
                    <a:pt x="2810312" y="3020037"/>
                  </a:cubicBezTo>
                  <a:cubicBezTo>
                    <a:pt x="2814821" y="3011019"/>
                    <a:pt x="2819217" y="3001168"/>
                    <a:pt x="2827090" y="2994870"/>
                  </a:cubicBezTo>
                  <a:cubicBezTo>
                    <a:pt x="2833995" y="2989346"/>
                    <a:pt x="2834684" y="2945816"/>
                    <a:pt x="2863124" y="2957545"/>
                  </a:cubicBezTo>
                  <a:lnTo>
                    <a:pt x="2863124" y="2957545"/>
                  </a:lnTo>
                  <a:cubicBezTo>
                    <a:pt x="2869377" y="2951292"/>
                    <a:pt x="2859169" y="2929450"/>
                    <a:pt x="2863124" y="2921541"/>
                  </a:cubicBezTo>
                  <a:cubicBezTo>
                    <a:pt x="2867633" y="2912523"/>
                    <a:pt x="2895033" y="2894750"/>
                    <a:pt x="2899128" y="2885537"/>
                  </a:cubicBezTo>
                  <a:cubicBezTo>
                    <a:pt x="2939547" y="2845770"/>
                    <a:pt x="2907651" y="2865662"/>
                    <a:pt x="2952925" y="2835479"/>
                  </a:cubicBezTo>
                  <a:cubicBezTo>
                    <a:pt x="2954519" y="2829899"/>
                    <a:pt x="2980677" y="2735128"/>
                    <a:pt x="2986481" y="2726422"/>
                  </a:cubicBezTo>
                  <a:cubicBezTo>
                    <a:pt x="3018724" y="2678057"/>
                    <a:pt x="2997279" y="2749533"/>
                    <a:pt x="2971136" y="2669513"/>
                  </a:cubicBezTo>
                  <a:cubicBezTo>
                    <a:pt x="2976062" y="2658019"/>
                    <a:pt x="3002214" y="2645003"/>
                    <a:pt x="3007140" y="2633509"/>
                  </a:cubicBezTo>
                  <a:cubicBezTo>
                    <a:pt x="3010623" y="2625381"/>
                    <a:pt x="3004711" y="2606008"/>
                    <a:pt x="3007140" y="2597505"/>
                  </a:cubicBezTo>
                  <a:cubicBezTo>
                    <a:pt x="3010307" y="2586419"/>
                    <a:pt x="3035942" y="2534500"/>
                    <a:pt x="3043144" y="2525497"/>
                  </a:cubicBezTo>
                  <a:cubicBezTo>
                    <a:pt x="3048668" y="2518592"/>
                    <a:pt x="3070759" y="2492289"/>
                    <a:pt x="3079148" y="2489493"/>
                  </a:cubicBezTo>
                  <a:lnTo>
                    <a:pt x="3079148" y="2489493"/>
                  </a:lnTo>
                  <a:cubicBezTo>
                    <a:pt x="3084741" y="2481104"/>
                    <a:pt x="3109151" y="2459490"/>
                    <a:pt x="3115152" y="2453489"/>
                  </a:cubicBezTo>
                  <a:lnTo>
                    <a:pt x="3115152" y="2453489"/>
                  </a:lnTo>
                  <a:cubicBezTo>
                    <a:pt x="3117948" y="2439507"/>
                    <a:pt x="3151512" y="2431739"/>
                    <a:pt x="3151156" y="2417485"/>
                  </a:cubicBezTo>
                  <a:cubicBezTo>
                    <a:pt x="3155428" y="2376118"/>
                    <a:pt x="3157157" y="2249466"/>
                    <a:pt x="3151156" y="2201461"/>
                  </a:cubicBezTo>
                  <a:cubicBezTo>
                    <a:pt x="3150245" y="2162823"/>
                    <a:pt x="3121153" y="2183459"/>
                    <a:pt x="3115152" y="2165457"/>
                  </a:cubicBezTo>
                  <a:cubicBezTo>
                    <a:pt x="3109151" y="2147455"/>
                    <a:pt x="3100670" y="2073715"/>
                    <a:pt x="3115152" y="2093449"/>
                  </a:cubicBezTo>
                  <a:cubicBezTo>
                    <a:pt x="3115147" y="2093237"/>
                    <a:pt x="3111200" y="2061397"/>
                    <a:pt x="3115152" y="2057445"/>
                  </a:cubicBezTo>
                  <a:cubicBezTo>
                    <a:pt x="3121405" y="2051192"/>
                    <a:pt x="3178357" y="2058283"/>
                    <a:pt x="3187160" y="2057445"/>
                  </a:cubicBezTo>
                  <a:cubicBezTo>
                    <a:pt x="3237345" y="2052666"/>
                    <a:pt x="3244838" y="2024237"/>
                    <a:pt x="3295172" y="2021441"/>
                  </a:cubicBezTo>
                  <a:cubicBezTo>
                    <a:pt x="3303561" y="2015848"/>
                    <a:pt x="3321195" y="2022867"/>
                    <a:pt x="3331176" y="2021441"/>
                  </a:cubicBezTo>
                  <a:cubicBezTo>
                    <a:pt x="3342590" y="2019810"/>
                    <a:pt x="3392141" y="2018128"/>
                    <a:pt x="3403184" y="2021441"/>
                  </a:cubicBezTo>
                  <a:cubicBezTo>
                    <a:pt x="3420124" y="2026523"/>
                    <a:pt x="3459374" y="2049536"/>
                    <a:pt x="3475192" y="2057445"/>
                  </a:cubicBezTo>
                  <a:cubicBezTo>
                    <a:pt x="3486377" y="2063038"/>
                    <a:pt x="3463127" y="2090159"/>
                    <a:pt x="3475192" y="2093449"/>
                  </a:cubicBezTo>
                  <a:cubicBezTo>
                    <a:pt x="3494268" y="2098652"/>
                    <a:pt x="3512191" y="2102841"/>
                    <a:pt x="3531765" y="2105637"/>
                  </a:cubicBezTo>
                  <a:cubicBezTo>
                    <a:pt x="3598898" y="2128015"/>
                    <a:pt x="3574864" y="2127815"/>
                    <a:pt x="3657600" y="2114026"/>
                  </a:cubicBezTo>
                  <a:cubicBezTo>
                    <a:pt x="3666322" y="2112572"/>
                    <a:pt x="3675037" y="2109931"/>
                    <a:pt x="3682767" y="2105637"/>
                  </a:cubicBezTo>
                  <a:cubicBezTo>
                    <a:pt x="3700394" y="2095844"/>
                    <a:pt x="3733101" y="2072081"/>
                    <a:pt x="3733101" y="2072081"/>
                  </a:cubicBezTo>
                  <a:cubicBezTo>
                    <a:pt x="3754187" y="2008823"/>
                    <a:pt x="3725743" y="2086796"/>
                    <a:pt x="3758268" y="2021747"/>
                  </a:cubicBezTo>
                  <a:cubicBezTo>
                    <a:pt x="3762223" y="2013838"/>
                    <a:pt x="3760404" y="2002833"/>
                    <a:pt x="3766657" y="1996580"/>
                  </a:cubicBezTo>
                  <a:cubicBezTo>
                    <a:pt x="3772910" y="1990327"/>
                    <a:pt x="3783915" y="1992146"/>
                    <a:pt x="3791824" y="1988191"/>
                  </a:cubicBezTo>
                  <a:cubicBezTo>
                    <a:pt x="3800842" y="1983682"/>
                    <a:pt x="3808602" y="1977006"/>
                    <a:pt x="3816991" y="1971413"/>
                  </a:cubicBezTo>
                  <a:cubicBezTo>
                    <a:pt x="3850816" y="1903763"/>
                    <a:pt x="3812647" y="1960327"/>
                    <a:pt x="3858936" y="1929468"/>
                  </a:cubicBezTo>
                  <a:cubicBezTo>
                    <a:pt x="3921776" y="1887575"/>
                    <a:pt x="3849429" y="1915859"/>
                    <a:pt x="3909270" y="1895912"/>
                  </a:cubicBezTo>
                  <a:cubicBezTo>
                    <a:pt x="3990364" y="1898708"/>
                    <a:pt x="4071706" y="1897371"/>
                    <a:pt x="4152551" y="1904301"/>
                  </a:cubicBezTo>
                  <a:cubicBezTo>
                    <a:pt x="4170172" y="1905811"/>
                    <a:pt x="4185652" y="1917102"/>
                    <a:pt x="4202885" y="1921079"/>
                  </a:cubicBezTo>
                  <a:cubicBezTo>
                    <a:pt x="4222151" y="1925525"/>
                    <a:pt x="4242033" y="1926672"/>
                    <a:pt x="4261607" y="1929468"/>
                  </a:cubicBezTo>
                  <a:cubicBezTo>
                    <a:pt x="4272792" y="1935061"/>
                    <a:pt x="4283669" y="1941320"/>
                    <a:pt x="4295163" y="1946246"/>
                  </a:cubicBezTo>
                  <a:cubicBezTo>
                    <a:pt x="4303291" y="1949729"/>
                    <a:pt x="4314077" y="1948382"/>
                    <a:pt x="4320330" y="1954635"/>
                  </a:cubicBezTo>
                  <a:cubicBezTo>
                    <a:pt x="4326583" y="1960888"/>
                    <a:pt x="4322466" y="1973549"/>
                    <a:pt x="4328719" y="1979802"/>
                  </a:cubicBezTo>
                  <a:cubicBezTo>
                    <a:pt x="4334972" y="1986055"/>
                    <a:pt x="4345977" y="1984236"/>
                    <a:pt x="4353886" y="1988191"/>
                  </a:cubicBezTo>
                  <a:cubicBezTo>
                    <a:pt x="4362904" y="1992700"/>
                    <a:pt x="4370035" y="2000460"/>
                    <a:pt x="4379053" y="2004969"/>
                  </a:cubicBezTo>
                  <a:cubicBezTo>
                    <a:pt x="4391088" y="2010986"/>
                    <a:pt x="4427025" y="2019059"/>
                    <a:pt x="4437776" y="2021747"/>
                  </a:cubicBezTo>
                  <a:cubicBezTo>
                    <a:pt x="4496485" y="2060886"/>
                    <a:pt x="4434443" y="2025386"/>
                    <a:pt x="4563611" y="2046914"/>
                  </a:cubicBezTo>
                  <a:cubicBezTo>
                    <a:pt x="4581056" y="2049821"/>
                    <a:pt x="4597005" y="2058610"/>
                    <a:pt x="4613945" y="2063692"/>
                  </a:cubicBezTo>
                  <a:cubicBezTo>
                    <a:pt x="4719282" y="2095293"/>
                    <a:pt x="4588089" y="2052277"/>
                    <a:pt x="4672668" y="2080470"/>
                  </a:cubicBezTo>
                  <a:cubicBezTo>
                    <a:pt x="4678261" y="2088859"/>
                    <a:pt x="4682317" y="2098508"/>
                    <a:pt x="4689446" y="2105637"/>
                  </a:cubicBezTo>
                  <a:cubicBezTo>
                    <a:pt x="4696575" y="2112766"/>
                    <a:pt x="4708158" y="2114670"/>
                    <a:pt x="4714613" y="2122415"/>
                  </a:cubicBezTo>
                  <a:cubicBezTo>
                    <a:pt x="4722619" y="2132022"/>
                    <a:pt x="4725798" y="2144786"/>
                    <a:pt x="4731391" y="2155971"/>
                  </a:cubicBezTo>
                  <a:cubicBezTo>
                    <a:pt x="4728595" y="2164360"/>
                    <a:pt x="4729255" y="2174885"/>
                    <a:pt x="4723002" y="2181138"/>
                  </a:cubicBezTo>
                  <a:cubicBezTo>
                    <a:pt x="4716749" y="2187391"/>
                    <a:pt x="4706650" y="2188822"/>
                    <a:pt x="4697835" y="2189527"/>
                  </a:cubicBezTo>
                  <a:cubicBezTo>
                    <a:pt x="4636448" y="2194438"/>
                    <a:pt x="4574796" y="2195120"/>
                    <a:pt x="4513277" y="2197916"/>
                  </a:cubicBezTo>
                  <a:cubicBezTo>
                    <a:pt x="4499295" y="2203509"/>
                    <a:pt x="4485432" y="2209407"/>
                    <a:pt x="4471332" y="2214694"/>
                  </a:cubicBezTo>
                  <a:cubicBezTo>
                    <a:pt x="4463052" y="2217799"/>
                    <a:pt x="4454074" y="2219128"/>
                    <a:pt x="4446165" y="2223083"/>
                  </a:cubicBezTo>
                  <a:cubicBezTo>
                    <a:pt x="4437147" y="2227592"/>
                    <a:pt x="4430211" y="2235766"/>
                    <a:pt x="4420998" y="2239861"/>
                  </a:cubicBezTo>
                  <a:cubicBezTo>
                    <a:pt x="4404837" y="2247044"/>
                    <a:pt x="4386482" y="2248730"/>
                    <a:pt x="4370664" y="2256639"/>
                  </a:cubicBezTo>
                  <a:cubicBezTo>
                    <a:pt x="4259373" y="2312285"/>
                    <a:pt x="4398346" y="2244775"/>
                    <a:pt x="4311941" y="2281806"/>
                  </a:cubicBezTo>
                  <a:cubicBezTo>
                    <a:pt x="4300447" y="2286732"/>
                    <a:pt x="4290847" y="2297545"/>
                    <a:pt x="4278385" y="2298584"/>
                  </a:cubicBezTo>
                  <a:cubicBezTo>
                    <a:pt x="4189168" y="2306019"/>
                    <a:pt x="4104734" y="2270673"/>
                    <a:pt x="4015252" y="2273469"/>
                  </a:cubicBezTo>
                  <a:cubicBezTo>
                    <a:pt x="3945415" y="2290928"/>
                    <a:pt x="4002158" y="2280506"/>
                    <a:pt x="3944224" y="2309473"/>
                  </a:cubicBezTo>
                  <a:cubicBezTo>
                    <a:pt x="3936315" y="2313428"/>
                    <a:pt x="3915149" y="2305518"/>
                    <a:pt x="3907240" y="2309473"/>
                  </a:cubicBezTo>
                  <a:cubicBezTo>
                    <a:pt x="3898222" y="2313982"/>
                    <a:pt x="3880893" y="2342580"/>
                    <a:pt x="3871236" y="2345477"/>
                  </a:cubicBezTo>
                  <a:cubicBezTo>
                    <a:pt x="3852297" y="2351159"/>
                    <a:pt x="3861612" y="2362158"/>
                    <a:pt x="3842158" y="2365695"/>
                  </a:cubicBezTo>
                  <a:cubicBezTo>
                    <a:pt x="3830814" y="2367757"/>
                    <a:pt x="3819787" y="2371288"/>
                    <a:pt x="3808602" y="2374084"/>
                  </a:cubicBezTo>
                  <a:cubicBezTo>
                    <a:pt x="3800213" y="2379677"/>
                    <a:pt x="3790564" y="2383733"/>
                    <a:pt x="3783435" y="2390862"/>
                  </a:cubicBezTo>
                  <a:cubicBezTo>
                    <a:pt x="3727508" y="2446789"/>
                    <a:pt x="3808602" y="2388066"/>
                    <a:pt x="3741490" y="2432807"/>
                  </a:cubicBezTo>
                  <a:cubicBezTo>
                    <a:pt x="3735897" y="2441196"/>
                    <a:pt x="3728807" y="2448761"/>
                    <a:pt x="3724712" y="2457974"/>
                  </a:cubicBezTo>
                  <a:cubicBezTo>
                    <a:pt x="3711421" y="2487878"/>
                    <a:pt x="3677994" y="2502715"/>
                    <a:pt x="3655212" y="2525497"/>
                  </a:cubicBezTo>
                  <a:cubicBezTo>
                    <a:pt x="3648083" y="2532626"/>
                    <a:pt x="3674378" y="2544660"/>
                    <a:pt x="3665989" y="2550253"/>
                  </a:cubicBezTo>
                  <a:cubicBezTo>
                    <a:pt x="3663193" y="2558642"/>
                    <a:pt x="3663853" y="2569167"/>
                    <a:pt x="3657600" y="2575420"/>
                  </a:cubicBezTo>
                  <a:cubicBezTo>
                    <a:pt x="3643341" y="2589679"/>
                    <a:pt x="3607266" y="2608976"/>
                    <a:pt x="3607266" y="2608976"/>
                  </a:cubicBezTo>
                  <a:cubicBezTo>
                    <a:pt x="3601673" y="2617365"/>
                    <a:pt x="3598076" y="2627504"/>
                    <a:pt x="3590488" y="2634143"/>
                  </a:cubicBezTo>
                  <a:cubicBezTo>
                    <a:pt x="3575313" y="2647422"/>
                    <a:pt x="3547200" y="2705517"/>
                    <a:pt x="3547200" y="2705517"/>
                  </a:cubicBezTo>
                  <a:lnTo>
                    <a:pt x="3547200" y="2705517"/>
                  </a:lnTo>
                  <a:cubicBezTo>
                    <a:pt x="3542691" y="2714535"/>
                    <a:pt x="3551172" y="2732254"/>
                    <a:pt x="3547200" y="2741521"/>
                  </a:cubicBezTo>
                  <a:cubicBezTo>
                    <a:pt x="3542658" y="2752118"/>
                    <a:pt x="3515244" y="2766730"/>
                    <a:pt x="3511196" y="2777525"/>
                  </a:cubicBezTo>
                  <a:cubicBezTo>
                    <a:pt x="3506805" y="2789234"/>
                    <a:pt x="3516122" y="2802035"/>
                    <a:pt x="3511196" y="2813529"/>
                  </a:cubicBezTo>
                  <a:cubicBezTo>
                    <a:pt x="3498883" y="2842260"/>
                    <a:pt x="3506843" y="2828432"/>
                    <a:pt x="3475192" y="2849533"/>
                  </a:cubicBezTo>
                  <a:cubicBezTo>
                    <a:pt x="3467834" y="2854438"/>
                    <a:pt x="3447577" y="2882741"/>
                    <a:pt x="3439188" y="2885537"/>
                  </a:cubicBezTo>
                  <a:cubicBezTo>
                    <a:pt x="3411225" y="2927482"/>
                    <a:pt x="3461907" y="2882392"/>
                    <a:pt x="3403184" y="2921541"/>
                  </a:cubicBezTo>
                  <a:lnTo>
                    <a:pt x="3367180" y="2957545"/>
                  </a:lnTo>
                  <a:cubicBezTo>
                    <a:pt x="3346097" y="3020800"/>
                    <a:pt x="3374540" y="2939344"/>
                    <a:pt x="3331176" y="2993549"/>
                  </a:cubicBezTo>
                  <a:cubicBezTo>
                    <a:pt x="3325652" y="3000454"/>
                    <a:pt x="3299127" y="3021644"/>
                    <a:pt x="3295172" y="3029553"/>
                  </a:cubicBezTo>
                  <a:cubicBezTo>
                    <a:pt x="3290663" y="3038571"/>
                    <a:pt x="3284605" y="3002630"/>
                    <a:pt x="3280096" y="3011648"/>
                  </a:cubicBezTo>
                  <a:cubicBezTo>
                    <a:pt x="3276141" y="3019557"/>
                    <a:pt x="3278903" y="3031675"/>
                    <a:pt x="3271707" y="3036815"/>
                  </a:cubicBezTo>
                  <a:cubicBezTo>
                    <a:pt x="3257316" y="3047095"/>
                    <a:pt x="3223164" y="3065557"/>
                    <a:pt x="3223164" y="3065557"/>
                  </a:cubicBezTo>
                  <a:cubicBezTo>
                    <a:pt x="3220368" y="3073946"/>
                    <a:pt x="3218508" y="3071855"/>
                    <a:pt x="3212984" y="3078760"/>
                  </a:cubicBezTo>
                  <a:cubicBezTo>
                    <a:pt x="3206686" y="3086633"/>
                    <a:pt x="3196835" y="3091029"/>
                    <a:pt x="3187817" y="3095538"/>
                  </a:cubicBezTo>
                  <a:cubicBezTo>
                    <a:pt x="3175782" y="3101555"/>
                    <a:pt x="3139845" y="3109628"/>
                    <a:pt x="3129094" y="3112316"/>
                  </a:cubicBezTo>
                  <a:cubicBezTo>
                    <a:pt x="3126298" y="3120705"/>
                    <a:pt x="3126229" y="3130578"/>
                    <a:pt x="3120705" y="3137483"/>
                  </a:cubicBezTo>
                  <a:cubicBezTo>
                    <a:pt x="3114407" y="3145356"/>
                    <a:pt x="3104751" y="3150166"/>
                    <a:pt x="3095538" y="3154261"/>
                  </a:cubicBezTo>
                  <a:cubicBezTo>
                    <a:pt x="3079377" y="3161444"/>
                    <a:pt x="3061022" y="3163130"/>
                    <a:pt x="3045204" y="3171039"/>
                  </a:cubicBezTo>
                  <a:cubicBezTo>
                    <a:pt x="3003739" y="3191772"/>
                    <a:pt x="3023512" y="3183862"/>
                    <a:pt x="2986481" y="3196206"/>
                  </a:cubicBezTo>
                  <a:cubicBezTo>
                    <a:pt x="2958198" y="3238631"/>
                    <a:pt x="2985057" y="3209502"/>
                    <a:pt x="2944536" y="3229762"/>
                  </a:cubicBezTo>
                  <a:cubicBezTo>
                    <a:pt x="2935518" y="3234271"/>
                    <a:pt x="2928387" y="3242031"/>
                    <a:pt x="2919369" y="3246540"/>
                  </a:cubicBezTo>
                  <a:cubicBezTo>
                    <a:pt x="2911460" y="3250495"/>
                    <a:pt x="2902111" y="3250974"/>
                    <a:pt x="2894202" y="3254929"/>
                  </a:cubicBezTo>
                  <a:cubicBezTo>
                    <a:pt x="2885184" y="3259438"/>
                    <a:pt x="2878302" y="3267736"/>
                    <a:pt x="2869035" y="3271707"/>
                  </a:cubicBezTo>
                  <a:cubicBezTo>
                    <a:pt x="2858438" y="3276249"/>
                    <a:pt x="2846565" y="3276928"/>
                    <a:pt x="2835479" y="3280095"/>
                  </a:cubicBezTo>
                  <a:cubicBezTo>
                    <a:pt x="2826976" y="3282524"/>
                    <a:pt x="2818701" y="3285688"/>
                    <a:pt x="2810312" y="3288484"/>
                  </a:cubicBezTo>
                  <a:cubicBezTo>
                    <a:pt x="2807516" y="3280095"/>
                    <a:pt x="2808176" y="3269570"/>
                    <a:pt x="2801923" y="3263318"/>
                  </a:cubicBezTo>
                  <a:cubicBezTo>
                    <a:pt x="2771450" y="3232846"/>
                    <a:pt x="2776756" y="3276620"/>
                    <a:pt x="2776756" y="3238151"/>
                  </a:cubicBezTo>
                </a:path>
              </a:pathLst>
            </a:custGeom>
            <a:ln w="38100">
              <a:solidFill>
                <a:srgbClr val="FF00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cxnSp>
          <p:nvCxnSpPr>
            <p:cNvPr id="9" name="Straight Arrow Connector 8"/>
            <p:cNvCxnSpPr>
              <a:stCxn id="10" idx="1"/>
            </p:cNvCxnSpPr>
            <p:nvPr/>
          </p:nvCxnSpPr>
          <p:spPr>
            <a:xfrm rot="10800000" flipV="1">
              <a:off x="4716016" y="3861048"/>
              <a:ext cx="360040" cy="43204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5076056" y="3573016"/>
              <a:ext cx="1080120" cy="576064"/>
            </a:xfrm>
            <a:prstGeom prst="rect">
              <a:avLst/>
            </a:prstGeom>
            <a:solidFill>
              <a:schemeClr val="accent1">
                <a:alpha val="35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smtClean="0">
                  <a:solidFill>
                    <a:schemeClr val="tx1"/>
                  </a:solidFill>
                </a:rPr>
                <a:t>Intended Route</a:t>
              </a:r>
              <a:endParaRPr lang="en-CA" dirty="0">
                <a:solidFill>
                  <a:schemeClr val="tx1"/>
                </a:solidFill>
              </a:endParaRPr>
            </a:p>
          </p:txBody>
        </p:sp>
      </p:gr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457200" y="274638"/>
            <a:ext cx="8229600" cy="525462"/>
          </a:xfrm>
        </p:spPr>
        <p:txBody>
          <a:bodyPr>
            <a:normAutofit/>
          </a:bodyPr>
          <a:lstStyle/>
          <a:p>
            <a:r>
              <a:rPr lang="en-CA" dirty="0" smtClean="0"/>
              <a:t>Raw Symbols</a:t>
            </a:r>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F9BD23EF-BBCB-4916-9DC2-EEBB565EAA98}" type="slidenum">
              <a:rPr lang="en-CA" smtClean="0"/>
              <a:pPr>
                <a:defRPr/>
              </a:pPr>
              <a:t>216</a:t>
            </a:fld>
            <a:endParaRPr lang="en-CA" dirty="0"/>
          </a:p>
        </p:txBody>
      </p:sp>
      <p:sp>
        <p:nvSpPr>
          <p:cNvPr id="5" name="Rectangle 4"/>
          <p:cNvSpPr/>
          <p:nvPr/>
        </p:nvSpPr>
        <p:spPr>
          <a:xfrm>
            <a:off x="3766237" y="5156708"/>
            <a:ext cx="2428875" cy="684212"/>
          </a:xfrm>
          <a:prstGeom prst="rect">
            <a:avLst/>
          </a:prstGeom>
          <a:solidFill>
            <a:schemeClr val="bg1">
              <a:alpha val="7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CA" b="1" dirty="0"/>
              <a:t>Map Tool Bar – View Buttons</a:t>
            </a:r>
            <a:endParaRPr lang="en-CA" dirty="0"/>
          </a:p>
        </p:txBody>
      </p:sp>
      <p:sp>
        <p:nvSpPr>
          <p:cNvPr id="6" name="Rounded Rectangle 5"/>
          <p:cNvSpPr/>
          <p:nvPr/>
        </p:nvSpPr>
        <p:spPr>
          <a:xfrm>
            <a:off x="6667500" y="5498814"/>
            <a:ext cx="1403350" cy="3968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pic>
        <p:nvPicPr>
          <p:cNvPr id="9" name="Picture 3" descr="C:\Users\User1\Desktop\ScreenHunter\ICv6 Course\ICv6 GIS Map_6.JPG"/>
          <p:cNvPicPr>
            <a:picLocks noChangeAspect="1" noChangeArrowheads="1"/>
          </p:cNvPicPr>
          <p:nvPr/>
        </p:nvPicPr>
        <p:blipFill>
          <a:blip r:embed="rId2" cstate="print"/>
          <a:srcRect/>
          <a:stretch>
            <a:fillRect/>
          </a:stretch>
        </p:blipFill>
        <p:spPr bwMode="auto">
          <a:xfrm>
            <a:off x="2628000" y="1368000"/>
            <a:ext cx="3567112" cy="525462"/>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1" name="Rectangle 10"/>
          <p:cNvSpPr/>
          <p:nvPr/>
        </p:nvSpPr>
        <p:spPr>
          <a:xfrm>
            <a:off x="252413" y="1233488"/>
            <a:ext cx="1885950" cy="43815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2" name="Rectangle 11"/>
          <p:cNvSpPr/>
          <p:nvPr/>
        </p:nvSpPr>
        <p:spPr>
          <a:xfrm>
            <a:off x="2663825" y="1233488"/>
            <a:ext cx="1079500" cy="43815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pic>
        <p:nvPicPr>
          <p:cNvPr id="66573" name="Picture 2" descr="C:\Users\User1\Desktop\ScreenHunter\ICv6 Course\ICv6 GIS Map_Tool Bar_1.JPG"/>
          <p:cNvPicPr>
            <a:picLocks noChangeAspect="1" noChangeArrowheads="1"/>
          </p:cNvPicPr>
          <p:nvPr/>
        </p:nvPicPr>
        <p:blipFill>
          <a:blip r:embed="rId3" cstate="print"/>
          <a:srcRect/>
          <a:stretch>
            <a:fillRect/>
          </a:stretch>
        </p:blipFill>
        <p:spPr bwMode="auto">
          <a:xfrm>
            <a:off x="252000" y="818452"/>
            <a:ext cx="8599932" cy="415036"/>
          </a:xfrm>
          <a:prstGeom prst="rect">
            <a:avLst/>
          </a:prstGeom>
          <a:noFill/>
          <a:ln w="9525">
            <a:noFill/>
            <a:miter lim="800000"/>
            <a:headEnd/>
            <a:tailEnd/>
          </a:ln>
        </p:spPr>
      </p:pic>
      <p:pic>
        <p:nvPicPr>
          <p:cNvPr id="66574" name="Picture 2" descr="C:\Users\User1\Desktop\ScreenHunter\ICv6 Course\ICv6 GIS Map_Tool Bar_1.JPG"/>
          <p:cNvPicPr>
            <a:picLocks noChangeAspect="1" noChangeArrowheads="1"/>
          </p:cNvPicPr>
          <p:nvPr/>
        </p:nvPicPr>
        <p:blipFill>
          <a:blip r:embed="rId3" cstate="print"/>
          <a:srcRect l="1035" t="28574" r="96207" b="21414"/>
          <a:stretch>
            <a:fillRect/>
          </a:stretch>
        </p:blipFill>
        <p:spPr bwMode="auto">
          <a:xfrm>
            <a:off x="252000" y="1980000"/>
            <a:ext cx="819620" cy="720000"/>
          </a:xfrm>
          <a:prstGeom prst="rect">
            <a:avLst/>
          </a:prstGeom>
          <a:noFill/>
          <a:ln w="9525">
            <a:noFill/>
            <a:miter lim="800000"/>
            <a:headEnd/>
            <a:tailEnd/>
          </a:ln>
        </p:spPr>
      </p:pic>
      <p:pic>
        <p:nvPicPr>
          <p:cNvPr id="66575" name="Picture 2" descr="C:\Users\User1\Desktop\ScreenHunter\ICv6 Course\ICv6 GIS Map_Tool Bar_1.JPG"/>
          <p:cNvPicPr>
            <a:picLocks noChangeAspect="1" noChangeArrowheads="1"/>
          </p:cNvPicPr>
          <p:nvPr/>
        </p:nvPicPr>
        <p:blipFill>
          <a:blip r:embed="rId3" cstate="print"/>
          <a:srcRect l="4387" t="14600" r="92165" b="13963"/>
          <a:stretch>
            <a:fillRect/>
          </a:stretch>
        </p:blipFill>
        <p:spPr bwMode="auto">
          <a:xfrm>
            <a:off x="1080000" y="1979999"/>
            <a:ext cx="720000" cy="720000"/>
          </a:xfrm>
          <a:prstGeom prst="rect">
            <a:avLst/>
          </a:prstGeom>
          <a:noFill/>
          <a:ln w="9525">
            <a:solidFill>
              <a:schemeClr val="tx1"/>
            </a:solidFill>
            <a:miter lim="800000"/>
            <a:headEnd/>
            <a:tailEnd/>
          </a:ln>
        </p:spPr>
      </p:pic>
      <p:pic>
        <p:nvPicPr>
          <p:cNvPr id="66576" name="Picture 2" descr="C:\Users\User1\Desktop\ScreenHunter\ICv6 Course\ICv6 GIS Map_Tool Bar_1.JPG"/>
          <p:cNvPicPr>
            <a:picLocks noChangeAspect="1" noChangeArrowheads="1"/>
          </p:cNvPicPr>
          <p:nvPr/>
        </p:nvPicPr>
        <p:blipFill>
          <a:blip r:embed="rId3" cstate="print"/>
          <a:srcRect l="8788" t="21420" r="88109" b="14287"/>
          <a:stretch>
            <a:fillRect/>
          </a:stretch>
        </p:blipFill>
        <p:spPr bwMode="auto">
          <a:xfrm>
            <a:off x="1872000" y="1979637"/>
            <a:ext cx="720000" cy="720000"/>
          </a:xfrm>
          <a:prstGeom prst="rect">
            <a:avLst/>
          </a:prstGeom>
          <a:noFill/>
          <a:ln w="9525">
            <a:solidFill>
              <a:schemeClr val="tx1"/>
            </a:solidFill>
            <a:miter lim="800000"/>
            <a:headEnd/>
            <a:tailEnd/>
          </a:ln>
        </p:spPr>
      </p:pic>
      <p:pic>
        <p:nvPicPr>
          <p:cNvPr id="66577" name="Picture 2" descr="C:\Users\User1\Desktop\ScreenHunter\ICv6 Course\ICv6 GIS Map_Tool Bar_1.JPG"/>
          <p:cNvPicPr preferRelativeResize="0">
            <a:picLocks noChangeAspect="1" noChangeArrowheads="1"/>
          </p:cNvPicPr>
          <p:nvPr/>
        </p:nvPicPr>
        <p:blipFill>
          <a:blip r:embed="rId3" cstate="print"/>
          <a:srcRect l="12756" t="21420" r="83797" b="14287"/>
          <a:stretch>
            <a:fillRect/>
          </a:stretch>
        </p:blipFill>
        <p:spPr bwMode="auto">
          <a:xfrm>
            <a:off x="2664000" y="1979637"/>
            <a:ext cx="801178" cy="720000"/>
          </a:xfrm>
          <a:prstGeom prst="rect">
            <a:avLst/>
          </a:prstGeom>
          <a:noFill/>
          <a:ln w="9525">
            <a:solidFill>
              <a:schemeClr val="tx1"/>
            </a:solidFill>
            <a:miter lim="800000"/>
            <a:headEnd/>
            <a:tailEnd/>
          </a:ln>
        </p:spPr>
      </p:pic>
      <p:pic>
        <p:nvPicPr>
          <p:cNvPr id="66578" name="Picture 2" descr="C:\Users\User1\Desktop\ScreenHunter\ICv6 Course\ICv6 GIS Map_Tool Bar_1.JPG"/>
          <p:cNvPicPr>
            <a:picLocks noChangeAspect="1" noChangeArrowheads="1"/>
          </p:cNvPicPr>
          <p:nvPr/>
        </p:nvPicPr>
        <p:blipFill>
          <a:blip r:embed="rId3" cstate="print"/>
          <a:srcRect l="690" t="21425" r="76212" b="14282"/>
          <a:stretch>
            <a:fillRect/>
          </a:stretch>
        </p:blipFill>
        <p:spPr bwMode="auto">
          <a:xfrm>
            <a:off x="3535756" y="6030912"/>
            <a:ext cx="2413000" cy="325438"/>
          </a:xfrm>
          <a:prstGeom prst="rect">
            <a:avLst/>
          </a:prstGeom>
          <a:noFill/>
          <a:ln w="9525">
            <a:noFill/>
            <a:miter lim="800000"/>
            <a:headEnd/>
            <a:tailEnd/>
          </a:ln>
        </p:spPr>
      </p:pic>
      <p:pic>
        <p:nvPicPr>
          <p:cNvPr id="66579" name="Picture 2" descr="C:\Users\User1\Desktop\ScreenHunter\ICv6 Course\ICv6 GIS Map_Tool Bar_1.JPG"/>
          <p:cNvPicPr>
            <a:picLocks noChangeAspect="1" noChangeArrowheads="1"/>
          </p:cNvPicPr>
          <p:nvPr/>
        </p:nvPicPr>
        <p:blipFill>
          <a:blip r:embed="rId3" cstate="print"/>
          <a:srcRect l="16893" t="21425" r="80005" b="14282"/>
          <a:stretch>
            <a:fillRect/>
          </a:stretch>
        </p:blipFill>
        <p:spPr bwMode="auto">
          <a:xfrm>
            <a:off x="3528000" y="1980000"/>
            <a:ext cx="720000" cy="720000"/>
          </a:xfrm>
          <a:prstGeom prst="rect">
            <a:avLst/>
          </a:prstGeom>
          <a:noFill/>
          <a:ln w="9525">
            <a:solidFill>
              <a:schemeClr val="tx1"/>
            </a:solidFill>
            <a:miter lim="800000"/>
            <a:headEnd/>
            <a:tailEnd/>
          </a:ln>
        </p:spPr>
      </p:pic>
      <p:pic>
        <p:nvPicPr>
          <p:cNvPr id="66580" name="Picture 2" descr="C:\Users\User1\Desktop\ScreenHunter\ICv6 Course\ICv6 GIS Map_Tool Bar_1.JPG"/>
          <p:cNvPicPr>
            <a:picLocks noChangeAspect="1" noChangeArrowheads="1"/>
          </p:cNvPicPr>
          <p:nvPr/>
        </p:nvPicPr>
        <p:blipFill>
          <a:blip r:embed="rId3" cstate="print"/>
          <a:srcRect l="20860" t="21425" r="76212" b="14282"/>
          <a:stretch>
            <a:fillRect/>
          </a:stretch>
        </p:blipFill>
        <p:spPr bwMode="auto">
          <a:xfrm>
            <a:off x="4320000" y="1980000"/>
            <a:ext cx="681175" cy="720000"/>
          </a:xfrm>
          <a:prstGeom prst="rect">
            <a:avLst/>
          </a:prstGeom>
          <a:noFill/>
          <a:ln w="9525">
            <a:solidFill>
              <a:schemeClr val="tx1"/>
            </a:solidFill>
            <a:miter lim="800000"/>
            <a:headEnd/>
            <a:tailEnd/>
          </a:ln>
        </p:spPr>
      </p:pic>
      <p:pic>
        <p:nvPicPr>
          <p:cNvPr id="62485" name="Picture 2" descr="C:\Users\User1\Desktop\ScreenHunter\ICv6 Course\ICv6 GIS Map_Tool Bar_1.JPG"/>
          <p:cNvPicPr>
            <a:picLocks noChangeAspect="1" noChangeArrowheads="1"/>
          </p:cNvPicPr>
          <p:nvPr/>
        </p:nvPicPr>
        <p:blipFill>
          <a:blip r:embed="rId3" cstate="print"/>
          <a:srcRect l="33606" t="5556" r="62069" b="4712"/>
          <a:stretch>
            <a:fillRect/>
          </a:stretch>
        </p:blipFill>
        <p:spPr bwMode="auto">
          <a:xfrm>
            <a:off x="6660000" y="1979637"/>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66582" name="Picture 2" descr="C:\Users\User1\Desktop\ScreenHunter\ICv6 Course\ICv6 GIS Map_Tool Bar_1.JPG"/>
          <p:cNvPicPr>
            <a:picLocks noChangeAspect="1" noChangeArrowheads="1"/>
          </p:cNvPicPr>
          <p:nvPr/>
        </p:nvPicPr>
        <p:blipFill>
          <a:blip r:embed="rId3" cstate="print"/>
          <a:srcRect l="26263" t="21431" r="70374" b="14276"/>
          <a:stretch>
            <a:fillRect/>
          </a:stretch>
        </p:blipFill>
        <p:spPr bwMode="auto">
          <a:xfrm>
            <a:off x="5076000" y="1980000"/>
            <a:ext cx="720000" cy="720000"/>
          </a:xfrm>
          <a:prstGeom prst="rect">
            <a:avLst/>
          </a:prstGeom>
          <a:noFill/>
          <a:ln w="9525">
            <a:solidFill>
              <a:schemeClr val="tx1"/>
            </a:solidFill>
            <a:miter lim="800000"/>
            <a:headEnd/>
            <a:tailEnd/>
          </a:ln>
        </p:spPr>
      </p:pic>
      <p:pic>
        <p:nvPicPr>
          <p:cNvPr id="23" name="Picture 2" descr="C:\Users\User1\Desktop\ScreenHunter\ICv6 Course\ICv6 GIS Map_Tool Bar_1.JPG"/>
          <p:cNvPicPr>
            <a:picLocks noChangeAspect="1" noChangeArrowheads="1"/>
          </p:cNvPicPr>
          <p:nvPr/>
        </p:nvPicPr>
        <p:blipFill>
          <a:blip r:embed="rId3" cstate="print"/>
          <a:srcRect l="41752" t="5556" r="53923" b="4712"/>
          <a:stretch>
            <a:fillRect/>
          </a:stretch>
        </p:blipFill>
        <p:spPr bwMode="auto">
          <a:xfrm>
            <a:off x="8235624" y="19800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24" name="Picture 2" descr="C:\Users\User1\Desktop\ScreenHunter\ICv6 Course\ICv6 GIS Map_Tool Bar_1.JPG"/>
          <p:cNvPicPr>
            <a:picLocks noChangeAspect="1" noChangeArrowheads="1"/>
          </p:cNvPicPr>
          <p:nvPr/>
        </p:nvPicPr>
        <p:blipFill>
          <a:blip r:embed="rId3" cstate="print"/>
          <a:srcRect l="47153" t="5556" r="48522" b="4712"/>
          <a:stretch>
            <a:fillRect/>
          </a:stretch>
        </p:blipFill>
        <p:spPr bwMode="auto">
          <a:xfrm>
            <a:off x="252000" y="28800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26" name="Picture 2" descr="C:\Users\User1\Desktop\ScreenHunter\ICv6 Course\ICv6 GIS Map_Tool Bar_1.JPG"/>
          <p:cNvPicPr>
            <a:picLocks noChangeAspect="1" noChangeArrowheads="1"/>
          </p:cNvPicPr>
          <p:nvPr/>
        </p:nvPicPr>
        <p:blipFill>
          <a:blip r:embed="rId3" cstate="print"/>
          <a:srcRect l="37741" t="5556" r="57934" b="4712"/>
          <a:stretch>
            <a:fillRect/>
          </a:stretch>
        </p:blipFill>
        <p:spPr bwMode="auto">
          <a:xfrm>
            <a:off x="7452000" y="19800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66587" name="Picture 2" descr="C:\Users\User1\Desktop\ScreenHunter\ICv6 Course\ICv6 GIS Map_Tool Bar_1.JPG"/>
          <p:cNvPicPr>
            <a:picLocks noChangeAspect="1" noChangeArrowheads="1"/>
          </p:cNvPicPr>
          <p:nvPr/>
        </p:nvPicPr>
        <p:blipFill>
          <a:blip r:embed="rId3" cstate="print"/>
          <a:srcRect l="29529" t="5556" r="66145" b="4712"/>
          <a:stretch>
            <a:fillRect/>
          </a:stretch>
        </p:blipFill>
        <p:spPr bwMode="auto">
          <a:xfrm>
            <a:off x="5868000" y="1980000"/>
            <a:ext cx="720000" cy="720000"/>
          </a:xfrm>
          <a:prstGeom prst="rect">
            <a:avLst/>
          </a:prstGeom>
          <a:noFill/>
          <a:ln w="9525">
            <a:solidFill>
              <a:schemeClr val="tx1"/>
            </a:solidFill>
            <a:miter lim="800000"/>
            <a:headEnd/>
            <a:tailEnd/>
          </a:ln>
        </p:spPr>
      </p:pic>
      <p:pic>
        <p:nvPicPr>
          <p:cNvPr id="28" name="Picture 2" descr="C:\Users\User1\Desktop\ScreenHunter\ICv6 Course\ICv6 GIS Map_Tool Bar_1.JPG"/>
          <p:cNvPicPr>
            <a:picLocks noChangeAspect="1" noChangeArrowheads="1"/>
          </p:cNvPicPr>
          <p:nvPr/>
        </p:nvPicPr>
        <p:blipFill>
          <a:blip r:embed="rId3" cstate="print"/>
          <a:srcRect l="51218" t="5556" r="44433" b="4712"/>
          <a:stretch>
            <a:fillRect/>
          </a:stretch>
        </p:blipFill>
        <p:spPr bwMode="auto">
          <a:xfrm>
            <a:off x="1044000" y="2880000"/>
            <a:ext cx="723531"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29" name="Picture 2" descr="C:\Users\User1\Desktop\ScreenHunter\ICv6 Course\ICv6 GIS Map_Tool Bar_1.JPG"/>
          <p:cNvPicPr>
            <a:picLocks noChangeAspect="1" noChangeArrowheads="1"/>
          </p:cNvPicPr>
          <p:nvPr/>
        </p:nvPicPr>
        <p:blipFill>
          <a:blip r:embed="rId3" cstate="print"/>
          <a:srcRect l="95624" t="5556" r="138" b="4712"/>
          <a:stretch>
            <a:fillRect/>
          </a:stretch>
        </p:blipFill>
        <p:spPr bwMode="auto">
          <a:xfrm>
            <a:off x="1044000" y="3780000"/>
            <a:ext cx="705882"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30" name="Picture 2" descr="C:\Users\User1\Desktop\ScreenHunter\ICv6 Course\ICv6 GIS Map_Tool Bar_1.JPG"/>
          <p:cNvPicPr>
            <a:picLocks noChangeAspect="1" noChangeArrowheads="1"/>
          </p:cNvPicPr>
          <p:nvPr/>
        </p:nvPicPr>
        <p:blipFill>
          <a:blip r:embed="rId3" cstate="print"/>
          <a:srcRect l="91617" t="5556" r="4144" b="4712"/>
          <a:stretch>
            <a:fillRect/>
          </a:stretch>
        </p:blipFill>
        <p:spPr bwMode="auto">
          <a:xfrm>
            <a:off x="252000" y="3777477"/>
            <a:ext cx="705882"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31" name="Picture 2" descr="C:\Users\User1\Desktop\ScreenHunter\ICv6 Course\ICv6 GIS Map_Tool Bar_1.JPG"/>
          <p:cNvPicPr>
            <a:picLocks noChangeAspect="1" noChangeArrowheads="1"/>
          </p:cNvPicPr>
          <p:nvPr/>
        </p:nvPicPr>
        <p:blipFill>
          <a:blip r:embed="rId3" cstate="print"/>
          <a:srcRect l="86265" t="5556" r="9367" b="4712"/>
          <a:stretch>
            <a:fillRect/>
          </a:stretch>
        </p:blipFill>
        <p:spPr bwMode="auto">
          <a:xfrm>
            <a:off x="7416000" y="2880000"/>
            <a:ext cx="727059"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32" name="Picture 2" descr="C:\Users\User1\Desktop\ScreenHunter\ICv6 Course\ICv6 GIS Map_Tool Bar_1.JPG"/>
          <p:cNvPicPr>
            <a:picLocks noChangeAspect="1" noChangeArrowheads="1"/>
          </p:cNvPicPr>
          <p:nvPr/>
        </p:nvPicPr>
        <p:blipFill>
          <a:blip r:embed="rId3" cstate="print"/>
          <a:srcRect l="76732" t="5556" r="18945" b="4712"/>
          <a:stretch>
            <a:fillRect/>
          </a:stretch>
        </p:blipFill>
        <p:spPr bwMode="auto">
          <a:xfrm>
            <a:off x="5796000" y="28800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33" name="Picture 2" descr="C:\Users\User1\Desktop\ScreenHunter\ICv6 Course\ICv6 GIS Map_Tool Bar_1.JPG"/>
          <p:cNvPicPr>
            <a:picLocks noChangeAspect="1" noChangeArrowheads="1"/>
          </p:cNvPicPr>
          <p:nvPr/>
        </p:nvPicPr>
        <p:blipFill>
          <a:blip r:embed="rId3" cstate="print"/>
          <a:srcRect l="72751" t="5556" r="22924" b="4712"/>
          <a:stretch>
            <a:fillRect/>
          </a:stretch>
        </p:blipFill>
        <p:spPr bwMode="auto">
          <a:xfrm>
            <a:off x="5004000" y="28800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34" name="Picture 2" descr="C:\Users\User1\Desktop\ScreenHunter\ICv6 Course\ICv6 GIS Map_Tool Bar_1.JPG"/>
          <p:cNvPicPr>
            <a:picLocks noChangeAspect="1" noChangeArrowheads="1"/>
          </p:cNvPicPr>
          <p:nvPr/>
        </p:nvPicPr>
        <p:blipFill>
          <a:blip r:embed="rId3" cstate="print"/>
          <a:srcRect l="68818" t="5556" r="26881" b="4712"/>
          <a:stretch>
            <a:fillRect/>
          </a:stretch>
        </p:blipFill>
        <p:spPr bwMode="auto">
          <a:xfrm>
            <a:off x="4212000" y="2880000"/>
            <a:ext cx="716472"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35" name="Picture 2" descr="C:\Users\User1\Desktop\ScreenHunter\ICv6 Course\ICv6 GIS Map_Tool Bar_1.JPG"/>
          <p:cNvPicPr>
            <a:picLocks noChangeAspect="1" noChangeArrowheads="1"/>
          </p:cNvPicPr>
          <p:nvPr/>
        </p:nvPicPr>
        <p:blipFill>
          <a:blip r:embed="rId3" cstate="print"/>
          <a:srcRect l="63437" t="5556" r="32286" b="4712"/>
          <a:stretch>
            <a:fillRect/>
          </a:stretch>
        </p:blipFill>
        <p:spPr bwMode="auto">
          <a:xfrm>
            <a:off x="3420000" y="2880000"/>
            <a:ext cx="709413"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36" name="Picture 2" descr="C:\Users\User1\Desktop\ScreenHunter\ICv6 Course\ICv6 GIS Map_Tool Bar_1.JPG"/>
          <p:cNvPicPr>
            <a:picLocks noChangeAspect="1" noChangeArrowheads="1"/>
          </p:cNvPicPr>
          <p:nvPr/>
        </p:nvPicPr>
        <p:blipFill>
          <a:blip r:embed="rId3" cstate="print"/>
          <a:srcRect l="59264" t="5556" r="36411" b="4712"/>
          <a:stretch>
            <a:fillRect/>
          </a:stretch>
        </p:blipFill>
        <p:spPr bwMode="auto">
          <a:xfrm>
            <a:off x="2628000" y="28800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37" name="Picture 2" descr="C:\Users\User1\Desktop\ScreenHunter\ICv6 Course\ICv6 GIS Map_Tool Bar_1.JPG"/>
          <p:cNvPicPr>
            <a:picLocks noChangeAspect="1" noChangeArrowheads="1"/>
          </p:cNvPicPr>
          <p:nvPr/>
        </p:nvPicPr>
        <p:blipFill>
          <a:blip r:embed="rId3" cstate="print"/>
          <a:srcRect l="55252" t="5556" r="40471" b="4712"/>
          <a:stretch>
            <a:fillRect/>
          </a:stretch>
        </p:blipFill>
        <p:spPr bwMode="auto">
          <a:xfrm>
            <a:off x="1836000" y="2880000"/>
            <a:ext cx="712941"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39" name="Picture 2" descr="C:\Users\User1\Desktop\ScreenHunter\ICv6 Course\ICv6 GIS Map_Tool Bar_1.JPG"/>
          <p:cNvPicPr>
            <a:picLocks noChangeAspect="1" noChangeArrowheads="1"/>
          </p:cNvPicPr>
          <p:nvPr/>
        </p:nvPicPr>
        <p:blipFill>
          <a:blip r:embed="rId3" cstate="print"/>
          <a:srcRect l="82053" t="5556" r="13467" b="4712"/>
          <a:stretch>
            <a:fillRect/>
          </a:stretch>
        </p:blipFill>
        <p:spPr bwMode="auto">
          <a:xfrm>
            <a:off x="6588000" y="2879999"/>
            <a:ext cx="745585"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nvGrpSpPr>
          <p:cNvPr id="2" name="Group 40"/>
          <p:cNvGrpSpPr/>
          <p:nvPr/>
        </p:nvGrpSpPr>
        <p:grpSpPr>
          <a:xfrm>
            <a:off x="539750" y="5188744"/>
            <a:ext cx="2619375" cy="1050156"/>
            <a:chOff x="539750" y="5188744"/>
            <a:chExt cx="2619375" cy="1050156"/>
          </a:xfrm>
        </p:grpSpPr>
        <p:sp>
          <p:nvSpPr>
            <p:cNvPr id="7" name="TextBox 3"/>
            <p:cNvSpPr txBox="1">
              <a:spLocks noChangeArrowheads="1"/>
            </p:cNvSpPr>
            <p:nvPr/>
          </p:nvSpPr>
          <p:spPr bwMode="auto">
            <a:xfrm>
              <a:off x="539750" y="5188744"/>
              <a:ext cx="2428875" cy="369888"/>
            </a:xfrm>
            <a:prstGeom prst="rect">
              <a:avLst/>
            </a:prstGeom>
            <a:solidFill>
              <a:schemeClr val="tx2">
                <a:lumMod val="20000"/>
                <a:lumOff val="80000"/>
                <a:alpha val="80000"/>
              </a:schemeClr>
            </a:solidFill>
            <a:ln w="9525">
              <a:noFill/>
              <a:miter lim="800000"/>
              <a:headEnd/>
              <a:tailEnd/>
            </a:ln>
          </p:spPr>
          <p:txBody>
            <a:bodyPr>
              <a:spAutoFit/>
            </a:bodyPr>
            <a:lstStyle/>
            <a:p>
              <a:pPr>
                <a:defRPr/>
              </a:pPr>
              <a:endParaRPr lang="en-CA" dirty="0">
                <a:latin typeface="Calibri" pitchFamily="34" charset="0"/>
              </a:endParaRPr>
            </a:p>
          </p:txBody>
        </p:sp>
        <p:cxnSp>
          <p:nvCxnSpPr>
            <p:cNvPr id="8" name="Straight Arrow Connector 7"/>
            <p:cNvCxnSpPr/>
            <p:nvPr/>
          </p:nvCxnSpPr>
          <p:spPr bwMode="auto">
            <a:xfrm rot="10800000">
              <a:off x="622300" y="6237312"/>
              <a:ext cx="2536825"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2146300" y="5662327"/>
              <a:ext cx="444500" cy="431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0" name="Rounded Rectangle 39"/>
            <p:cNvSpPr/>
            <p:nvPr/>
          </p:nvSpPr>
          <p:spPr>
            <a:xfrm>
              <a:off x="622300" y="5697252"/>
              <a:ext cx="1403350" cy="3968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pic>
        <p:nvPicPr>
          <p:cNvPr id="43" name="Picture 3" descr="C:\Users\User1\Desktop\ScreenHunter\ICv6 Course\ICv6 GIS Map_6.JPG"/>
          <p:cNvPicPr>
            <a:picLocks noChangeAspect="1" noChangeArrowheads="1"/>
          </p:cNvPicPr>
          <p:nvPr/>
        </p:nvPicPr>
        <p:blipFill>
          <a:blip r:embed="rId2" cstate="print"/>
          <a:srcRect l="86610" t="6852" r="267" b="4073"/>
          <a:stretch>
            <a:fillRect/>
          </a:stretch>
        </p:blipFill>
        <p:spPr bwMode="auto">
          <a:xfrm>
            <a:off x="8235624" y="4101327"/>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44" name="Picture 3" descr="C:\Users\User1\Desktop\ScreenHunter\ICv6 Course\ICv6 GIS Map_6.JPG"/>
          <p:cNvPicPr>
            <a:picLocks noChangeAspect="1" noChangeArrowheads="1"/>
          </p:cNvPicPr>
          <p:nvPr/>
        </p:nvPicPr>
        <p:blipFill>
          <a:blip r:embed="rId2" cstate="print"/>
          <a:srcRect l="73479" t="6852" r="13398" b="4073"/>
          <a:stretch>
            <a:fillRect/>
          </a:stretch>
        </p:blipFill>
        <p:spPr bwMode="auto">
          <a:xfrm>
            <a:off x="7443536" y="4101327"/>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45" name="Picture 3" descr="C:\Users\User1\Desktop\ScreenHunter\ICv6 Course\ICv6 GIS Map_6.JPG"/>
          <p:cNvPicPr>
            <a:picLocks noChangeAspect="1" noChangeArrowheads="1"/>
          </p:cNvPicPr>
          <p:nvPr/>
        </p:nvPicPr>
        <p:blipFill>
          <a:blip r:embed="rId2" cstate="print"/>
          <a:srcRect l="54787" t="6852" r="32090" b="4073"/>
          <a:stretch>
            <a:fillRect/>
          </a:stretch>
        </p:blipFill>
        <p:spPr bwMode="auto">
          <a:xfrm>
            <a:off x="6579440" y="4101327"/>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46" name="Picture 3" descr="C:\Users\User1\Desktop\ScreenHunter\ICv6 Course\ICv6 GIS Map_6.JPG"/>
          <p:cNvPicPr>
            <a:picLocks noChangeAspect="1" noChangeArrowheads="1"/>
          </p:cNvPicPr>
          <p:nvPr/>
        </p:nvPicPr>
        <p:blipFill>
          <a:blip r:embed="rId2" cstate="print"/>
          <a:srcRect l="41329" t="6852" r="45548" b="4073"/>
          <a:stretch>
            <a:fillRect/>
          </a:stretch>
        </p:blipFill>
        <p:spPr bwMode="auto">
          <a:xfrm>
            <a:off x="5751348" y="4101327"/>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47" name="Picture 3" descr="C:\Users\User1\Desktop\ScreenHunter\ICv6 Course\ICv6 GIS Map_6.JPG"/>
          <p:cNvPicPr>
            <a:picLocks noChangeAspect="1" noChangeArrowheads="1"/>
          </p:cNvPicPr>
          <p:nvPr/>
        </p:nvPicPr>
        <p:blipFill>
          <a:blip r:embed="rId2" cstate="print"/>
          <a:srcRect l="27555" t="6852" r="59322" b="4073"/>
          <a:stretch>
            <a:fillRect/>
          </a:stretch>
        </p:blipFill>
        <p:spPr bwMode="auto">
          <a:xfrm>
            <a:off x="4923256" y="4101327"/>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48" name="Picture 3" descr="C:\Users\User1\Desktop\ScreenHunter\ICv6 Course\ICv6 GIS Map_6.JPG"/>
          <p:cNvPicPr>
            <a:picLocks noChangeAspect="1" noChangeArrowheads="1"/>
          </p:cNvPicPr>
          <p:nvPr/>
        </p:nvPicPr>
        <p:blipFill>
          <a:blip r:embed="rId2" cstate="print"/>
          <a:srcRect l="13779" t="6852" r="73098" b="4073"/>
          <a:stretch>
            <a:fillRect/>
          </a:stretch>
        </p:blipFill>
        <p:spPr bwMode="auto">
          <a:xfrm>
            <a:off x="4022176" y="4101327"/>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49" name="Picture 3" descr="C:\Users\User1\Desktop\ScreenHunter\ICv6 Course\ICv6 GIS Map_6.JPG"/>
          <p:cNvPicPr>
            <a:picLocks noChangeAspect="1" noChangeArrowheads="1"/>
          </p:cNvPicPr>
          <p:nvPr/>
        </p:nvPicPr>
        <p:blipFill>
          <a:blip r:embed="rId2" cstate="print"/>
          <a:srcRect l="656" t="6852" r="86228" b="4073"/>
          <a:stretch>
            <a:fillRect/>
          </a:stretch>
        </p:blipFill>
        <p:spPr bwMode="auto">
          <a:xfrm>
            <a:off x="3123456" y="4101327"/>
            <a:ext cx="719680" cy="720000"/>
          </a:xfrm>
          <a:prstGeom prst="rect">
            <a:avLst/>
          </a:prstGeom>
          <a:noFill/>
          <a:ln w="9525">
            <a:solidFill>
              <a:schemeClr val="tx1"/>
            </a:solidFill>
          </a:ln>
          <a:effectLst>
            <a:outerShdw blurRad="50800" dist="38100" dir="2700000" algn="tl" rotWithShape="0">
              <a:prstClr val="black">
                <a:alpha val="40000"/>
              </a:prstClr>
            </a:outerShdw>
          </a:effectLst>
        </p:spPr>
      </p:pic>
      <p:grpSp>
        <p:nvGrpSpPr>
          <p:cNvPr id="13" name="Group 57"/>
          <p:cNvGrpSpPr/>
          <p:nvPr/>
        </p:nvGrpSpPr>
        <p:grpSpPr>
          <a:xfrm>
            <a:off x="621562" y="5188744"/>
            <a:ext cx="2571628" cy="1048568"/>
            <a:chOff x="587497" y="5190332"/>
            <a:chExt cx="2571628" cy="1048568"/>
          </a:xfrm>
        </p:grpSpPr>
        <p:sp>
          <p:nvSpPr>
            <p:cNvPr id="59" name="TextBox 3"/>
            <p:cNvSpPr txBox="1">
              <a:spLocks noChangeArrowheads="1"/>
            </p:cNvSpPr>
            <p:nvPr/>
          </p:nvSpPr>
          <p:spPr bwMode="auto">
            <a:xfrm>
              <a:off x="587497" y="5190332"/>
              <a:ext cx="2428875" cy="369888"/>
            </a:xfrm>
            <a:prstGeom prst="rect">
              <a:avLst/>
            </a:prstGeom>
            <a:solidFill>
              <a:schemeClr val="tx2">
                <a:lumMod val="20000"/>
                <a:lumOff val="80000"/>
                <a:alpha val="80000"/>
              </a:schemeClr>
            </a:solidFill>
            <a:ln w="9525">
              <a:noFill/>
              <a:miter lim="800000"/>
              <a:headEnd/>
              <a:tailEnd/>
            </a:ln>
          </p:spPr>
          <p:txBody>
            <a:bodyPr>
              <a:spAutoFit/>
            </a:bodyPr>
            <a:lstStyle/>
            <a:p>
              <a:pPr>
                <a:defRPr/>
              </a:pPr>
              <a:endParaRPr lang="en-CA" dirty="0">
                <a:latin typeface="Calibri" pitchFamily="34" charset="0"/>
              </a:endParaRPr>
            </a:p>
          </p:txBody>
        </p:sp>
        <p:cxnSp>
          <p:nvCxnSpPr>
            <p:cNvPr id="60" name="Straight Arrow Connector 59"/>
            <p:cNvCxnSpPr/>
            <p:nvPr/>
          </p:nvCxnSpPr>
          <p:spPr bwMode="auto">
            <a:xfrm rot="10800000">
              <a:off x="622300" y="6237312"/>
              <a:ext cx="2536825"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1" name="Rounded Rectangle 60"/>
            <p:cNvSpPr/>
            <p:nvPr/>
          </p:nvSpPr>
          <p:spPr>
            <a:xfrm>
              <a:off x="2146300" y="5662327"/>
              <a:ext cx="444500" cy="431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62" name="Rounded Rectangle 61"/>
            <p:cNvSpPr/>
            <p:nvPr/>
          </p:nvSpPr>
          <p:spPr>
            <a:xfrm>
              <a:off x="622300" y="5697252"/>
              <a:ext cx="1403350" cy="3968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pic>
        <p:nvPicPr>
          <p:cNvPr id="63" name="Picture 3" descr="C:\Users\User1\Desktop\ScreenHunter\ICv6 Course\ICv6 GIS Map_6.JPG"/>
          <p:cNvPicPr>
            <a:picLocks noChangeAspect="1" noChangeArrowheads="1"/>
          </p:cNvPicPr>
          <p:nvPr/>
        </p:nvPicPr>
        <p:blipFill>
          <a:blip r:embed="rId2" cstate="print"/>
          <a:srcRect l="54787" t="6852" r="32090" b="4073"/>
          <a:stretch>
            <a:fillRect/>
          </a:stretch>
        </p:blipFill>
        <p:spPr bwMode="auto">
          <a:xfrm>
            <a:off x="6613505" y="4099739"/>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64" name="Picture 3" descr="C:\Users\User1\Desktop\ScreenHunter\ICv6 Course\ICv6 GIS Map_6.JPG"/>
          <p:cNvPicPr>
            <a:picLocks noChangeAspect="1" noChangeArrowheads="1"/>
          </p:cNvPicPr>
          <p:nvPr/>
        </p:nvPicPr>
        <p:blipFill>
          <a:blip r:embed="rId2" cstate="print"/>
          <a:srcRect l="41329" t="6852" r="45548" b="4073"/>
          <a:stretch>
            <a:fillRect/>
          </a:stretch>
        </p:blipFill>
        <p:spPr bwMode="auto">
          <a:xfrm>
            <a:off x="5785413" y="4099739"/>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65" name="Picture 3" descr="C:\Users\User1\Desktop\ScreenHunter\ICv6 Course\ICv6 GIS Map_6.JPG"/>
          <p:cNvPicPr>
            <a:picLocks noChangeAspect="1" noChangeArrowheads="1"/>
          </p:cNvPicPr>
          <p:nvPr/>
        </p:nvPicPr>
        <p:blipFill>
          <a:blip r:embed="rId2" cstate="print"/>
          <a:srcRect l="27555" t="6852" r="59322" b="4073"/>
          <a:stretch>
            <a:fillRect/>
          </a:stretch>
        </p:blipFill>
        <p:spPr bwMode="auto">
          <a:xfrm>
            <a:off x="4957321" y="4099739"/>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66" name="Picture 3" descr="C:\Users\User1\Desktop\ScreenHunter\ICv6 Course\ICv6 GIS Map_6.JPG"/>
          <p:cNvPicPr>
            <a:picLocks noChangeAspect="1" noChangeArrowheads="1"/>
          </p:cNvPicPr>
          <p:nvPr/>
        </p:nvPicPr>
        <p:blipFill>
          <a:blip r:embed="rId2" cstate="print"/>
          <a:srcRect l="13779" t="6852" r="73098" b="4073"/>
          <a:stretch>
            <a:fillRect/>
          </a:stretch>
        </p:blipFill>
        <p:spPr bwMode="auto">
          <a:xfrm>
            <a:off x="4056241" y="4099739"/>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67" name="Picture 3" descr="C:\Users\User1\Desktop\ScreenHunter\ICv6 Course\ICv6 GIS Map_6.JPG"/>
          <p:cNvPicPr>
            <a:picLocks noChangeAspect="1" noChangeArrowheads="1"/>
          </p:cNvPicPr>
          <p:nvPr/>
        </p:nvPicPr>
        <p:blipFill>
          <a:blip r:embed="rId2" cstate="print"/>
          <a:srcRect l="656" t="6852" r="86228" b="4073"/>
          <a:stretch>
            <a:fillRect/>
          </a:stretch>
        </p:blipFill>
        <p:spPr bwMode="auto">
          <a:xfrm>
            <a:off x="3157521" y="4099739"/>
            <a:ext cx="71968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274638"/>
            <a:ext cx="8229600" cy="525462"/>
          </a:xfrm>
        </p:spPr>
        <p:txBody>
          <a:bodyPr/>
          <a:lstStyle/>
          <a:p>
            <a:r>
              <a:rPr lang="en-CA" b="1" dirty="0" smtClean="0"/>
              <a:t>System - 1</a:t>
            </a:r>
          </a:p>
        </p:txBody>
      </p:sp>
      <p:sp>
        <p:nvSpPr>
          <p:cNvPr id="3" name="Date Placeholder 2"/>
          <p:cNvSpPr>
            <a:spLocks noGrp="1"/>
          </p:cNvSpPr>
          <p:nvPr>
            <p:ph type="dt" sz="quarter" idx="10"/>
          </p:nvPr>
        </p:nvSpPr>
        <p:spPr/>
        <p:txBody>
          <a:bodyPr/>
          <a:lstStyle/>
          <a:p>
            <a:pPr>
              <a:defRPr/>
            </a:pPr>
            <a:fld id="{838B25D1-302E-46EB-83F8-90999F8BE202}"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726821FF-C7E7-48D5-8067-335CF594B23E}" type="slidenum">
              <a:rPr lang="en-CA" smtClean="0"/>
              <a:pPr>
                <a:defRPr/>
              </a:pPr>
              <a:t>22</a:t>
            </a:fld>
            <a:endParaRPr lang="en-CA" dirty="0"/>
          </a:p>
        </p:txBody>
      </p:sp>
      <p:grpSp>
        <p:nvGrpSpPr>
          <p:cNvPr id="25605" name="Group 62"/>
          <p:cNvGrpSpPr>
            <a:grpSpLocks/>
          </p:cNvGrpSpPr>
          <p:nvPr/>
        </p:nvGrpSpPr>
        <p:grpSpPr bwMode="auto">
          <a:xfrm>
            <a:off x="242888" y="720725"/>
            <a:ext cx="8624887" cy="5680075"/>
            <a:chOff x="243630" y="720000"/>
            <a:chExt cx="8623858" cy="5680920"/>
          </a:xfrm>
        </p:grpSpPr>
        <p:sp>
          <p:nvSpPr>
            <p:cNvPr id="25606" name="TextBox 7"/>
            <p:cNvSpPr txBox="1">
              <a:spLocks noChangeArrowheads="1"/>
            </p:cNvSpPr>
            <p:nvPr/>
          </p:nvSpPr>
          <p:spPr bwMode="auto">
            <a:xfrm>
              <a:off x="457200" y="720000"/>
              <a:ext cx="8229600" cy="612000"/>
            </a:xfrm>
            <a:prstGeom prst="rect">
              <a:avLst/>
            </a:prstGeom>
            <a:noFill/>
            <a:ln w="9525">
              <a:noFill/>
              <a:miter lim="800000"/>
              <a:headEnd/>
              <a:tailEnd/>
            </a:ln>
          </p:spPr>
          <p:txBody>
            <a:bodyPr>
              <a:spAutoFit/>
            </a:bodyPr>
            <a:lstStyle/>
            <a:p>
              <a:r>
                <a:rPr lang="en-CA">
                  <a:latin typeface="Calibri" pitchFamily="34" charset="0"/>
                </a:rPr>
                <a:t>The System menu sets </a:t>
              </a:r>
              <a:r>
                <a:rPr lang="en-CA" b="1">
                  <a:latin typeface="Calibri" pitchFamily="34" charset="0"/>
                </a:rPr>
                <a:t>Application</a:t>
              </a:r>
              <a:r>
                <a:rPr lang="en-CA">
                  <a:latin typeface="Calibri" pitchFamily="34" charset="0"/>
                </a:rPr>
                <a:t> </a:t>
              </a:r>
              <a:r>
                <a:rPr lang="en-CA" b="1">
                  <a:latin typeface="Calibri" pitchFamily="34" charset="0"/>
                </a:rPr>
                <a:t>options</a:t>
              </a:r>
              <a:r>
                <a:rPr lang="en-CA">
                  <a:latin typeface="Calibri" pitchFamily="34" charset="0"/>
                </a:rPr>
                <a:t>, maintains </a:t>
              </a:r>
              <a:r>
                <a:rPr lang="en-CA" b="1">
                  <a:latin typeface="Calibri" pitchFamily="34" charset="0"/>
                </a:rPr>
                <a:t>Program databases </a:t>
              </a:r>
              <a:r>
                <a:rPr lang="en-CA">
                  <a:latin typeface="Calibri" pitchFamily="34" charset="0"/>
                </a:rPr>
                <a:t>and keeps a program </a:t>
              </a:r>
              <a:r>
                <a:rPr lang="en-CA" b="1">
                  <a:latin typeface="Calibri" pitchFamily="34" charset="0"/>
                </a:rPr>
                <a:t>Error log.</a:t>
              </a:r>
            </a:p>
          </p:txBody>
        </p:sp>
        <p:grpSp>
          <p:nvGrpSpPr>
            <p:cNvPr id="25607" name="Group 61"/>
            <p:cNvGrpSpPr>
              <a:grpSpLocks/>
            </p:cNvGrpSpPr>
            <p:nvPr/>
          </p:nvGrpSpPr>
          <p:grpSpPr bwMode="auto">
            <a:xfrm>
              <a:off x="243630" y="1286242"/>
              <a:ext cx="8623858" cy="5114678"/>
              <a:chOff x="243630" y="1286242"/>
              <a:chExt cx="8623858" cy="5114678"/>
            </a:xfrm>
          </p:grpSpPr>
          <p:pic>
            <p:nvPicPr>
              <p:cNvPr id="1026" name="Picture 2" descr="C:\Users\User1\Desktop\ScreenHunter\ICv6 Course\ICv6 System_Database_Utilities.JPG"/>
              <p:cNvPicPr>
                <a:picLocks noChangeAspect="1" noChangeArrowheads="1"/>
              </p:cNvPicPr>
              <p:nvPr/>
            </p:nvPicPr>
            <p:blipFill>
              <a:blip r:embed="rId2" cstate="print"/>
              <a:srcRect/>
              <a:stretch>
                <a:fillRect/>
              </a:stretch>
            </p:blipFill>
            <p:spPr bwMode="auto">
              <a:xfrm>
                <a:off x="4053175" y="3562048"/>
                <a:ext cx="4814313" cy="2838872"/>
              </a:xfrm>
              <a:prstGeom prst="rect">
                <a:avLst/>
              </a:prstGeom>
              <a:noFill/>
              <a:ln w="9525">
                <a:solidFill>
                  <a:schemeClr val="tx1"/>
                </a:solidFill>
              </a:ln>
              <a:effectLst>
                <a:outerShdw blurRad="50800" dist="38100" dir="2700000" algn="tl" rotWithShape="0">
                  <a:prstClr val="black">
                    <a:alpha val="40000"/>
                  </a:prstClr>
                </a:outerShdw>
              </a:effectLst>
            </p:spPr>
          </p:pic>
          <p:grpSp>
            <p:nvGrpSpPr>
              <p:cNvPr id="25609" name="Group 40"/>
              <p:cNvGrpSpPr>
                <a:grpSpLocks noChangeAspect="1"/>
              </p:cNvGrpSpPr>
              <p:nvPr/>
            </p:nvGrpSpPr>
            <p:grpSpPr bwMode="auto">
              <a:xfrm>
                <a:off x="4053680" y="1286242"/>
                <a:ext cx="4802265" cy="2026107"/>
                <a:chOff x="4824000" y="1188000"/>
                <a:chExt cx="4069715" cy="1717040"/>
              </a:xfrm>
            </p:grpSpPr>
            <p:pic>
              <p:nvPicPr>
                <p:cNvPr id="92163" name="Picture 3" descr="C:\Users\User1\Desktop\ScreenHunter\ICv6 Course\ICv6 System 2.jpg"/>
                <p:cNvPicPr>
                  <a:picLocks noChangeAspect="1" noChangeArrowheads="1"/>
                </p:cNvPicPr>
                <p:nvPr/>
              </p:nvPicPr>
              <p:blipFill>
                <a:blip r:embed="rId3" cstate="print"/>
                <a:srcRect/>
                <a:stretch>
                  <a:fillRect/>
                </a:stretch>
              </p:blipFill>
              <p:spPr bwMode="auto">
                <a:xfrm>
                  <a:off x="4823572" y="1188492"/>
                  <a:ext cx="4070509" cy="1716908"/>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1" name="Rounded Rectangle 10"/>
                <p:cNvSpPr/>
                <p:nvPr/>
              </p:nvSpPr>
              <p:spPr bwMode="auto">
                <a:xfrm>
                  <a:off x="5147760" y="1413196"/>
                  <a:ext cx="431803" cy="1507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2" name="Rounded Rectangle 11"/>
                <p:cNvSpPr/>
                <p:nvPr/>
              </p:nvSpPr>
              <p:spPr bwMode="auto">
                <a:xfrm>
                  <a:off x="7696873" y="1422615"/>
                  <a:ext cx="852843" cy="1507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Rounded Rectangle 12"/>
                <p:cNvSpPr/>
                <p:nvPr/>
              </p:nvSpPr>
              <p:spPr bwMode="auto">
                <a:xfrm>
                  <a:off x="6174131" y="1422615"/>
                  <a:ext cx="917411" cy="1507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14" name="Straight Arrow Connector 13"/>
              <p:cNvCxnSpPr>
                <a:stCxn id="25613" idx="3"/>
                <a:endCxn id="11" idx="1"/>
              </p:cNvCxnSpPr>
              <p:nvPr/>
            </p:nvCxnSpPr>
            <p:spPr bwMode="auto">
              <a:xfrm>
                <a:off x="3791269" y="1626598"/>
                <a:ext cx="644448" cy="1428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25614" idx="3"/>
                <a:endCxn id="13" idx="1"/>
              </p:cNvCxnSpPr>
              <p:nvPr/>
            </p:nvCxnSpPr>
            <p:spPr bwMode="auto">
              <a:xfrm flipV="1">
                <a:off x="3861110" y="1652001"/>
                <a:ext cx="1785725" cy="56364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25615" idx="3"/>
                <a:endCxn id="12" idx="1"/>
              </p:cNvCxnSpPr>
              <p:nvPr/>
            </p:nvCxnSpPr>
            <p:spPr bwMode="auto">
              <a:xfrm flipV="1">
                <a:off x="3861110" y="1652001"/>
                <a:ext cx="3582561" cy="127018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613" name="TextBox 7"/>
              <p:cNvSpPr txBox="1">
                <a:spLocks noChangeArrowheads="1"/>
              </p:cNvSpPr>
              <p:nvPr/>
            </p:nvSpPr>
            <p:spPr bwMode="auto">
              <a:xfrm>
                <a:off x="1524002" y="1446446"/>
                <a:ext cx="2268000" cy="360000"/>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Sets program defaults.</a:t>
                </a:r>
              </a:p>
            </p:txBody>
          </p:sp>
          <p:sp>
            <p:nvSpPr>
              <p:cNvPr id="25614" name="TextBox 7"/>
              <p:cNvSpPr txBox="1">
                <a:spLocks noChangeArrowheads="1"/>
              </p:cNvSpPr>
              <p:nvPr/>
            </p:nvSpPr>
            <p:spPr bwMode="auto">
              <a:xfrm>
                <a:off x="1881674" y="1908949"/>
                <a:ext cx="1980000" cy="612000"/>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Selects the desired Background Image.</a:t>
                </a:r>
              </a:p>
            </p:txBody>
          </p:sp>
          <p:sp>
            <p:nvSpPr>
              <p:cNvPr id="25615" name="TextBox 7"/>
              <p:cNvSpPr txBox="1">
                <a:spLocks noChangeArrowheads="1"/>
              </p:cNvSpPr>
              <p:nvPr/>
            </p:nvSpPr>
            <p:spPr bwMode="auto">
              <a:xfrm>
                <a:off x="1305674" y="2616382"/>
                <a:ext cx="2556000" cy="612000"/>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Places your Organization Logo on the Main screen.</a:t>
                </a:r>
              </a:p>
            </p:txBody>
          </p:sp>
          <p:grpSp>
            <p:nvGrpSpPr>
              <p:cNvPr id="25616" name="Group 60"/>
              <p:cNvGrpSpPr>
                <a:grpSpLocks/>
              </p:cNvGrpSpPr>
              <p:nvPr/>
            </p:nvGrpSpPr>
            <p:grpSpPr bwMode="auto">
              <a:xfrm>
                <a:off x="243630" y="3538800"/>
                <a:ext cx="3276088" cy="1930079"/>
                <a:chOff x="243630" y="3538800"/>
                <a:chExt cx="3276088" cy="1930079"/>
              </a:xfrm>
            </p:grpSpPr>
            <p:grpSp>
              <p:nvGrpSpPr>
                <p:cNvPr id="25619" name="Group 43"/>
                <p:cNvGrpSpPr>
                  <a:grpSpLocks/>
                </p:cNvGrpSpPr>
                <p:nvPr/>
              </p:nvGrpSpPr>
              <p:grpSpPr bwMode="auto">
                <a:xfrm>
                  <a:off x="243630" y="3540306"/>
                  <a:ext cx="3276088" cy="1928573"/>
                  <a:chOff x="243630" y="2430463"/>
                  <a:chExt cx="3276088" cy="1928573"/>
                </a:xfrm>
              </p:grpSpPr>
              <p:pic>
                <p:nvPicPr>
                  <p:cNvPr id="92162" name="Picture 2" descr="C:\Users\User1\Desktop\ScreenHunter\ICv6 Course\ICv6 System 1.jpg"/>
                  <p:cNvPicPr>
                    <a:picLocks noChangeAspect="1" noChangeArrowheads="1"/>
                  </p:cNvPicPr>
                  <p:nvPr/>
                </p:nvPicPr>
                <p:blipFill>
                  <a:blip r:embed="rId4" cstate="print"/>
                  <a:srcRect l="51760" t="15280" r="14659"/>
                  <a:stretch>
                    <a:fillRect/>
                  </a:stretch>
                </p:blipFill>
                <p:spPr bwMode="auto">
                  <a:xfrm>
                    <a:off x="243630" y="2434740"/>
                    <a:ext cx="3276209" cy="1924336"/>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0" name="Rounded Rectangle 9"/>
                  <p:cNvSpPr/>
                  <p:nvPr/>
                </p:nvSpPr>
                <p:spPr bwMode="auto">
                  <a:xfrm>
                    <a:off x="589664" y="2785629"/>
                    <a:ext cx="2001598" cy="34771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9" name="Rounded Rectangle 28"/>
                  <p:cNvSpPr/>
                  <p:nvPr/>
                </p:nvSpPr>
                <p:spPr bwMode="auto">
                  <a:xfrm>
                    <a:off x="611886" y="3212730"/>
                    <a:ext cx="1825407" cy="35088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60" name="Rounded Rectangle 59"/>
                <p:cNvSpPr/>
                <p:nvPr/>
              </p:nvSpPr>
              <p:spPr>
                <a:xfrm>
                  <a:off x="2638881" y="3542995"/>
                  <a:ext cx="828576" cy="36041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cxnSp>
            <p:nvCxnSpPr>
              <p:cNvPr id="18" name="Straight Arrow Connector 17"/>
              <p:cNvCxnSpPr>
                <a:stCxn id="10" idx="3"/>
                <a:endCxn id="92163" idx="2"/>
              </p:cNvCxnSpPr>
              <p:nvPr/>
            </p:nvCxnSpPr>
            <p:spPr bwMode="auto">
              <a:xfrm flipV="1">
                <a:off x="2591262" y="3312774"/>
                <a:ext cx="3863514" cy="7541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29" idx="3"/>
                <a:endCxn id="1026" idx="1"/>
              </p:cNvCxnSpPr>
              <p:nvPr/>
            </p:nvCxnSpPr>
            <p:spPr bwMode="auto">
              <a:xfrm>
                <a:off x="2437293" y="4497225"/>
                <a:ext cx="1615882" cy="48425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274638"/>
            <a:ext cx="8229600" cy="525462"/>
          </a:xfrm>
        </p:spPr>
        <p:txBody>
          <a:bodyPr/>
          <a:lstStyle/>
          <a:p>
            <a:r>
              <a:rPr lang="en-CA" b="1" dirty="0" smtClean="0"/>
              <a:t>System - 2</a:t>
            </a:r>
            <a:endParaRPr lang="en-CA" dirty="0" smtClean="0"/>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ED56AE83-EABC-4C7B-B83E-DB6FA1E03E79}" type="slidenum">
              <a:rPr lang="en-CA" smtClean="0"/>
              <a:pPr>
                <a:defRPr/>
              </a:pPr>
              <a:t>23</a:t>
            </a:fld>
            <a:endParaRPr lang="en-CA" dirty="0"/>
          </a:p>
        </p:txBody>
      </p:sp>
      <p:grpSp>
        <p:nvGrpSpPr>
          <p:cNvPr id="26629" name="Group 31"/>
          <p:cNvGrpSpPr>
            <a:grpSpLocks/>
          </p:cNvGrpSpPr>
          <p:nvPr/>
        </p:nvGrpSpPr>
        <p:grpSpPr bwMode="auto">
          <a:xfrm>
            <a:off x="204788" y="720725"/>
            <a:ext cx="8672512" cy="5635625"/>
            <a:chOff x="204306" y="720000"/>
            <a:chExt cx="8672733" cy="5636350"/>
          </a:xfrm>
        </p:grpSpPr>
        <p:sp>
          <p:nvSpPr>
            <p:cNvPr id="26630" name="TextBox 3"/>
            <p:cNvSpPr txBox="1">
              <a:spLocks noChangeArrowheads="1"/>
            </p:cNvSpPr>
            <p:nvPr/>
          </p:nvSpPr>
          <p:spPr bwMode="auto">
            <a:xfrm>
              <a:off x="1799692" y="1440000"/>
              <a:ext cx="5616000" cy="646331"/>
            </a:xfrm>
            <a:prstGeom prst="rect">
              <a:avLst/>
            </a:prstGeom>
            <a:solidFill>
              <a:srgbClr val="FEBEC9">
                <a:alpha val="79999"/>
              </a:srgbClr>
            </a:solidFill>
            <a:ln w="9525">
              <a:noFill/>
              <a:miter lim="800000"/>
              <a:headEnd/>
              <a:tailEnd/>
            </a:ln>
          </p:spPr>
          <p:txBody>
            <a:bodyPr>
              <a:spAutoFit/>
            </a:bodyPr>
            <a:lstStyle/>
            <a:p>
              <a:r>
                <a:rPr lang="en-CA" b="1">
                  <a:latin typeface="Calibri" pitchFamily="34" charset="0"/>
                </a:rPr>
                <a:t>After a system problem reset the Database immediately after opening Incident Commander  and before it is used.</a:t>
              </a:r>
              <a:endParaRPr lang="en-CA">
                <a:latin typeface="Calibri" pitchFamily="34" charset="0"/>
              </a:endParaRPr>
            </a:p>
          </p:txBody>
        </p:sp>
        <p:sp>
          <p:nvSpPr>
            <p:cNvPr id="26631" name="TextBox 3"/>
            <p:cNvSpPr txBox="1">
              <a:spLocks noChangeArrowheads="1"/>
            </p:cNvSpPr>
            <p:nvPr/>
          </p:nvSpPr>
          <p:spPr bwMode="auto">
            <a:xfrm>
              <a:off x="204306" y="720000"/>
              <a:ext cx="8672733" cy="646331"/>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The </a:t>
              </a:r>
              <a:r>
                <a:rPr lang="en-CA" b="1">
                  <a:latin typeface="Calibri" pitchFamily="34" charset="0"/>
                </a:rPr>
                <a:t>Database</a:t>
              </a:r>
              <a:r>
                <a:rPr lang="en-CA">
                  <a:latin typeface="Calibri" pitchFamily="34" charset="0"/>
                </a:rPr>
                <a:t> should be reset immediately after a power loss, computer crash, voltage spike or if there has been a possible data corruption</a:t>
              </a:r>
            </a:p>
          </p:txBody>
        </p:sp>
        <p:grpSp>
          <p:nvGrpSpPr>
            <p:cNvPr id="26632" name="Group 30"/>
            <p:cNvGrpSpPr>
              <a:grpSpLocks/>
            </p:cNvGrpSpPr>
            <p:nvPr/>
          </p:nvGrpSpPr>
          <p:grpSpPr bwMode="auto">
            <a:xfrm>
              <a:off x="215999" y="2222285"/>
              <a:ext cx="8661040" cy="4134065"/>
              <a:chOff x="227692" y="1695230"/>
              <a:chExt cx="8661040" cy="4134065"/>
            </a:xfrm>
          </p:grpSpPr>
          <p:pic>
            <p:nvPicPr>
              <p:cNvPr id="2050" name="Picture 2" descr="C:\Users\User1\Desktop\ScreenHunter\ICv6 Course\ICv6 System_Reset_Databaser.JPG"/>
              <p:cNvPicPr>
                <a:picLocks noChangeAspect="1" noChangeArrowheads="1"/>
              </p:cNvPicPr>
              <p:nvPr/>
            </p:nvPicPr>
            <p:blipFill>
              <a:blip r:embed="rId2" cstate="print"/>
              <a:srcRect/>
              <a:stretch>
                <a:fillRect/>
              </a:stretch>
            </p:blipFill>
            <p:spPr bwMode="auto">
              <a:xfrm>
                <a:off x="3024357" y="3789095"/>
                <a:ext cx="5864375" cy="2040200"/>
              </a:xfrm>
              <a:prstGeom prst="rect">
                <a:avLst/>
              </a:prstGeom>
              <a:noFill/>
              <a:ln w="9525">
                <a:solidFill>
                  <a:schemeClr val="tx1"/>
                </a:solidFill>
              </a:ln>
              <a:effectLst>
                <a:outerShdw blurRad="50800" dist="38100" dir="2700000" algn="tl" rotWithShape="0">
                  <a:prstClr val="black">
                    <a:alpha val="40000"/>
                  </a:prstClr>
                </a:outerShdw>
              </a:effectLst>
            </p:spPr>
          </p:pic>
          <p:grpSp>
            <p:nvGrpSpPr>
              <p:cNvPr id="26634" name="Group 16"/>
              <p:cNvGrpSpPr>
                <a:grpSpLocks noChangeAspect="1"/>
              </p:cNvGrpSpPr>
              <p:nvPr/>
            </p:nvGrpSpPr>
            <p:grpSpPr bwMode="auto">
              <a:xfrm>
                <a:off x="227692" y="1695230"/>
                <a:ext cx="4872612" cy="1871655"/>
                <a:chOff x="288000" y="2034000"/>
                <a:chExt cx="5800727" cy="2228161"/>
              </a:xfrm>
            </p:grpSpPr>
            <p:grpSp>
              <p:nvGrpSpPr>
                <p:cNvPr id="26639" name="Group 13"/>
                <p:cNvGrpSpPr>
                  <a:grpSpLocks noChangeAspect="1"/>
                </p:cNvGrpSpPr>
                <p:nvPr/>
              </p:nvGrpSpPr>
              <p:grpSpPr bwMode="auto">
                <a:xfrm>
                  <a:off x="288000" y="2036884"/>
                  <a:ext cx="5800727" cy="2225277"/>
                  <a:chOff x="288000" y="1962000"/>
                  <a:chExt cx="3867151" cy="1483518"/>
                </a:xfrm>
              </p:grpSpPr>
              <p:pic>
                <p:nvPicPr>
                  <p:cNvPr id="7" name="Picture 2" descr="C:\Users\User1\Desktop\ScreenHunter\ICv6 Course\ICv6 System 1.jpg"/>
                  <p:cNvPicPr>
                    <a:picLocks noChangeAspect="1" noChangeArrowheads="1"/>
                  </p:cNvPicPr>
                  <p:nvPr/>
                </p:nvPicPr>
                <p:blipFill>
                  <a:blip r:embed="rId3" cstate="print"/>
                  <a:srcRect l="33810" t="15280" r="14659"/>
                  <a:stretch>
                    <a:fillRect/>
                  </a:stretch>
                </p:blipFill>
                <p:spPr bwMode="auto">
                  <a:xfrm>
                    <a:off x="287539" y="1962346"/>
                    <a:ext cx="3864274" cy="1483118"/>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2" name="Rounded Rectangle 11"/>
                  <p:cNvSpPr/>
                  <p:nvPr/>
                </p:nvSpPr>
                <p:spPr bwMode="auto">
                  <a:xfrm>
                    <a:off x="1914138" y="3175806"/>
                    <a:ext cx="681634" cy="19783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Rounded Rectangle 12"/>
                  <p:cNvSpPr/>
                  <p:nvPr/>
                </p:nvSpPr>
                <p:spPr bwMode="auto">
                  <a:xfrm>
                    <a:off x="1914138" y="2825503"/>
                    <a:ext cx="1096158" cy="19909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6" name="Rounded Rectangle 15"/>
                <p:cNvSpPr/>
                <p:nvPr/>
              </p:nvSpPr>
              <p:spPr bwMode="auto">
                <a:xfrm>
                  <a:off x="5059378" y="2033623"/>
                  <a:ext cx="973313" cy="40637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6635" name="TextBox 3"/>
              <p:cNvSpPr txBox="1">
                <a:spLocks noChangeArrowheads="1"/>
              </p:cNvSpPr>
              <p:nvPr/>
            </p:nvSpPr>
            <p:spPr bwMode="auto">
              <a:xfrm>
                <a:off x="227692" y="4075928"/>
                <a:ext cx="2448000" cy="1224000"/>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Error Log </a:t>
                </a:r>
                <a:r>
                  <a:rPr lang="en-CA">
                    <a:latin typeface="Calibri" pitchFamily="34" charset="0"/>
                  </a:rPr>
                  <a:t>– Documents errors that have occurred in the program to aid troubleshooting</a:t>
                </a:r>
              </a:p>
            </p:txBody>
          </p:sp>
          <p:sp>
            <p:nvSpPr>
              <p:cNvPr id="26636" name="TextBox 3"/>
              <p:cNvSpPr txBox="1">
                <a:spLocks noChangeArrowheads="1"/>
              </p:cNvSpPr>
              <p:nvPr/>
            </p:nvSpPr>
            <p:spPr bwMode="auto">
              <a:xfrm>
                <a:off x="5580112" y="2275435"/>
                <a:ext cx="2844000" cy="1200329"/>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Reset Database </a:t>
                </a:r>
                <a:r>
                  <a:rPr lang="en-CA">
                    <a:latin typeface="Calibri" pitchFamily="34" charset="0"/>
                  </a:rPr>
                  <a:t>– Resets the database pointers but does not change any of the data.</a:t>
                </a:r>
              </a:p>
            </p:txBody>
          </p:sp>
          <p:cxnSp>
            <p:nvCxnSpPr>
              <p:cNvPr id="22" name="Straight Arrow Connector 21"/>
              <p:cNvCxnSpPr>
                <a:stCxn id="12" idx="1"/>
                <a:endCxn id="26635" idx="0"/>
              </p:cNvCxnSpPr>
              <p:nvPr/>
            </p:nvCxnSpPr>
            <p:spPr bwMode="auto">
              <a:xfrm rot="10800000" flipV="1">
                <a:off x="1451105" y="3350889"/>
                <a:ext cx="827108" cy="72558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3" idx="3"/>
                <a:endCxn id="2050" idx="0"/>
              </p:cNvCxnSpPr>
              <p:nvPr/>
            </p:nvCxnSpPr>
            <p:spPr bwMode="auto">
              <a:xfrm>
                <a:off x="3660962" y="2911094"/>
                <a:ext cx="2295584" cy="8780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8"/>
            <a:ext cx="8229600" cy="525462"/>
          </a:xfrm>
        </p:spPr>
        <p:txBody>
          <a:bodyPr/>
          <a:lstStyle/>
          <a:p>
            <a:r>
              <a:rPr lang="en-CA" b="1" smtClean="0"/>
              <a:t>Window</a:t>
            </a:r>
          </a:p>
        </p:txBody>
      </p:sp>
      <p:sp>
        <p:nvSpPr>
          <p:cNvPr id="3" name="Date Placeholder 2"/>
          <p:cNvSpPr>
            <a:spLocks noGrp="1"/>
          </p:cNvSpPr>
          <p:nvPr>
            <p:ph type="dt" sz="quarter" idx="10"/>
          </p:nvPr>
        </p:nvSpPr>
        <p:spPr/>
        <p:txBody>
          <a:bodyPr/>
          <a:lstStyle/>
          <a:p>
            <a:pPr>
              <a:defRPr/>
            </a:pPr>
            <a:fld id="{838B25D1-302E-46EB-83F8-90999F8BE202}"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4725BA1B-5C37-4622-B520-DC10925E8D2A}" type="slidenum">
              <a:rPr lang="en-CA" smtClean="0"/>
              <a:pPr>
                <a:defRPr/>
              </a:pPr>
              <a:t>24</a:t>
            </a:fld>
            <a:endParaRPr lang="en-CA" dirty="0"/>
          </a:p>
        </p:txBody>
      </p:sp>
      <p:grpSp>
        <p:nvGrpSpPr>
          <p:cNvPr id="27653" name="Group 23"/>
          <p:cNvGrpSpPr>
            <a:grpSpLocks/>
          </p:cNvGrpSpPr>
          <p:nvPr/>
        </p:nvGrpSpPr>
        <p:grpSpPr bwMode="auto">
          <a:xfrm>
            <a:off x="612775" y="800100"/>
            <a:ext cx="7883525" cy="5497513"/>
            <a:chOff x="612000" y="800100"/>
            <a:chExt cx="7884000" cy="5498169"/>
          </a:xfrm>
        </p:grpSpPr>
        <p:sp>
          <p:nvSpPr>
            <p:cNvPr id="27654" name="TextBox 7"/>
            <p:cNvSpPr txBox="1">
              <a:spLocks noChangeArrowheads="1"/>
            </p:cNvSpPr>
            <p:nvPr/>
          </p:nvSpPr>
          <p:spPr bwMode="auto">
            <a:xfrm>
              <a:off x="796729" y="800100"/>
              <a:ext cx="7570788" cy="647700"/>
            </a:xfrm>
            <a:prstGeom prst="rect">
              <a:avLst/>
            </a:prstGeom>
            <a:noFill/>
            <a:ln w="9525">
              <a:noFill/>
              <a:miter lim="800000"/>
              <a:headEnd/>
              <a:tailEnd/>
            </a:ln>
          </p:spPr>
          <p:txBody>
            <a:bodyPr>
              <a:spAutoFit/>
            </a:bodyPr>
            <a:lstStyle/>
            <a:p>
              <a:r>
                <a:rPr lang="en-CA">
                  <a:latin typeface="Calibri" pitchFamily="34" charset="0"/>
                </a:rPr>
                <a:t>The </a:t>
              </a:r>
              <a:r>
                <a:rPr lang="en-CA" b="1">
                  <a:latin typeface="Calibri" pitchFamily="34" charset="0"/>
                </a:rPr>
                <a:t>Window</a:t>
              </a:r>
              <a:r>
                <a:rPr lang="en-CA">
                  <a:latin typeface="Calibri" pitchFamily="34" charset="0"/>
                </a:rPr>
                <a:t> menu lists all windows currently active in the program. Any active window can be brought to the front.</a:t>
              </a:r>
            </a:p>
          </p:txBody>
        </p:sp>
        <p:grpSp>
          <p:nvGrpSpPr>
            <p:cNvPr id="27655" name="Group 8"/>
            <p:cNvGrpSpPr>
              <a:grpSpLocks noChangeAspect="1"/>
            </p:cNvGrpSpPr>
            <p:nvPr/>
          </p:nvGrpSpPr>
          <p:grpSpPr bwMode="auto">
            <a:xfrm>
              <a:off x="717489" y="2038900"/>
              <a:ext cx="7696322" cy="4259369"/>
              <a:chOff x="1619672" y="1772816"/>
              <a:chExt cx="5090160" cy="3943350"/>
            </a:xfrm>
          </p:grpSpPr>
          <p:pic>
            <p:nvPicPr>
              <p:cNvPr id="93186" name="Picture 2" descr="C:\Users\User1\Desktop\ScreenHunter\ICv6 Course\ICv6 Window.jpg"/>
              <p:cNvPicPr>
                <a:picLocks noChangeAspect="1" noChangeArrowheads="1"/>
              </p:cNvPicPr>
              <p:nvPr/>
            </p:nvPicPr>
            <p:blipFill>
              <a:blip r:embed="rId2" cstate="print"/>
              <a:srcRect/>
              <a:stretch>
                <a:fillRect/>
              </a:stretch>
            </p:blipFill>
            <p:spPr bwMode="auto">
              <a:xfrm>
                <a:off x="1619204" y="1772444"/>
                <a:ext cx="5090386" cy="3943722"/>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Rounded Rectangle 6"/>
              <p:cNvSpPr/>
              <p:nvPr/>
            </p:nvSpPr>
            <p:spPr>
              <a:xfrm>
                <a:off x="3203650" y="1951771"/>
                <a:ext cx="971247" cy="11024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8" name="Rounded Rectangle 7"/>
              <p:cNvSpPr/>
              <p:nvPr/>
            </p:nvSpPr>
            <p:spPr>
              <a:xfrm>
                <a:off x="3203650" y="2062013"/>
                <a:ext cx="971247" cy="25282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0" name="TextBox 7"/>
            <p:cNvSpPr txBox="1">
              <a:spLocks noChangeArrowheads="1"/>
            </p:cNvSpPr>
            <p:nvPr/>
          </p:nvSpPr>
          <p:spPr bwMode="auto">
            <a:xfrm>
              <a:off x="612000" y="1511385"/>
              <a:ext cx="3527638" cy="360406"/>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These windows are currently active.</a:t>
              </a:r>
            </a:p>
          </p:txBody>
        </p:sp>
        <p:sp>
          <p:nvSpPr>
            <p:cNvPr id="11" name="TextBox 7"/>
            <p:cNvSpPr txBox="1">
              <a:spLocks noChangeArrowheads="1"/>
            </p:cNvSpPr>
            <p:nvPr/>
          </p:nvSpPr>
          <p:spPr bwMode="auto">
            <a:xfrm>
              <a:off x="4679420" y="1511385"/>
              <a:ext cx="3816580" cy="360406"/>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Cycles the active windows to the front.</a:t>
              </a:r>
            </a:p>
          </p:txBody>
        </p:sp>
        <p:cxnSp>
          <p:nvCxnSpPr>
            <p:cNvPr id="12" name="Straight Arrow Connector 11"/>
            <p:cNvCxnSpPr>
              <a:stCxn id="11" idx="1"/>
              <a:endCxn id="7" idx="0"/>
            </p:cNvCxnSpPr>
            <p:nvPr/>
          </p:nvCxnSpPr>
          <p:spPr bwMode="auto">
            <a:xfrm rot="10800000" flipV="1">
              <a:off x="3847520" y="1692381"/>
              <a:ext cx="831900" cy="54140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0" idx="2"/>
              <a:endCxn id="8" idx="1"/>
            </p:cNvCxnSpPr>
            <p:nvPr/>
          </p:nvCxnSpPr>
          <p:spPr bwMode="auto">
            <a:xfrm rot="16200000" flipH="1">
              <a:off x="2436130" y="1811480"/>
              <a:ext cx="616023" cy="73664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4638"/>
            <a:ext cx="8229600" cy="525462"/>
          </a:xfrm>
        </p:spPr>
        <p:txBody>
          <a:bodyPr/>
          <a:lstStyle/>
          <a:p>
            <a:r>
              <a:rPr lang="en-CA" b="1" smtClean="0"/>
              <a:t>Help</a:t>
            </a:r>
          </a:p>
        </p:txBody>
      </p:sp>
      <p:sp>
        <p:nvSpPr>
          <p:cNvPr id="3" name="Date Placeholder 2"/>
          <p:cNvSpPr>
            <a:spLocks noGrp="1"/>
          </p:cNvSpPr>
          <p:nvPr>
            <p:ph type="dt" sz="quarter" idx="10"/>
          </p:nvPr>
        </p:nvSpPr>
        <p:spPr/>
        <p:txBody>
          <a:bodyPr/>
          <a:lstStyle/>
          <a:p>
            <a:pPr>
              <a:defRPr/>
            </a:pPr>
            <a:fld id="{838B25D1-302E-46EB-83F8-90999F8BE202}"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8011CB05-C600-4FA3-B158-188CFE586AD7}" type="slidenum">
              <a:rPr lang="en-CA" smtClean="0"/>
              <a:pPr>
                <a:defRPr/>
              </a:pPr>
              <a:t>25</a:t>
            </a:fld>
            <a:endParaRPr lang="en-CA" dirty="0"/>
          </a:p>
        </p:txBody>
      </p:sp>
      <p:sp>
        <p:nvSpPr>
          <p:cNvPr id="12" name="TextBox 7"/>
          <p:cNvSpPr txBox="1">
            <a:spLocks noChangeArrowheads="1"/>
          </p:cNvSpPr>
          <p:nvPr/>
        </p:nvSpPr>
        <p:spPr bwMode="auto">
          <a:xfrm>
            <a:off x="431800" y="3490913"/>
            <a:ext cx="1008063" cy="369887"/>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Text box.</a:t>
            </a:r>
          </a:p>
        </p:txBody>
      </p:sp>
      <p:sp>
        <p:nvSpPr>
          <p:cNvPr id="28678" name="TextBox 7"/>
          <p:cNvSpPr txBox="1">
            <a:spLocks noChangeAspect="1" noChangeArrowheads="1"/>
          </p:cNvSpPr>
          <p:nvPr/>
        </p:nvSpPr>
        <p:spPr bwMode="auto">
          <a:xfrm>
            <a:off x="1065213" y="4799013"/>
            <a:ext cx="1274762" cy="95250"/>
          </a:xfrm>
          <a:prstGeom prst="rect">
            <a:avLst/>
          </a:prstGeom>
          <a:solidFill>
            <a:schemeClr val="bg1"/>
          </a:solidFill>
          <a:ln w="9525">
            <a:noFill/>
            <a:miter lim="800000"/>
            <a:headEnd/>
            <a:tailEnd/>
          </a:ln>
        </p:spPr>
        <p:txBody>
          <a:bodyPr lIns="0" tIns="0" rIns="0" bIns="0">
            <a:spAutoFit/>
          </a:bodyPr>
          <a:lstStyle/>
          <a:p>
            <a:r>
              <a:rPr lang="en-CA" sz="800">
                <a:latin typeface="Calibri" pitchFamily="34" charset="0"/>
              </a:rPr>
              <a:t>River Bend SAR</a:t>
            </a:r>
          </a:p>
        </p:txBody>
      </p:sp>
      <p:sp>
        <p:nvSpPr>
          <p:cNvPr id="28679" name="TextBox 7"/>
          <p:cNvSpPr txBox="1">
            <a:spLocks noChangeAspect="1" noChangeArrowheads="1"/>
          </p:cNvSpPr>
          <p:nvPr/>
        </p:nvSpPr>
        <p:spPr bwMode="auto">
          <a:xfrm>
            <a:off x="1065213" y="4638675"/>
            <a:ext cx="1274762" cy="95250"/>
          </a:xfrm>
          <a:prstGeom prst="rect">
            <a:avLst/>
          </a:prstGeom>
          <a:solidFill>
            <a:schemeClr val="bg1"/>
          </a:solidFill>
          <a:ln w="9525">
            <a:noFill/>
            <a:miter lim="800000"/>
            <a:headEnd/>
            <a:tailEnd/>
          </a:ln>
        </p:spPr>
        <p:txBody>
          <a:bodyPr lIns="0" tIns="0" rIns="0" bIns="0">
            <a:spAutoFit/>
          </a:bodyPr>
          <a:lstStyle/>
          <a:p>
            <a:r>
              <a:rPr lang="en-CA" sz="800">
                <a:latin typeface="Calibri" pitchFamily="34" charset="0"/>
              </a:rPr>
              <a:t>SAR Management</a:t>
            </a:r>
          </a:p>
        </p:txBody>
      </p:sp>
      <p:grpSp>
        <p:nvGrpSpPr>
          <p:cNvPr id="28680" name="Group 57"/>
          <p:cNvGrpSpPr>
            <a:grpSpLocks/>
          </p:cNvGrpSpPr>
          <p:nvPr/>
        </p:nvGrpSpPr>
        <p:grpSpPr bwMode="auto">
          <a:xfrm>
            <a:off x="215900" y="800100"/>
            <a:ext cx="8674100" cy="5540375"/>
            <a:chOff x="215900" y="800100"/>
            <a:chExt cx="8673844" cy="5540696"/>
          </a:xfrm>
        </p:grpSpPr>
        <p:grpSp>
          <p:nvGrpSpPr>
            <p:cNvPr id="28681" name="Group 55"/>
            <p:cNvGrpSpPr>
              <a:grpSpLocks/>
            </p:cNvGrpSpPr>
            <p:nvPr/>
          </p:nvGrpSpPr>
          <p:grpSpPr bwMode="auto">
            <a:xfrm>
              <a:off x="215900" y="800100"/>
              <a:ext cx="8673844" cy="5540696"/>
              <a:chOff x="215900" y="800100"/>
              <a:chExt cx="8673844" cy="5540696"/>
            </a:xfrm>
          </p:grpSpPr>
          <p:grpSp>
            <p:nvGrpSpPr>
              <p:cNvPr id="28683" name="Group 44"/>
              <p:cNvGrpSpPr>
                <a:grpSpLocks/>
              </p:cNvGrpSpPr>
              <p:nvPr/>
            </p:nvGrpSpPr>
            <p:grpSpPr bwMode="auto">
              <a:xfrm>
                <a:off x="3168000" y="3258000"/>
                <a:ext cx="2757600" cy="1400739"/>
                <a:chOff x="3168000" y="3258000"/>
                <a:chExt cx="2757600" cy="1400739"/>
              </a:xfrm>
            </p:grpSpPr>
            <p:pic>
              <p:nvPicPr>
                <p:cNvPr id="94210" name="Picture 2" descr="C:\Users\User1\Desktop\ScreenHunter\ICv6 Course\ICv6 Help.jpg"/>
                <p:cNvPicPr>
                  <a:picLocks noChangeAspect="1" noChangeArrowheads="1"/>
                </p:cNvPicPr>
                <p:nvPr/>
              </p:nvPicPr>
              <p:blipFill>
                <a:blip r:embed="rId2" cstate="print"/>
                <a:srcRect/>
                <a:stretch>
                  <a:fillRect/>
                </a:stretch>
              </p:blipFill>
              <p:spPr bwMode="auto">
                <a:xfrm>
                  <a:off x="3168563" y="3268806"/>
                  <a:ext cx="2757407" cy="1389142"/>
                </a:xfrm>
                <a:prstGeom prst="rect">
                  <a:avLst/>
                </a:prstGeom>
                <a:noFill/>
                <a:ln w="9525">
                  <a:solidFill>
                    <a:schemeClr val="tx1"/>
                  </a:solidFill>
                </a:ln>
                <a:effectLst>
                  <a:outerShdw blurRad="50800" dist="38100" dir="2700000" algn="tl" rotWithShape="0">
                    <a:prstClr val="black">
                      <a:alpha val="40000"/>
                    </a:prstClr>
                  </a:outerShdw>
                </a:effectLst>
              </p:spPr>
            </p:pic>
            <p:sp>
              <p:nvSpPr>
                <p:cNvPr id="36" name="Rounded Rectangle 35"/>
                <p:cNvSpPr/>
                <p:nvPr/>
              </p:nvSpPr>
              <p:spPr>
                <a:xfrm>
                  <a:off x="5530694" y="3257692"/>
                  <a:ext cx="395276" cy="23337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grpSp>
            <p:nvGrpSpPr>
              <p:cNvPr id="28684" name="Group 53"/>
              <p:cNvGrpSpPr>
                <a:grpSpLocks/>
              </p:cNvGrpSpPr>
              <p:nvPr/>
            </p:nvGrpSpPr>
            <p:grpSpPr bwMode="auto">
              <a:xfrm>
                <a:off x="215900" y="800100"/>
                <a:ext cx="8673844" cy="5540696"/>
                <a:chOff x="215900" y="800100"/>
                <a:chExt cx="8673844" cy="5540696"/>
              </a:xfrm>
            </p:grpSpPr>
            <p:sp>
              <p:nvSpPr>
                <p:cNvPr id="28685" name="TextBox 7"/>
                <p:cNvSpPr txBox="1">
                  <a:spLocks noChangeArrowheads="1"/>
                </p:cNvSpPr>
                <p:nvPr/>
              </p:nvSpPr>
              <p:spPr bwMode="auto">
                <a:xfrm>
                  <a:off x="1547815" y="800100"/>
                  <a:ext cx="5976937" cy="369888"/>
                </a:xfrm>
                <a:prstGeom prst="rect">
                  <a:avLst/>
                </a:prstGeom>
                <a:noFill/>
                <a:ln w="9525">
                  <a:noFill/>
                  <a:miter lim="800000"/>
                  <a:headEnd/>
                  <a:tailEnd/>
                </a:ln>
              </p:spPr>
              <p:txBody>
                <a:bodyPr>
                  <a:spAutoFit/>
                </a:bodyPr>
                <a:lstStyle/>
                <a:p>
                  <a:r>
                    <a:rPr lang="en-CA">
                      <a:latin typeface="Calibri" pitchFamily="34" charset="0"/>
                    </a:rPr>
                    <a:t>The </a:t>
                  </a:r>
                  <a:r>
                    <a:rPr lang="en-CA" b="1">
                      <a:latin typeface="Calibri" pitchFamily="34" charset="0"/>
                    </a:rPr>
                    <a:t>Help</a:t>
                  </a:r>
                  <a:r>
                    <a:rPr lang="en-CA">
                      <a:latin typeface="Calibri" pitchFamily="34" charset="0"/>
                    </a:rPr>
                    <a:t> menu provides program help and other information.  </a:t>
                  </a:r>
                </a:p>
              </p:txBody>
            </p:sp>
            <p:sp>
              <p:nvSpPr>
                <p:cNvPr id="28686" name="TextBox 7"/>
                <p:cNvSpPr txBox="1">
                  <a:spLocks noChangeArrowheads="1"/>
                </p:cNvSpPr>
                <p:nvPr/>
              </p:nvSpPr>
              <p:spPr bwMode="auto">
                <a:xfrm>
                  <a:off x="3330002" y="1277091"/>
                  <a:ext cx="2016000" cy="1754326"/>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Topics</a:t>
                  </a:r>
                  <a:r>
                    <a:rPr lang="en-CA">
                      <a:latin typeface="Calibri" pitchFamily="34" charset="0"/>
                    </a:rPr>
                    <a:t> - Contains a just about anything you need to know about using the program. </a:t>
                  </a:r>
                  <a:r>
                    <a:rPr lang="en-CA">
                      <a:solidFill>
                        <a:srgbClr val="FF0000"/>
                      </a:solidFill>
                      <a:latin typeface="Calibri" pitchFamily="34" charset="0"/>
                    </a:rPr>
                    <a:t>Don’t forget to use it!</a:t>
                  </a:r>
                </a:p>
              </p:txBody>
            </p:sp>
            <p:cxnSp>
              <p:nvCxnSpPr>
                <p:cNvPr id="7" name="Straight Arrow Connector 6"/>
                <p:cNvCxnSpPr>
                  <a:stCxn id="28686" idx="2"/>
                </p:cNvCxnSpPr>
                <p:nvPr/>
              </p:nvCxnSpPr>
              <p:spPr bwMode="auto">
                <a:xfrm rot="5400000">
                  <a:off x="3948776" y="3121967"/>
                  <a:ext cx="481040" cy="29844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20500" idx="3"/>
                </p:cNvCxnSpPr>
                <p:nvPr/>
              </p:nvCxnSpPr>
              <p:spPr bwMode="auto">
                <a:xfrm flipV="1">
                  <a:off x="2122432" y="4545230"/>
                  <a:ext cx="1712861" cy="67472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94214" idx="3"/>
                </p:cNvCxnSpPr>
                <p:nvPr/>
              </p:nvCxnSpPr>
              <p:spPr bwMode="auto">
                <a:xfrm>
                  <a:off x="2987593" y="2597254"/>
                  <a:ext cx="863575" cy="14494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8690" name="Picture 4" descr="C:\Users\User1\Desktop\ScreenHunter\ICv6 Course\ICv6 Help 2.jpg"/>
                <p:cNvPicPr>
                  <a:picLocks noChangeAspect="1" noChangeArrowheads="1"/>
                </p:cNvPicPr>
                <p:nvPr/>
              </p:nvPicPr>
              <p:blipFill>
                <a:blip r:embed="rId3" cstate="print"/>
                <a:srcRect/>
                <a:stretch>
                  <a:fillRect/>
                </a:stretch>
              </p:blipFill>
              <p:spPr bwMode="auto">
                <a:xfrm>
                  <a:off x="5667646" y="1512000"/>
                  <a:ext cx="3204655" cy="1543495"/>
                </a:xfrm>
                <a:prstGeom prst="rect">
                  <a:avLst/>
                </a:prstGeom>
                <a:noFill/>
                <a:ln w="9525">
                  <a:noFill/>
                  <a:miter lim="800000"/>
                  <a:headEnd/>
                  <a:tailEnd/>
                </a:ln>
              </p:spPr>
            </p:pic>
            <p:pic>
              <p:nvPicPr>
                <p:cNvPr id="28691" name="Picture 5" descr="C:\Users\User1\Desktop\ScreenHunter\ICv6 Course\ICv6 Help 3.jpg"/>
                <p:cNvPicPr>
                  <a:picLocks noChangeAspect="1" noChangeArrowheads="1"/>
                </p:cNvPicPr>
                <p:nvPr/>
              </p:nvPicPr>
              <p:blipFill>
                <a:blip r:embed="rId4" cstate="print"/>
                <a:srcRect/>
                <a:stretch>
                  <a:fillRect/>
                </a:stretch>
              </p:blipFill>
              <p:spPr bwMode="auto">
                <a:xfrm>
                  <a:off x="6120001" y="3528000"/>
                  <a:ext cx="2769743" cy="2812796"/>
                </a:xfrm>
                <a:prstGeom prst="rect">
                  <a:avLst/>
                </a:prstGeom>
                <a:noFill/>
                <a:ln w="9525">
                  <a:noFill/>
                  <a:miter lim="800000"/>
                  <a:headEnd/>
                  <a:tailEnd/>
                </a:ln>
              </p:spPr>
            </p:pic>
            <p:pic>
              <p:nvPicPr>
                <p:cNvPr id="94214" name="Picture 6" descr="C:\Users\User1\Desktop\ScreenHunter\ICv6 Course\ICv6 Help 5.jpg"/>
                <p:cNvPicPr>
                  <a:picLocks noChangeAspect="1" noChangeArrowheads="1"/>
                </p:cNvPicPr>
                <p:nvPr/>
              </p:nvPicPr>
              <p:blipFill>
                <a:blip r:embed="rId5" cstate="print"/>
                <a:srcRect/>
                <a:stretch>
                  <a:fillRect/>
                </a:stretch>
              </p:blipFill>
              <p:spPr bwMode="auto">
                <a:xfrm>
                  <a:off x="215900" y="1276378"/>
                  <a:ext cx="2771693" cy="2641753"/>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28693" name="Picture 3" descr="C:\Users\User1\Desktop\ScreenHunter\ICv6 Course\ICv6 Help 1.jpg"/>
                <p:cNvPicPr>
                  <a:picLocks noChangeAspect="1" noChangeArrowheads="1"/>
                </p:cNvPicPr>
                <p:nvPr/>
              </p:nvPicPr>
              <p:blipFill>
                <a:blip r:embed="rId6" cstate="print"/>
                <a:srcRect/>
                <a:stretch>
                  <a:fillRect/>
                </a:stretch>
              </p:blipFill>
              <p:spPr bwMode="auto">
                <a:xfrm>
                  <a:off x="215900" y="4124191"/>
                  <a:ext cx="1905952" cy="2190750"/>
                </a:xfrm>
                <a:prstGeom prst="rect">
                  <a:avLst/>
                </a:prstGeom>
                <a:noFill/>
                <a:ln w="9525">
                  <a:noFill/>
                  <a:miter lim="800000"/>
                  <a:headEnd/>
                  <a:tailEnd/>
                </a:ln>
              </p:spPr>
            </p:pic>
            <p:cxnSp>
              <p:nvCxnSpPr>
                <p:cNvPr id="10" name="Straight Arrow Connector 9"/>
                <p:cNvCxnSpPr>
                  <a:stCxn id="20494" idx="1"/>
                </p:cNvCxnSpPr>
                <p:nvPr/>
              </p:nvCxnSpPr>
              <p:spPr bwMode="auto">
                <a:xfrm rot="10800000" flipV="1">
                  <a:off x="4392490" y="2284499"/>
                  <a:ext cx="1274724" cy="156060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0495" idx="1"/>
                </p:cNvCxnSpPr>
                <p:nvPr/>
              </p:nvCxnSpPr>
              <p:spPr bwMode="auto">
                <a:xfrm rot="10800000">
                  <a:off x="5346549" y="4400759"/>
                  <a:ext cx="773090" cy="53343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57" name="Rectangle 56"/>
            <p:cNvSpPr/>
            <p:nvPr/>
          </p:nvSpPr>
          <p:spPr>
            <a:xfrm>
              <a:off x="3168563" y="5116763"/>
              <a:ext cx="2519289" cy="1224033"/>
            </a:xfrm>
            <a:prstGeom prst="rect">
              <a:avLst/>
            </a:prstGeom>
            <a:solidFill>
              <a:schemeClr val="bg1">
                <a:alpha val="7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CA" dirty="0">
                  <a:solidFill>
                    <a:schemeClr val="tx1"/>
                  </a:solidFill>
                </a:rPr>
                <a:t>Unregistered copies of Incident Commander are very limited in what you can do.</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29"/>
          <p:cNvSpPr>
            <a:spLocks noGrp="1"/>
          </p:cNvSpPr>
          <p:nvPr>
            <p:ph type="title"/>
          </p:nvPr>
        </p:nvSpPr>
        <p:spPr>
          <a:xfrm>
            <a:off x="457200" y="274638"/>
            <a:ext cx="8229600" cy="525462"/>
          </a:xfrm>
        </p:spPr>
        <p:txBody>
          <a:bodyPr/>
          <a:lstStyle/>
          <a:p>
            <a:r>
              <a:rPr lang="en-CA" b="1" smtClean="0"/>
              <a:t>Standard Tool Bar</a:t>
            </a:r>
            <a:endParaRPr lang="en-CA" smtClean="0"/>
          </a:p>
        </p:txBody>
      </p:sp>
      <p:sp>
        <p:nvSpPr>
          <p:cNvPr id="2" name="Date Placeholder 1"/>
          <p:cNvSpPr>
            <a:spLocks noGrp="1"/>
          </p:cNvSpPr>
          <p:nvPr>
            <p:ph type="dt" sz="quarter" idx="10"/>
          </p:nvPr>
        </p:nvSpPr>
        <p:spPr>
          <a:xfrm>
            <a:off x="0" y="6356350"/>
            <a:ext cx="2133600" cy="365125"/>
          </a:xfrm>
        </p:spPr>
        <p:txBody>
          <a:bodyPr/>
          <a:lstStyle/>
          <a:p>
            <a:pPr>
              <a:defRPr/>
            </a:pPr>
            <a:fld id="{ED0827D9-43D2-40F5-B945-0215103AD410}" type="datetime1">
              <a:rPr lang="en-CA"/>
              <a:pPr>
                <a:defRPr/>
              </a:pPr>
              <a:t>22/03/2011</a:t>
            </a:fld>
            <a:endParaRPr lang="en-CA" dirty="0"/>
          </a:p>
        </p:txBody>
      </p:sp>
      <p:sp>
        <p:nvSpPr>
          <p:cNvPr id="3" name="Slide Number Placeholder 2"/>
          <p:cNvSpPr>
            <a:spLocks noGrp="1"/>
          </p:cNvSpPr>
          <p:nvPr>
            <p:ph type="sldNum" sz="quarter" idx="12"/>
          </p:nvPr>
        </p:nvSpPr>
        <p:spPr>
          <a:xfrm>
            <a:off x="7010400" y="6356350"/>
            <a:ext cx="2133600" cy="365125"/>
          </a:xfrm>
        </p:spPr>
        <p:txBody>
          <a:bodyPr/>
          <a:lstStyle/>
          <a:p>
            <a:pPr>
              <a:defRPr/>
            </a:pPr>
            <a:fld id="{D65C2C46-A26C-48E1-BE55-801D34BE8C7A}" type="slidenum">
              <a:rPr lang="en-CA" smtClean="0"/>
              <a:pPr>
                <a:defRPr/>
              </a:pPr>
              <a:t>26</a:t>
            </a:fld>
            <a:endParaRPr lang="en-CA" dirty="0"/>
          </a:p>
        </p:txBody>
      </p:sp>
      <p:cxnSp>
        <p:nvCxnSpPr>
          <p:cNvPr id="15" name="Straight Arrow Connector 14"/>
          <p:cNvCxnSpPr>
            <a:endCxn id="36" idx="0"/>
          </p:cNvCxnSpPr>
          <p:nvPr/>
        </p:nvCxnSpPr>
        <p:spPr bwMode="auto">
          <a:xfrm rot="16200000" flipH="1">
            <a:off x="3054350" y="3487738"/>
            <a:ext cx="1800225" cy="22225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42" idx="0"/>
          </p:cNvCxnSpPr>
          <p:nvPr/>
        </p:nvCxnSpPr>
        <p:spPr bwMode="auto">
          <a:xfrm rot="5400000">
            <a:off x="4260850" y="3106738"/>
            <a:ext cx="1836737" cy="94773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43" idx="2"/>
          </p:cNvCxnSpPr>
          <p:nvPr/>
        </p:nvCxnSpPr>
        <p:spPr bwMode="auto">
          <a:xfrm rot="5400000">
            <a:off x="5357812" y="2668588"/>
            <a:ext cx="2373313" cy="238283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29704" name="Group 70"/>
          <p:cNvGrpSpPr>
            <a:grpSpLocks/>
          </p:cNvGrpSpPr>
          <p:nvPr/>
        </p:nvGrpSpPr>
        <p:grpSpPr bwMode="auto">
          <a:xfrm>
            <a:off x="431800" y="720725"/>
            <a:ext cx="8308975" cy="5851525"/>
            <a:chOff x="432001" y="756000"/>
            <a:chExt cx="8308187" cy="5851669"/>
          </a:xfrm>
        </p:grpSpPr>
        <p:grpSp>
          <p:nvGrpSpPr>
            <p:cNvPr id="29705" name="Group 52"/>
            <p:cNvGrpSpPr>
              <a:grpSpLocks noChangeAspect="1"/>
            </p:cNvGrpSpPr>
            <p:nvPr/>
          </p:nvGrpSpPr>
          <p:grpSpPr bwMode="auto">
            <a:xfrm>
              <a:off x="827586" y="2904225"/>
              <a:ext cx="7408032" cy="3119360"/>
              <a:chOff x="2573338" y="3500438"/>
              <a:chExt cx="3419475" cy="1439862"/>
            </a:xfrm>
          </p:grpSpPr>
          <p:pic>
            <p:nvPicPr>
              <p:cNvPr id="54" name="Picture 2" descr="C:\Users\User1\Desktop\ScreenHunter\ScreenHunter_11 Jul. 11 22.25.jpg"/>
              <p:cNvPicPr>
                <a:picLocks noChangeAspect="1" noChangeArrowheads="1"/>
              </p:cNvPicPr>
              <p:nvPr/>
            </p:nvPicPr>
            <p:blipFill>
              <a:blip r:embed="rId2" cstate="print"/>
              <a:srcRect l="7845" r="2828"/>
              <a:stretch>
                <a:fillRect/>
              </a:stretch>
            </p:blipFill>
            <p:spPr bwMode="auto">
              <a:xfrm>
                <a:off x="2573183" y="3500307"/>
                <a:ext cx="3419534" cy="143993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55" name="Rounded Rectangle 54"/>
              <p:cNvSpPr/>
              <p:nvPr/>
            </p:nvSpPr>
            <p:spPr bwMode="auto">
              <a:xfrm>
                <a:off x="3941876" y="4247753"/>
                <a:ext cx="252050" cy="2528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56" name="Rounded Rectangle 55"/>
              <p:cNvSpPr/>
              <p:nvPr/>
            </p:nvSpPr>
            <p:spPr bwMode="auto">
              <a:xfrm>
                <a:off x="2789331" y="4240425"/>
                <a:ext cx="1079275" cy="25208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57" name="Rounded Rectangle 56"/>
              <p:cNvSpPr/>
              <p:nvPr/>
            </p:nvSpPr>
            <p:spPr bwMode="auto">
              <a:xfrm>
                <a:off x="4237156" y="4247753"/>
                <a:ext cx="252050" cy="25208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58" name="Rounded Rectangle 57"/>
              <p:cNvSpPr/>
              <p:nvPr/>
            </p:nvSpPr>
            <p:spPr bwMode="auto">
              <a:xfrm>
                <a:off x="4536100" y="4247753"/>
                <a:ext cx="252050" cy="2528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59" name="Rounded Rectangle 58"/>
              <p:cNvSpPr/>
              <p:nvPr/>
            </p:nvSpPr>
            <p:spPr bwMode="auto">
              <a:xfrm>
                <a:off x="4824053" y="4247753"/>
                <a:ext cx="252050" cy="25208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60" name="Rounded Rectangle 59"/>
              <p:cNvSpPr/>
              <p:nvPr/>
            </p:nvSpPr>
            <p:spPr bwMode="auto">
              <a:xfrm>
                <a:off x="5136918" y="4247753"/>
                <a:ext cx="252783" cy="2528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61" name="Rounded Rectangle 60"/>
              <p:cNvSpPr/>
              <p:nvPr/>
            </p:nvSpPr>
            <p:spPr bwMode="auto">
              <a:xfrm>
                <a:off x="5435861" y="4247753"/>
                <a:ext cx="252050" cy="25281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9706" name="TextBox 6"/>
            <p:cNvSpPr txBox="1">
              <a:spLocks noChangeArrowheads="1"/>
            </p:cNvSpPr>
            <p:nvPr/>
          </p:nvSpPr>
          <p:spPr bwMode="auto">
            <a:xfrm>
              <a:off x="432001" y="1788225"/>
              <a:ext cx="2484437" cy="923925"/>
            </a:xfrm>
            <a:prstGeom prst="rect">
              <a:avLst/>
            </a:prstGeom>
            <a:solidFill>
              <a:srgbClr val="FAFA96"/>
            </a:solidFill>
            <a:ln w="9525">
              <a:noFill/>
              <a:miter lim="800000"/>
              <a:headEnd/>
              <a:tailEnd/>
            </a:ln>
          </p:spPr>
          <p:txBody>
            <a:bodyPr>
              <a:spAutoFit/>
            </a:bodyPr>
            <a:lstStyle/>
            <a:p>
              <a:r>
                <a:rPr lang="en-CA" b="1">
                  <a:latin typeface="Calibri" pitchFamily="34" charset="0"/>
                </a:rPr>
                <a:t>Go to </a:t>
              </a:r>
              <a:r>
                <a:rPr lang="en-CA">
                  <a:latin typeface="Calibri" pitchFamily="34" charset="0"/>
                </a:rPr>
                <a:t>the first, next, previous and last data form</a:t>
              </a:r>
            </a:p>
          </p:txBody>
        </p:sp>
        <p:sp>
          <p:nvSpPr>
            <p:cNvPr id="29707" name="TextBox 7"/>
            <p:cNvSpPr txBox="1">
              <a:spLocks noChangeArrowheads="1"/>
            </p:cNvSpPr>
            <p:nvPr/>
          </p:nvSpPr>
          <p:spPr bwMode="auto">
            <a:xfrm>
              <a:off x="3168001" y="2076225"/>
              <a:ext cx="1350962" cy="646113"/>
            </a:xfrm>
            <a:prstGeom prst="rect">
              <a:avLst/>
            </a:prstGeom>
            <a:solidFill>
              <a:srgbClr val="FAFA96"/>
            </a:solidFill>
            <a:ln w="9525">
              <a:noFill/>
              <a:miter lim="800000"/>
              <a:headEnd/>
              <a:tailEnd/>
            </a:ln>
          </p:spPr>
          <p:txBody>
            <a:bodyPr>
              <a:spAutoFit/>
            </a:bodyPr>
            <a:lstStyle/>
            <a:p>
              <a:r>
                <a:rPr lang="en-CA" b="1">
                  <a:latin typeface="Calibri" pitchFamily="34" charset="0"/>
                </a:rPr>
                <a:t>Open</a:t>
              </a:r>
              <a:r>
                <a:rPr lang="en-CA">
                  <a:latin typeface="Calibri" pitchFamily="34" charset="0"/>
                </a:rPr>
                <a:t> a new data form</a:t>
              </a:r>
            </a:p>
          </p:txBody>
        </p:sp>
        <p:sp>
          <p:nvSpPr>
            <p:cNvPr id="29708" name="TextBox 8"/>
            <p:cNvSpPr txBox="1">
              <a:spLocks noChangeArrowheads="1"/>
            </p:cNvSpPr>
            <p:nvPr/>
          </p:nvSpPr>
          <p:spPr bwMode="auto">
            <a:xfrm>
              <a:off x="4788001" y="2040225"/>
              <a:ext cx="1728788" cy="646113"/>
            </a:xfrm>
            <a:prstGeom prst="rect">
              <a:avLst/>
            </a:prstGeom>
            <a:solidFill>
              <a:srgbClr val="FAFA96"/>
            </a:solidFill>
            <a:ln w="9525">
              <a:noFill/>
              <a:miter lim="800000"/>
              <a:headEnd/>
              <a:tailEnd/>
            </a:ln>
          </p:spPr>
          <p:txBody>
            <a:bodyPr>
              <a:spAutoFit/>
            </a:bodyPr>
            <a:lstStyle/>
            <a:p>
              <a:r>
                <a:rPr lang="en-CA" b="1">
                  <a:latin typeface="Calibri" pitchFamily="34" charset="0"/>
                </a:rPr>
                <a:t>Save</a:t>
              </a:r>
              <a:r>
                <a:rPr lang="en-CA">
                  <a:latin typeface="Calibri" pitchFamily="34" charset="0"/>
                </a:rPr>
                <a:t> the current data form</a:t>
              </a:r>
            </a:p>
          </p:txBody>
        </p:sp>
        <p:sp>
          <p:nvSpPr>
            <p:cNvPr id="29709" name="TextBox 9"/>
            <p:cNvSpPr txBox="1">
              <a:spLocks noChangeArrowheads="1"/>
            </p:cNvSpPr>
            <p:nvPr/>
          </p:nvSpPr>
          <p:spPr bwMode="auto">
            <a:xfrm>
              <a:off x="6732001" y="2328225"/>
              <a:ext cx="2008187" cy="369888"/>
            </a:xfrm>
            <a:prstGeom prst="rect">
              <a:avLst/>
            </a:prstGeom>
            <a:solidFill>
              <a:srgbClr val="FAFA96"/>
            </a:solidFill>
            <a:ln w="9525">
              <a:noFill/>
              <a:miter lim="800000"/>
              <a:headEnd/>
              <a:tailEnd/>
            </a:ln>
          </p:spPr>
          <p:txBody>
            <a:bodyPr>
              <a:spAutoFit/>
            </a:bodyPr>
            <a:lstStyle/>
            <a:p>
              <a:r>
                <a:rPr lang="en-CA" b="1">
                  <a:latin typeface="Calibri" pitchFamily="34" charset="0"/>
                </a:rPr>
                <a:t>Undo</a:t>
              </a:r>
              <a:r>
                <a:rPr lang="en-CA">
                  <a:latin typeface="Calibri" pitchFamily="34" charset="0"/>
                </a:rPr>
                <a:t> the last entry</a:t>
              </a:r>
            </a:p>
          </p:txBody>
        </p:sp>
        <p:cxnSp>
          <p:nvCxnSpPr>
            <p:cNvPr id="66" name="Straight Arrow Connector 65"/>
            <p:cNvCxnSpPr>
              <a:stCxn id="29707" idx="2"/>
              <a:endCxn id="55" idx="0"/>
            </p:cNvCxnSpPr>
            <p:nvPr/>
          </p:nvCxnSpPr>
          <p:spPr bwMode="auto">
            <a:xfrm rot="16200000" flipH="1">
              <a:off x="3054195" y="3511982"/>
              <a:ext cx="1800269" cy="22222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a:stCxn id="29706" idx="2"/>
              <a:endCxn id="56" idx="0"/>
            </p:cNvCxnSpPr>
            <p:nvPr/>
          </p:nvCxnSpPr>
          <p:spPr bwMode="auto">
            <a:xfrm rot="16200000" flipH="1">
              <a:off x="1172393" y="3214352"/>
              <a:ext cx="1795507" cy="7905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stCxn id="29708" idx="2"/>
              <a:endCxn id="57" idx="0"/>
            </p:cNvCxnSpPr>
            <p:nvPr/>
          </p:nvCxnSpPr>
          <p:spPr bwMode="auto">
            <a:xfrm rot="5400000">
              <a:off x="4260578" y="3131015"/>
              <a:ext cx="1836783" cy="94764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29709" idx="2"/>
              <a:endCxn id="58" idx="2"/>
            </p:cNvCxnSpPr>
            <p:nvPr/>
          </p:nvCxnSpPr>
          <p:spPr bwMode="auto">
            <a:xfrm rot="5400000">
              <a:off x="5357405" y="2692940"/>
              <a:ext cx="2373370" cy="23826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714" name="TextBox 5"/>
            <p:cNvSpPr txBox="1">
              <a:spLocks noChangeArrowheads="1"/>
            </p:cNvSpPr>
            <p:nvPr/>
          </p:nvSpPr>
          <p:spPr bwMode="auto">
            <a:xfrm>
              <a:off x="612000" y="756000"/>
              <a:ext cx="7956000" cy="924022"/>
            </a:xfrm>
            <a:prstGeom prst="rect">
              <a:avLst/>
            </a:prstGeom>
            <a:noFill/>
            <a:ln w="9525">
              <a:noFill/>
              <a:miter lim="800000"/>
              <a:headEnd/>
              <a:tailEnd/>
            </a:ln>
          </p:spPr>
          <p:txBody>
            <a:bodyPr>
              <a:spAutoFit/>
            </a:bodyPr>
            <a:lstStyle/>
            <a:p>
              <a:r>
                <a:rPr lang="en-CA">
                  <a:latin typeface="Calibri" pitchFamily="34" charset="0"/>
                </a:rPr>
                <a:t>Every data entry screen has a tool bar in its upper right hand corner, as shown here. </a:t>
              </a:r>
              <a:r>
                <a:rPr lang="en-CA">
                  <a:solidFill>
                    <a:srgbClr val="FF0000"/>
                  </a:solidFill>
                  <a:latin typeface="Calibri" pitchFamily="34" charset="0"/>
                </a:rPr>
                <a:t>Remember to click the “</a:t>
              </a:r>
              <a:r>
                <a:rPr lang="en-CA" b="1">
                  <a:solidFill>
                    <a:srgbClr val="FF0000"/>
                  </a:solidFill>
                  <a:latin typeface="Calibri" pitchFamily="34" charset="0"/>
                </a:rPr>
                <a:t>Open New Data Form</a:t>
              </a:r>
              <a:r>
                <a:rPr lang="en-CA">
                  <a:solidFill>
                    <a:srgbClr val="FF0000"/>
                  </a:solidFill>
                  <a:latin typeface="Calibri" pitchFamily="34" charset="0"/>
                </a:rPr>
                <a:t>” icon before trying to create a new data form. </a:t>
              </a:r>
              <a:r>
                <a:rPr lang="en-CA">
                  <a:latin typeface="Calibri" pitchFamily="34" charset="0"/>
                </a:rPr>
                <a:t>It saves a lot of frustration. </a:t>
              </a:r>
            </a:p>
          </p:txBody>
        </p:sp>
        <p:sp>
          <p:nvSpPr>
            <p:cNvPr id="29715" name="TextBox 11"/>
            <p:cNvSpPr txBox="1">
              <a:spLocks noChangeArrowheads="1"/>
            </p:cNvSpPr>
            <p:nvPr/>
          </p:nvSpPr>
          <p:spPr bwMode="auto">
            <a:xfrm>
              <a:off x="4500000" y="6211669"/>
              <a:ext cx="950912" cy="369887"/>
            </a:xfrm>
            <a:prstGeom prst="rect">
              <a:avLst/>
            </a:prstGeom>
            <a:solidFill>
              <a:srgbClr val="FAFA96"/>
            </a:solidFill>
            <a:ln w="9525">
              <a:noFill/>
              <a:miter lim="800000"/>
              <a:headEnd/>
              <a:tailEnd/>
            </a:ln>
          </p:spPr>
          <p:txBody>
            <a:bodyPr>
              <a:spAutoFit/>
            </a:bodyPr>
            <a:lstStyle/>
            <a:p>
              <a:r>
                <a:rPr lang="en-CA" b="1">
                  <a:latin typeface="Calibri" pitchFamily="34" charset="0"/>
                </a:rPr>
                <a:t>Refresh</a:t>
              </a:r>
            </a:p>
          </p:txBody>
        </p:sp>
        <p:sp>
          <p:nvSpPr>
            <p:cNvPr id="29716" name="TextBox 12"/>
            <p:cNvSpPr txBox="1">
              <a:spLocks noChangeArrowheads="1"/>
            </p:cNvSpPr>
            <p:nvPr/>
          </p:nvSpPr>
          <p:spPr bwMode="auto">
            <a:xfrm>
              <a:off x="5705722" y="6211670"/>
              <a:ext cx="676275" cy="369887"/>
            </a:xfrm>
            <a:prstGeom prst="rect">
              <a:avLst/>
            </a:prstGeom>
            <a:solidFill>
              <a:srgbClr val="FAFA96"/>
            </a:solidFill>
            <a:ln w="9525">
              <a:noFill/>
              <a:miter lim="800000"/>
              <a:headEnd/>
              <a:tailEnd/>
            </a:ln>
          </p:spPr>
          <p:txBody>
            <a:bodyPr>
              <a:spAutoFit/>
            </a:bodyPr>
            <a:lstStyle/>
            <a:p>
              <a:r>
                <a:rPr lang="en-CA" b="1">
                  <a:latin typeface="Calibri" pitchFamily="34" charset="0"/>
                </a:rPr>
                <a:t>Print</a:t>
              </a:r>
            </a:p>
          </p:txBody>
        </p:sp>
        <p:sp>
          <p:nvSpPr>
            <p:cNvPr id="29717" name="TextBox 13"/>
            <p:cNvSpPr txBox="1">
              <a:spLocks noChangeArrowheads="1"/>
            </p:cNvSpPr>
            <p:nvPr/>
          </p:nvSpPr>
          <p:spPr bwMode="auto">
            <a:xfrm>
              <a:off x="6624000" y="6211669"/>
              <a:ext cx="1728000" cy="396000"/>
            </a:xfrm>
            <a:prstGeom prst="rect">
              <a:avLst/>
            </a:prstGeom>
            <a:solidFill>
              <a:srgbClr val="FAFA96"/>
            </a:solidFill>
            <a:ln w="9525">
              <a:noFill/>
              <a:miter lim="800000"/>
              <a:headEnd/>
              <a:tailEnd/>
            </a:ln>
          </p:spPr>
          <p:txBody>
            <a:bodyPr>
              <a:spAutoFit/>
            </a:bodyPr>
            <a:lstStyle/>
            <a:p>
              <a:r>
                <a:rPr lang="en-CA" b="1">
                  <a:latin typeface="Calibri" pitchFamily="34" charset="0"/>
                </a:rPr>
                <a:t>Close</a:t>
              </a:r>
              <a:r>
                <a:rPr lang="en-CA">
                  <a:latin typeface="Calibri" pitchFamily="34" charset="0"/>
                </a:rPr>
                <a:t> the record</a:t>
              </a:r>
            </a:p>
          </p:txBody>
        </p:sp>
        <p:cxnSp>
          <p:nvCxnSpPr>
            <p:cNvPr id="16" name="Straight Arrow Connector 15"/>
            <p:cNvCxnSpPr>
              <a:endCxn id="37" idx="0"/>
            </p:cNvCxnSpPr>
            <p:nvPr/>
          </p:nvCxnSpPr>
          <p:spPr bwMode="auto">
            <a:xfrm rot="16200000" flipH="1">
              <a:off x="1173187" y="3189745"/>
              <a:ext cx="1793919" cy="7905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29715" idx="0"/>
              <a:endCxn id="46" idx="2"/>
            </p:cNvCxnSpPr>
            <p:nvPr/>
          </p:nvCxnSpPr>
          <p:spPr bwMode="auto">
            <a:xfrm rot="5400000" flipH="1" flipV="1">
              <a:off x="4892383" y="5128142"/>
              <a:ext cx="1166842" cy="100161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29716" idx="0"/>
              <a:endCxn id="47" idx="2"/>
            </p:cNvCxnSpPr>
            <p:nvPr/>
          </p:nvCxnSpPr>
          <p:spPr bwMode="auto">
            <a:xfrm rot="5400000" flipH="1" flipV="1">
              <a:off x="5767013" y="5323387"/>
              <a:ext cx="1165254" cy="61271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29717" idx="0"/>
              <a:endCxn id="48" idx="2"/>
            </p:cNvCxnSpPr>
            <p:nvPr/>
          </p:nvCxnSpPr>
          <p:spPr bwMode="auto">
            <a:xfrm rot="16200000" flipV="1">
              <a:off x="6812282" y="5536886"/>
              <a:ext cx="1165254" cy="1857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5"/>
          <p:cNvSpPr>
            <a:spLocks noGrp="1"/>
          </p:cNvSpPr>
          <p:nvPr>
            <p:ph type="title"/>
          </p:nvPr>
        </p:nvSpPr>
        <p:spPr>
          <a:xfrm>
            <a:off x="457200" y="274638"/>
            <a:ext cx="8229600" cy="525462"/>
          </a:xfrm>
        </p:spPr>
        <p:txBody>
          <a:bodyPr/>
          <a:lstStyle/>
          <a:p>
            <a:r>
              <a:rPr lang="en-CA" b="1" smtClean="0"/>
              <a:t>Deleting a Record</a:t>
            </a:r>
            <a:endParaRPr lang="en-CA" smtClean="0"/>
          </a:p>
        </p:txBody>
      </p:sp>
      <p:sp>
        <p:nvSpPr>
          <p:cNvPr id="2" name="Date Placeholder 1"/>
          <p:cNvSpPr>
            <a:spLocks noGrp="1"/>
          </p:cNvSpPr>
          <p:nvPr>
            <p:ph type="dt" sz="quarter" idx="10"/>
          </p:nvPr>
        </p:nvSpPr>
        <p:spPr>
          <a:xfrm>
            <a:off x="0" y="6356350"/>
            <a:ext cx="2133600" cy="365125"/>
          </a:xfrm>
        </p:spPr>
        <p:txBody>
          <a:bodyPr/>
          <a:lstStyle/>
          <a:p>
            <a:pPr>
              <a:defRPr/>
            </a:pPr>
            <a:fld id="{09F79C94-4C31-4CA9-9F28-7E0B51A7748C}" type="datetime1">
              <a:rPr lang="en-CA"/>
              <a:pPr>
                <a:defRPr/>
              </a:pPr>
              <a:t>22/03/2011</a:t>
            </a:fld>
            <a:endParaRPr lang="en-CA" dirty="0"/>
          </a:p>
        </p:txBody>
      </p:sp>
      <p:sp>
        <p:nvSpPr>
          <p:cNvPr id="3" name="Slide Number Placeholder 2"/>
          <p:cNvSpPr>
            <a:spLocks noGrp="1"/>
          </p:cNvSpPr>
          <p:nvPr>
            <p:ph type="sldNum" sz="quarter" idx="12"/>
          </p:nvPr>
        </p:nvSpPr>
        <p:spPr>
          <a:xfrm>
            <a:off x="7010400" y="6356350"/>
            <a:ext cx="2133600" cy="365125"/>
          </a:xfrm>
        </p:spPr>
        <p:txBody>
          <a:bodyPr/>
          <a:lstStyle/>
          <a:p>
            <a:pPr>
              <a:defRPr/>
            </a:pPr>
            <a:fld id="{B93AD8F1-9339-4F99-AC66-99A8BAF0886D}" type="slidenum">
              <a:rPr lang="en-CA" smtClean="0"/>
              <a:pPr>
                <a:defRPr/>
              </a:pPr>
              <a:t>27</a:t>
            </a:fld>
            <a:endParaRPr lang="en-CA" dirty="0"/>
          </a:p>
        </p:txBody>
      </p:sp>
      <p:grpSp>
        <p:nvGrpSpPr>
          <p:cNvPr id="30725" name="Group 33"/>
          <p:cNvGrpSpPr>
            <a:grpSpLocks/>
          </p:cNvGrpSpPr>
          <p:nvPr/>
        </p:nvGrpSpPr>
        <p:grpSpPr bwMode="auto">
          <a:xfrm>
            <a:off x="290513" y="800100"/>
            <a:ext cx="8570912" cy="5553075"/>
            <a:chOff x="290069" y="800100"/>
            <a:chExt cx="8571488" cy="5553375"/>
          </a:xfrm>
        </p:grpSpPr>
        <p:grpSp>
          <p:nvGrpSpPr>
            <p:cNvPr id="30726" name="Group 25"/>
            <p:cNvGrpSpPr>
              <a:grpSpLocks/>
            </p:cNvGrpSpPr>
            <p:nvPr/>
          </p:nvGrpSpPr>
          <p:grpSpPr bwMode="auto">
            <a:xfrm>
              <a:off x="290069" y="1764000"/>
              <a:ext cx="8571488" cy="3739985"/>
              <a:chOff x="287520" y="2077243"/>
              <a:chExt cx="8571488" cy="3739985"/>
            </a:xfrm>
          </p:grpSpPr>
          <p:pic>
            <p:nvPicPr>
              <p:cNvPr id="22536" name="Picture 2" descr="C:\Users\User1\Desktop\ScreenHunter\ScreenHunter_02 Jul. 12 11.30.jpg"/>
              <p:cNvPicPr>
                <a:picLocks noChangeAspect="1" noChangeArrowheads="1"/>
              </p:cNvPicPr>
              <p:nvPr/>
            </p:nvPicPr>
            <p:blipFill>
              <a:blip r:embed="rId2" cstate="print"/>
              <a:srcRect l="1190" t="3618" r="2325" b="26149"/>
              <a:stretch>
                <a:fillRect/>
              </a:stretch>
            </p:blipFill>
            <p:spPr bwMode="auto">
              <a:xfrm>
                <a:off x="290695" y="2077008"/>
                <a:ext cx="8568313" cy="3740352"/>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cxnSp>
            <p:nvCxnSpPr>
              <p:cNvPr id="20" name="Straight Arrow Connector 19"/>
              <p:cNvCxnSpPr>
                <a:stCxn id="24" idx="2"/>
                <a:endCxn id="25" idx="0"/>
              </p:cNvCxnSpPr>
              <p:nvPr/>
            </p:nvCxnSpPr>
            <p:spPr bwMode="auto">
              <a:xfrm rot="16200000" flipH="1">
                <a:off x="-47457" y="3121638"/>
                <a:ext cx="1278006" cy="25560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bwMode="auto">
              <a:xfrm>
                <a:off x="287520" y="2358010"/>
                <a:ext cx="352449" cy="25242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5" name="Rounded Rectangle 24"/>
              <p:cNvSpPr/>
              <p:nvPr/>
            </p:nvSpPr>
            <p:spPr bwMode="auto">
              <a:xfrm>
                <a:off x="485970" y="3888443"/>
                <a:ext cx="468344" cy="24448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0" name="Rounded Rectangle 29"/>
              <p:cNvSpPr/>
              <p:nvPr/>
            </p:nvSpPr>
            <p:spPr bwMode="auto">
              <a:xfrm>
                <a:off x="3169026" y="4658422"/>
                <a:ext cx="692197" cy="24448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30727" name="TextBox 4"/>
            <p:cNvSpPr txBox="1">
              <a:spLocks noChangeArrowheads="1"/>
            </p:cNvSpPr>
            <p:nvPr/>
          </p:nvSpPr>
          <p:spPr bwMode="auto">
            <a:xfrm>
              <a:off x="1630363" y="800100"/>
              <a:ext cx="5471823" cy="369332"/>
            </a:xfrm>
            <a:prstGeom prst="rect">
              <a:avLst/>
            </a:prstGeom>
            <a:noFill/>
            <a:ln w="9525">
              <a:noFill/>
              <a:miter lim="800000"/>
              <a:headEnd/>
              <a:tailEnd/>
            </a:ln>
          </p:spPr>
          <p:txBody>
            <a:bodyPr>
              <a:spAutoFit/>
            </a:bodyPr>
            <a:lstStyle/>
            <a:p>
              <a:r>
                <a:rPr lang="en-CA">
                  <a:latin typeface="Calibri" pitchFamily="34" charset="0"/>
                </a:rPr>
                <a:t>The </a:t>
              </a:r>
              <a:r>
                <a:rPr lang="en-CA" b="1">
                  <a:latin typeface="Calibri" pitchFamily="34" charset="0"/>
                </a:rPr>
                <a:t>File-Delete</a:t>
              </a:r>
              <a:r>
                <a:rPr lang="en-CA">
                  <a:latin typeface="Calibri" pitchFamily="34" charset="0"/>
                </a:rPr>
                <a:t> function must be used to delete records.</a:t>
              </a:r>
            </a:p>
          </p:txBody>
        </p:sp>
        <p:sp>
          <p:nvSpPr>
            <p:cNvPr id="18440" name="TextBox 4"/>
            <p:cNvSpPr txBox="1">
              <a:spLocks noChangeArrowheads="1"/>
            </p:cNvSpPr>
            <p:nvPr/>
          </p:nvSpPr>
          <p:spPr bwMode="auto">
            <a:xfrm>
              <a:off x="1630009" y="1223986"/>
              <a:ext cx="3888048" cy="369907"/>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a:latin typeface="Calibri" pitchFamily="34" charset="0"/>
                </a:rPr>
                <a:t>Highlight the record you wish to delete.</a:t>
              </a:r>
            </a:p>
          </p:txBody>
        </p:sp>
        <p:sp>
          <p:nvSpPr>
            <p:cNvPr id="18441" name="TextBox 4"/>
            <p:cNvSpPr txBox="1">
              <a:spLocks noChangeArrowheads="1"/>
            </p:cNvSpPr>
            <p:nvPr/>
          </p:nvSpPr>
          <p:spPr bwMode="auto">
            <a:xfrm>
              <a:off x="550436" y="5705740"/>
              <a:ext cx="4103963" cy="647735"/>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a:latin typeface="Calibri" pitchFamily="34" charset="0"/>
                </a:rPr>
                <a:t>Click “</a:t>
              </a:r>
              <a:r>
                <a:rPr lang="en-CA" b="1" dirty="0">
                  <a:latin typeface="Calibri" pitchFamily="34" charset="0"/>
                </a:rPr>
                <a:t>File</a:t>
              </a:r>
              <a:r>
                <a:rPr lang="en-CA" dirty="0">
                  <a:latin typeface="Calibri" pitchFamily="34" charset="0"/>
                </a:rPr>
                <a:t>” then “</a:t>
              </a:r>
              <a:r>
                <a:rPr lang="en-CA" b="1" dirty="0">
                  <a:latin typeface="Calibri" pitchFamily="34" charset="0"/>
                </a:rPr>
                <a:t>Delete</a:t>
              </a:r>
              <a:r>
                <a:rPr lang="en-CA" dirty="0">
                  <a:latin typeface="Calibri" pitchFamily="34" charset="0"/>
                </a:rPr>
                <a:t>”. To permanently delete the highlighted record.</a:t>
              </a:r>
            </a:p>
          </p:txBody>
        </p:sp>
        <p:cxnSp>
          <p:nvCxnSpPr>
            <p:cNvPr id="8" name="Straight Arrow Connector 7"/>
            <p:cNvCxnSpPr>
              <a:stCxn id="18440" idx="2"/>
              <a:endCxn id="30" idx="0"/>
            </p:cNvCxnSpPr>
            <p:nvPr/>
          </p:nvCxnSpPr>
          <p:spPr bwMode="auto">
            <a:xfrm rot="5400000">
              <a:off x="2170606" y="2940959"/>
              <a:ext cx="2751287" cy="5715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18441" idx="0"/>
              <a:endCxn id="24" idx="3"/>
            </p:cNvCxnSpPr>
            <p:nvPr/>
          </p:nvCxnSpPr>
          <p:spPr bwMode="auto">
            <a:xfrm rot="16200000" flipV="1">
              <a:off x="-145705" y="2958410"/>
              <a:ext cx="3535553" cy="195910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4"/>
          <p:cNvSpPr>
            <a:spLocks noGrp="1"/>
          </p:cNvSpPr>
          <p:nvPr>
            <p:ph type="title"/>
          </p:nvPr>
        </p:nvSpPr>
        <p:spPr>
          <a:xfrm>
            <a:off x="457200" y="274638"/>
            <a:ext cx="8229600" cy="525462"/>
          </a:xfrm>
        </p:spPr>
        <p:txBody>
          <a:bodyPr/>
          <a:lstStyle/>
          <a:p>
            <a:r>
              <a:rPr lang="en-CA" b="1" smtClean="0"/>
              <a:t>Before we start...</a:t>
            </a:r>
            <a:endParaRPr lang="en-CA" smtClean="0"/>
          </a:p>
        </p:txBody>
      </p:sp>
      <p:sp>
        <p:nvSpPr>
          <p:cNvPr id="2" name="Date Placeholder 1"/>
          <p:cNvSpPr>
            <a:spLocks noGrp="1"/>
          </p:cNvSpPr>
          <p:nvPr>
            <p:ph type="dt" sz="quarter" idx="10"/>
          </p:nvPr>
        </p:nvSpPr>
        <p:spPr>
          <a:xfrm>
            <a:off x="0" y="6356350"/>
            <a:ext cx="2133600" cy="365125"/>
          </a:xfrm>
        </p:spPr>
        <p:txBody>
          <a:bodyPr/>
          <a:lstStyle/>
          <a:p>
            <a:pPr>
              <a:defRPr/>
            </a:pPr>
            <a:fld id="{65B2E4A0-86D5-4B99-8BA4-BBABA8988748}" type="datetime1">
              <a:rPr lang="en-CA"/>
              <a:pPr>
                <a:defRPr/>
              </a:pPr>
              <a:t>22/03/2011</a:t>
            </a:fld>
            <a:endParaRPr lang="en-CA" dirty="0"/>
          </a:p>
        </p:txBody>
      </p:sp>
      <p:sp>
        <p:nvSpPr>
          <p:cNvPr id="3" name="Slide Number Placeholder 2"/>
          <p:cNvSpPr>
            <a:spLocks noGrp="1"/>
          </p:cNvSpPr>
          <p:nvPr>
            <p:ph type="sldNum" sz="quarter" idx="12"/>
          </p:nvPr>
        </p:nvSpPr>
        <p:spPr>
          <a:xfrm>
            <a:off x="7010400" y="6356350"/>
            <a:ext cx="2133600" cy="365125"/>
          </a:xfrm>
        </p:spPr>
        <p:txBody>
          <a:bodyPr/>
          <a:lstStyle/>
          <a:p>
            <a:pPr>
              <a:defRPr/>
            </a:pPr>
            <a:fld id="{A4F219CB-DECD-4FD8-89D3-35E513B32CC2}" type="slidenum">
              <a:rPr lang="en-CA" smtClean="0"/>
              <a:pPr>
                <a:defRPr/>
              </a:pPr>
              <a:t>28</a:t>
            </a:fld>
            <a:endParaRPr lang="en-CA" dirty="0"/>
          </a:p>
        </p:txBody>
      </p:sp>
      <p:sp>
        <p:nvSpPr>
          <p:cNvPr id="31749" name="TextBox 4"/>
          <p:cNvSpPr txBox="1">
            <a:spLocks noChangeArrowheads="1"/>
          </p:cNvSpPr>
          <p:nvPr/>
        </p:nvSpPr>
        <p:spPr bwMode="auto">
          <a:xfrm>
            <a:off x="250825" y="1016000"/>
            <a:ext cx="7777163" cy="369888"/>
          </a:xfrm>
          <a:prstGeom prst="rect">
            <a:avLst/>
          </a:prstGeom>
          <a:solidFill>
            <a:srgbClr val="FEBEC9"/>
          </a:solidFill>
          <a:ln w="9525">
            <a:noFill/>
            <a:miter lim="800000"/>
            <a:headEnd/>
            <a:tailEnd/>
          </a:ln>
        </p:spPr>
        <p:txBody>
          <a:bodyPr>
            <a:spAutoFit/>
          </a:bodyPr>
          <a:lstStyle/>
          <a:p>
            <a:r>
              <a:rPr lang="en-CA">
                <a:latin typeface="Calibri" pitchFamily="34" charset="0"/>
              </a:rPr>
              <a:t>1. </a:t>
            </a:r>
            <a:r>
              <a:rPr lang="en-CA" b="1">
                <a:latin typeface="Calibri" pitchFamily="34" charset="0"/>
              </a:rPr>
              <a:t>You must create or open a mission before you can  enter data in most records.</a:t>
            </a:r>
            <a:endParaRPr lang="en-CA">
              <a:solidFill>
                <a:srgbClr val="92D050"/>
              </a:solidFill>
              <a:latin typeface="Calibri" pitchFamily="34" charset="0"/>
            </a:endParaRPr>
          </a:p>
        </p:txBody>
      </p:sp>
      <p:sp>
        <p:nvSpPr>
          <p:cNvPr id="31750" name="TextBox 6"/>
          <p:cNvSpPr txBox="1">
            <a:spLocks noChangeArrowheads="1"/>
          </p:cNvSpPr>
          <p:nvPr/>
        </p:nvSpPr>
        <p:spPr bwMode="auto">
          <a:xfrm>
            <a:off x="250825" y="1449388"/>
            <a:ext cx="8642350" cy="368300"/>
          </a:xfrm>
          <a:prstGeom prst="rect">
            <a:avLst/>
          </a:prstGeom>
          <a:noFill/>
          <a:ln w="9525">
            <a:noFill/>
            <a:miter lim="800000"/>
            <a:headEnd/>
            <a:tailEnd/>
          </a:ln>
        </p:spPr>
        <p:txBody>
          <a:bodyPr>
            <a:spAutoFit/>
          </a:bodyPr>
          <a:lstStyle/>
          <a:p>
            <a:r>
              <a:rPr lang="en-CA">
                <a:latin typeface="Calibri" pitchFamily="34" charset="0"/>
              </a:rPr>
              <a:t>2. Many forms collect and display information and cannot be changed or edited. </a:t>
            </a:r>
          </a:p>
        </p:txBody>
      </p:sp>
      <p:sp>
        <p:nvSpPr>
          <p:cNvPr id="31751" name="TextBox 7"/>
          <p:cNvSpPr txBox="1">
            <a:spLocks noChangeArrowheads="1"/>
          </p:cNvSpPr>
          <p:nvPr/>
        </p:nvSpPr>
        <p:spPr bwMode="auto">
          <a:xfrm>
            <a:off x="250825" y="1881188"/>
            <a:ext cx="8642350" cy="646112"/>
          </a:xfrm>
          <a:prstGeom prst="rect">
            <a:avLst/>
          </a:prstGeom>
          <a:noFill/>
          <a:ln w="9525">
            <a:noFill/>
            <a:miter lim="800000"/>
            <a:headEnd/>
            <a:tailEnd/>
          </a:ln>
        </p:spPr>
        <p:txBody>
          <a:bodyPr>
            <a:spAutoFit/>
          </a:bodyPr>
          <a:lstStyle/>
          <a:p>
            <a:r>
              <a:rPr lang="en-CA">
                <a:latin typeface="Calibri" pitchFamily="34" charset="0"/>
              </a:rPr>
              <a:t>3. The program runs in real time and most items are stamped with the actual date and time of occurrence. The time can be altered on some records.</a:t>
            </a:r>
          </a:p>
        </p:txBody>
      </p:sp>
      <p:sp>
        <p:nvSpPr>
          <p:cNvPr id="31752" name="TextBox 8"/>
          <p:cNvSpPr txBox="1">
            <a:spLocks noChangeArrowheads="1"/>
          </p:cNvSpPr>
          <p:nvPr/>
        </p:nvSpPr>
        <p:spPr bwMode="auto">
          <a:xfrm>
            <a:off x="250825" y="2600325"/>
            <a:ext cx="8642350" cy="368300"/>
          </a:xfrm>
          <a:prstGeom prst="rect">
            <a:avLst/>
          </a:prstGeom>
          <a:noFill/>
          <a:ln w="9525">
            <a:noFill/>
            <a:miter lim="800000"/>
            <a:headEnd/>
            <a:tailEnd/>
          </a:ln>
        </p:spPr>
        <p:txBody>
          <a:bodyPr>
            <a:spAutoFit/>
          </a:bodyPr>
          <a:lstStyle/>
          <a:p>
            <a:r>
              <a:rPr lang="en-CA">
                <a:latin typeface="Calibri" pitchFamily="34" charset="0"/>
              </a:rPr>
              <a:t>4. Information displayed on most forms is for the current Operational Period only.</a:t>
            </a:r>
          </a:p>
        </p:txBody>
      </p:sp>
      <p:sp>
        <p:nvSpPr>
          <p:cNvPr id="31753" name="TextBox 9"/>
          <p:cNvSpPr txBox="1">
            <a:spLocks noChangeArrowheads="1"/>
          </p:cNvSpPr>
          <p:nvPr/>
        </p:nvSpPr>
        <p:spPr bwMode="auto">
          <a:xfrm>
            <a:off x="250825" y="2968625"/>
            <a:ext cx="8642350" cy="368300"/>
          </a:xfrm>
          <a:prstGeom prst="rect">
            <a:avLst/>
          </a:prstGeom>
          <a:noFill/>
          <a:ln w="9525">
            <a:noFill/>
            <a:miter lim="800000"/>
            <a:headEnd/>
            <a:tailEnd/>
          </a:ln>
        </p:spPr>
        <p:txBody>
          <a:bodyPr>
            <a:spAutoFit/>
          </a:bodyPr>
          <a:lstStyle/>
          <a:p>
            <a:r>
              <a:rPr lang="en-CA">
                <a:latin typeface="Calibri" pitchFamily="34" charset="0"/>
              </a:rPr>
              <a:t>5. When you close an editable form the information on it is saved automatically.</a:t>
            </a:r>
          </a:p>
        </p:txBody>
      </p:sp>
      <p:sp>
        <p:nvSpPr>
          <p:cNvPr id="31754" name="TextBox 10"/>
          <p:cNvSpPr txBox="1">
            <a:spLocks noChangeArrowheads="1"/>
          </p:cNvSpPr>
          <p:nvPr/>
        </p:nvSpPr>
        <p:spPr bwMode="auto">
          <a:xfrm>
            <a:off x="250825" y="3336925"/>
            <a:ext cx="8642350" cy="368300"/>
          </a:xfrm>
          <a:prstGeom prst="rect">
            <a:avLst/>
          </a:prstGeom>
          <a:noFill/>
          <a:ln w="9525">
            <a:noFill/>
            <a:miter lim="800000"/>
            <a:headEnd/>
            <a:tailEnd/>
          </a:ln>
        </p:spPr>
        <p:txBody>
          <a:bodyPr>
            <a:spAutoFit/>
          </a:bodyPr>
          <a:lstStyle/>
          <a:p>
            <a:r>
              <a:rPr lang="en-CA">
                <a:latin typeface="Calibri" pitchFamily="34" charset="0"/>
              </a:rPr>
              <a:t>6. Regularly save the entire </a:t>
            </a:r>
            <a:r>
              <a:rPr lang="en-CA" b="1">
                <a:latin typeface="Calibri" pitchFamily="34" charset="0"/>
              </a:rPr>
              <a:t>IC</a:t>
            </a:r>
            <a:r>
              <a:rPr lang="en-CA">
                <a:latin typeface="Calibri" pitchFamily="34" charset="0"/>
              </a:rPr>
              <a:t> folder to another location, with a new file name. </a:t>
            </a:r>
          </a:p>
        </p:txBody>
      </p:sp>
      <p:sp>
        <p:nvSpPr>
          <p:cNvPr id="31755" name="TextBox 12"/>
          <p:cNvSpPr txBox="1">
            <a:spLocks noChangeArrowheads="1"/>
          </p:cNvSpPr>
          <p:nvPr/>
        </p:nvSpPr>
        <p:spPr bwMode="auto">
          <a:xfrm>
            <a:off x="250825" y="3705225"/>
            <a:ext cx="8642350" cy="646113"/>
          </a:xfrm>
          <a:prstGeom prst="rect">
            <a:avLst/>
          </a:prstGeom>
          <a:noFill/>
          <a:ln w="9525">
            <a:noFill/>
            <a:miter lim="800000"/>
            <a:headEnd/>
            <a:tailEnd/>
          </a:ln>
        </p:spPr>
        <p:txBody>
          <a:bodyPr>
            <a:spAutoFit/>
          </a:bodyPr>
          <a:lstStyle/>
          <a:p>
            <a:r>
              <a:rPr lang="en-CA">
                <a:latin typeface="Calibri" pitchFamily="34" charset="0"/>
              </a:rPr>
              <a:t>7. To delete a record use </a:t>
            </a:r>
            <a:r>
              <a:rPr lang="en-CA" b="1">
                <a:latin typeface="Calibri" pitchFamily="34" charset="0"/>
              </a:rPr>
              <a:t>File</a:t>
            </a:r>
            <a:r>
              <a:rPr lang="en-CA">
                <a:latin typeface="Calibri" pitchFamily="34" charset="0"/>
              </a:rPr>
              <a:t> then </a:t>
            </a:r>
            <a:r>
              <a:rPr lang="en-CA" b="1">
                <a:latin typeface="Calibri" pitchFamily="34" charset="0"/>
              </a:rPr>
              <a:t>Delete</a:t>
            </a:r>
            <a:r>
              <a:rPr lang="en-CA">
                <a:latin typeface="Calibri" pitchFamily="34" charset="0"/>
              </a:rPr>
              <a:t>. This is a safety feature to prevent unintended deletions.</a:t>
            </a:r>
          </a:p>
        </p:txBody>
      </p:sp>
      <p:sp>
        <p:nvSpPr>
          <p:cNvPr id="31756" name="TextBox 3"/>
          <p:cNvSpPr txBox="1">
            <a:spLocks noChangeArrowheads="1"/>
          </p:cNvSpPr>
          <p:nvPr/>
        </p:nvSpPr>
        <p:spPr bwMode="auto">
          <a:xfrm>
            <a:off x="250825" y="4903788"/>
            <a:ext cx="8642350" cy="368300"/>
          </a:xfrm>
          <a:prstGeom prst="rect">
            <a:avLst/>
          </a:prstGeom>
          <a:noFill/>
          <a:ln w="9525">
            <a:noFill/>
            <a:miter lim="800000"/>
            <a:headEnd/>
            <a:tailEnd/>
          </a:ln>
        </p:spPr>
        <p:txBody>
          <a:bodyPr>
            <a:spAutoFit/>
          </a:bodyPr>
          <a:lstStyle/>
          <a:p>
            <a:r>
              <a:rPr lang="en-CA">
                <a:latin typeface="Calibri" pitchFamily="34" charset="0"/>
              </a:rPr>
              <a:t>9. If a person or asset is not </a:t>
            </a:r>
            <a:r>
              <a:rPr lang="en-CA" b="1">
                <a:latin typeface="Calibri" pitchFamily="34" charset="0"/>
              </a:rPr>
              <a:t>Signed In</a:t>
            </a:r>
            <a:r>
              <a:rPr lang="en-CA">
                <a:latin typeface="Calibri" pitchFamily="34" charset="0"/>
              </a:rPr>
              <a:t> to the program, it cannot be used.</a:t>
            </a:r>
          </a:p>
        </p:txBody>
      </p:sp>
      <p:sp>
        <p:nvSpPr>
          <p:cNvPr id="31757" name="TextBox 3"/>
          <p:cNvSpPr txBox="1">
            <a:spLocks noChangeArrowheads="1"/>
          </p:cNvSpPr>
          <p:nvPr/>
        </p:nvSpPr>
        <p:spPr bwMode="auto">
          <a:xfrm>
            <a:off x="250825" y="5297488"/>
            <a:ext cx="8642350" cy="368300"/>
          </a:xfrm>
          <a:prstGeom prst="rect">
            <a:avLst/>
          </a:prstGeom>
          <a:noFill/>
          <a:ln w="9525">
            <a:noFill/>
            <a:miter lim="800000"/>
            <a:headEnd/>
            <a:tailEnd/>
          </a:ln>
        </p:spPr>
        <p:txBody>
          <a:bodyPr>
            <a:spAutoFit/>
          </a:bodyPr>
          <a:lstStyle/>
          <a:p>
            <a:r>
              <a:rPr lang="en-CA">
                <a:latin typeface="Calibri" pitchFamily="34" charset="0"/>
              </a:rPr>
              <a:t>10. Forms identified as </a:t>
            </a:r>
            <a:r>
              <a:rPr lang="en-CA" b="1">
                <a:latin typeface="Calibri" pitchFamily="34" charset="0"/>
              </a:rPr>
              <a:t>ICS nnn</a:t>
            </a:r>
            <a:r>
              <a:rPr lang="en-CA">
                <a:latin typeface="Calibri" pitchFamily="34" charset="0"/>
              </a:rPr>
              <a:t> are standard ICS forms modified for computer use.</a:t>
            </a:r>
          </a:p>
        </p:txBody>
      </p:sp>
      <p:sp>
        <p:nvSpPr>
          <p:cNvPr id="10254" name="TextBox 3"/>
          <p:cNvSpPr txBox="1">
            <a:spLocks noChangeArrowheads="1"/>
          </p:cNvSpPr>
          <p:nvPr/>
        </p:nvSpPr>
        <p:spPr bwMode="auto">
          <a:xfrm>
            <a:off x="250825" y="5665788"/>
            <a:ext cx="8642350" cy="368300"/>
          </a:xfrm>
          <a:prstGeom prst="rect">
            <a:avLst/>
          </a:prstGeom>
          <a:noFill/>
          <a:ln w="9525">
            <a:noFill/>
            <a:miter lim="800000"/>
            <a:headEnd/>
            <a:tailEnd/>
          </a:ln>
        </p:spPr>
        <p:txBody>
          <a:bodyPr>
            <a:spAutoFit/>
          </a:bodyPr>
          <a:lstStyle/>
          <a:p>
            <a:pPr>
              <a:defRPr/>
            </a:pPr>
            <a:r>
              <a:rPr lang="en-CA" dirty="0">
                <a:latin typeface="Calibri" pitchFamily="34" charset="0"/>
              </a:rPr>
              <a:t>11</a:t>
            </a:r>
            <a:r>
              <a:rPr lang="en-CA" dirty="0">
                <a:solidFill>
                  <a:srgbClr val="FF0000"/>
                </a:solidFill>
                <a:latin typeface="Calibri" pitchFamily="34" charset="0"/>
              </a:rPr>
              <a:t>. </a:t>
            </a:r>
            <a:r>
              <a:rPr lang="en-CA" dirty="0">
                <a:latin typeface="Calibri" pitchFamily="34" charset="0"/>
              </a:rPr>
              <a:t>Information in </a:t>
            </a:r>
            <a:r>
              <a:rPr lang="en-CA" b="1" dirty="0">
                <a:solidFill>
                  <a:schemeClr val="bg1">
                    <a:lumMod val="50000"/>
                  </a:schemeClr>
                </a:solidFill>
                <a:latin typeface="Calibri" pitchFamily="34" charset="0"/>
              </a:rPr>
              <a:t>dark gray </a:t>
            </a:r>
            <a:r>
              <a:rPr lang="en-CA" dirty="0">
                <a:latin typeface="Calibri" pitchFamily="34" charset="0"/>
              </a:rPr>
              <a:t>areas is automatically entered by the program. </a:t>
            </a:r>
          </a:p>
        </p:txBody>
      </p:sp>
      <p:sp>
        <p:nvSpPr>
          <p:cNvPr id="31759" name="TextBox 12"/>
          <p:cNvSpPr txBox="1">
            <a:spLocks noChangeArrowheads="1"/>
          </p:cNvSpPr>
          <p:nvPr/>
        </p:nvSpPr>
        <p:spPr bwMode="auto">
          <a:xfrm>
            <a:off x="250825" y="4351338"/>
            <a:ext cx="8642350" cy="646112"/>
          </a:xfrm>
          <a:prstGeom prst="rect">
            <a:avLst/>
          </a:prstGeom>
          <a:noFill/>
          <a:ln w="9525">
            <a:noFill/>
            <a:miter lim="800000"/>
            <a:headEnd/>
            <a:tailEnd/>
          </a:ln>
        </p:spPr>
        <p:txBody>
          <a:bodyPr>
            <a:spAutoFit/>
          </a:bodyPr>
          <a:lstStyle/>
          <a:p>
            <a:r>
              <a:rPr lang="en-CA">
                <a:latin typeface="Calibri" pitchFamily="34" charset="0"/>
              </a:rPr>
              <a:t>8. Some Data Entry records cannot be closed if left blank. To close them enter a single character on the first line, close, then delete  the entry with </a:t>
            </a:r>
            <a:r>
              <a:rPr lang="en-CA" b="1">
                <a:latin typeface="Calibri" pitchFamily="34" charset="0"/>
              </a:rPr>
              <a:t>File – Delete</a:t>
            </a:r>
            <a:r>
              <a:rPr lang="en-CA">
                <a:latin typeface="Calibri" pitchFamily="34" charset="0"/>
              </a:rPr>
              <a:t>.</a:t>
            </a:r>
          </a:p>
        </p:txBody>
      </p:sp>
      <p:sp>
        <p:nvSpPr>
          <p:cNvPr id="31760" name="TextBox 3"/>
          <p:cNvSpPr txBox="1">
            <a:spLocks noChangeArrowheads="1"/>
          </p:cNvSpPr>
          <p:nvPr/>
        </p:nvSpPr>
        <p:spPr bwMode="auto">
          <a:xfrm>
            <a:off x="250825" y="6034088"/>
            <a:ext cx="8642350" cy="368300"/>
          </a:xfrm>
          <a:prstGeom prst="rect">
            <a:avLst/>
          </a:prstGeom>
          <a:noFill/>
          <a:ln w="9525">
            <a:noFill/>
            <a:miter lim="800000"/>
            <a:headEnd/>
            <a:tailEnd/>
          </a:ln>
        </p:spPr>
        <p:txBody>
          <a:bodyPr>
            <a:spAutoFit/>
          </a:bodyPr>
          <a:lstStyle/>
          <a:p>
            <a:r>
              <a:rPr lang="en-CA">
                <a:latin typeface="Calibri" pitchFamily="34" charset="0"/>
              </a:rPr>
              <a: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quarter" idx="10"/>
          </p:nvPr>
        </p:nvSpPr>
        <p:spPr>
          <a:xfrm>
            <a:off x="0" y="6356350"/>
            <a:ext cx="2133600" cy="365125"/>
          </a:xfrm>
        </p:spPr>
        <p:txBody>
          <a:bodyPr/>
          <a:lstStyle/>
          <a:p>
            <a:pPr>
              <a:defRPr/>
            </a:pPr>
            <a:fld id="{1084B735-D260-415C-B6E6-D318C851B45C}" type="datetime1">
              <a:rPr lang="en-CA"/>
              <a:pPr>
                <a:defRPr/>
              </a:pPr>
              <a:t>22/03/2011</a:t>
            </a:fld>
            <a:endParaRPr lang="en-CA"/>
          </a:p>
        </p:txBody>
      </p:sp>
      <p:sp>
        <p:nvSpPr>
          <p:cNvPr id="3" name="Slide Number Placeholder 2"/>
          <p:cNvSpPr>
            <a:spLocks noGrp="1"/>
          </p:cNvSpPr>
          <p:nvPr>
            <p:ph type="sldNum" sz="quarter" idx="12"/>
          </p:nvPr>
        </p:nvSpPr>
        <p:spPr>
          <a:xfrm>
            <a:off x="7010400" y="6356350"/>
            <a:ext cx="2133600" cy="365125"/>
          </a:xfrm>
        </p:spPr>
        <p:txBody>
          <a:bodyPr/>
          <a:lstStyle/>
          <a:p>
            <a:pPr>
              <a:defRPr/>
            </a:pPr>
            <a:fld id="{27556BCD-75F1-49B2-9964-BFBCB6CCAD5D}" type="slidenum">
              <a:rPr lang="en-CA" smtClean="0"/>
              <a:pPr>
                <a:defRPr/>
              </a:pPr>
              <a:t>29</a:t>
            </a:fld>
            <a:endParaRPr lang="en-CA"/>
          </a:p>
        </p:txBody>
      </p:sp>
      <p:sp>
        <p:nvSpPr>
          <p:cNvPr id="32772" name="TextBox 4"/>
          <p:cNvSpPr txBox="1">
            <a:spLocks noChangeArrowheads="1"/>
          </p:cNvSpPr>
          <p:nvPr/>
        </p:nvSpPr>
        <p:spPr bwMode="auto">
          <a:xfrm>
            <a:off x="250825" y="3357563"/>
            <a:ext cx="8642350" cy="923925"/>
          </a:xfrm>
          <a:prstGeom prst="rect">
            <a:avLst/>
          </a:prstGeom>
          <a:noFill/>
          <a:ln w="9525">
            <a:noFill/>
            <a:miter lim="800000"/>
            <a:headEnd/>
            <a:tailEnd/>
          </a:ln>
        </p:spPr>
        <p:txBody>
          <a:bodyPr>
            <a:spAutoFit/>
          </a:bodyPr>
          <a:lstStyle/>
          <a:p>
            <a:r>
              <a:rPr lang="en-CA" b="1" dirty="0">
                <a:latin typeface="Calibri" pitchFamily="34" charset="0"/>
              </a:rPr>
              <a:t>Pre-plans </a:t>
            </a:r>
            <a:r>
              <a:rPr lang="en-CA" dirty="0">
                <a:latin typeface="Calibri" pitchFamily="34" charset="0"/>
              </a:rPr>
              <a:t>– A series of plans that are prepared before a </a:t>
            </a:r>
            <a:r>
              <a:rPr lang="en-CA" dirty="0" smtClean="0">
                <a:latin typeface="Calibri" pitchFamily="34" charset="0"/>
              </a:rPr>
              <a:t>mission begins</a:t>
            </a:r>
            <a:r>
              <a:rPr lang="en-CA" dirty="0">
                <a:latin typeface="Calibri" pitchFamily="34" charset="0"/>
              </a:rPr>
              <a:t>. Examples are Personnel Tables, Communications and Medical plans and other plans that can be used on more than one mission.  </a:t>
            </a:r>
          </a:p>
        </p:txBody>
      </p:sp>
      <p:sp>
        <p:nvSpPr>
          <p:cNvPr id="32773" name="TextBox 4"/>
          <p:cNvSpPr txBox="1">
            <a:spLocks noChangeArrowheads="1"/>
          </p:cNvSpPr>
          <p:nvPr/>
        </p:nvSpPr>
        <p:spPr bwMode="auto">
          <a:xfrm>
            <a:off x="250825" y="1881188"/>
            <a:ext cx="8642350" cy="1200150"/>
          </a:xfrm>
          <a:prstGeom prst="rect">
            <a:avLst/>
          </a:prstGeom>
          <a:noFill/>
          <a:ln w="9525">
            <a:noFill/>
            <a:miter lim="800000"/>
            <a:headEnd/>
            <a:tailEnd/>
          </a:ln>
        </p:spPr>
        <p:txBody>
          <a:bodyPr>
            <a:spAutoFit/>
          </a:bodyPr>
          <a:lstStyle/>
          <a:p>
            <a:r>
              <a:rPr lang="en-CA" b="1">
                <a:latin typeface="Calibri" pitchFamily="34" charset="0"/>
              </a:rPr>
              <a:t>Default Missions</a:t>
            </a:r>
            <a:r>
              <a:rPr lang="en-CA">
                <a:latin typeface="Calibri" pitchFamily="34" charset="0"/>
              </a:rPr>
              <a:t> – A default mission can be created by opening a new mission and assigning it a name such as “Default 1” and changing the Operational Period to “0”. Enter default information such as names, routes and maps etc. To convert it to a real mission, change the name, add a </a:t>
            </a:r>
            <a:r>
              <a:rPr lang="en-CA" b="1">
                <a:latin typeface="Calibri" pitchFamily="34" charset="0"/>
              </a:rPr>
              <a:t>Reference File # </a:t>
            </a:r>
            <a:r>
              <a:rPr lang="en-CA">
                <a:latin typeface="Calibri" pitchFamily="34" charset="0"/>
              </a:rPr>
              <a:t>and select an Operational Period.  </a:t>
            </a:r>
            <a:endParaRPr lang="en-CA" b="1">
              <a:latin typeface="Calibri" pitchFamily="34" charset="0"/>
            </a:endParaRPr>
          </a:p>
        </p:txBody>
      </p:sp>
      <p:sp>
        <p:nvSpPr>
          <p:cNvPr id="32774" name="TextBox 4"/>
          <p:cNvSpPr txBox="1">
            <a:spLocks noChangeArrowheads="1"/>
          </p:cNvSpPr>
          <p:nvPr/>
        </p:nvSpPr>
        <p:spPr bwMode="auto">
          <a:xfrm>
            <a:off x="457200" y="4437063"/>
            <a:ext cx="8642350" cy="369887"/>
          </a:xfrm>
          <a:prstGeom prst="rect">
            <a:avLst/>
          </a:prstGeom>
          <a:noFill/>
          <a:ln w="9525">
            <a:noFill/>
            <a:miter lim="800000"/>
            <a:headEnd/>
            <a:tailEnd/>
          </a:ln>
        </p:spPr>
        <p:txBody>
          <a:bodyPr>
            <a:spAutoFit/>
          </a:bodyPr>
          <a:lstStyle/>
          <a:p>
            <a:endParaRPr lang="en-CA">
              <a:latin typeface="Calibri" pitchFamily="34" charset="0"/>
            </a:endParaRPr>
          </a:p>
        </p:txBody>
      </p:sp>
      <p:sp>
        <p:nvSpPr>
          <p:cNvPr id="32775" name="TextBox 4"/>
          <p:cNvSpPr txBox="1">
            <a:spLocks noChangeArrowheads="1"/>
          </p:cNvSpPr>
          <p:nvPr/>
        </p:nvSpPr>
        <p:spPr bwMode="auto">
          <a:xfrm>
            <a:off x="250825" y="1052513"/>
            <a:ext cx="8642350" cy="646112"/>
          </a:xfrm>
          <a:prstGeom prst="rect">
            <a:avLst/>
          </a:prstGeom>
          <a:noFill/>
          <a:ln w="9525">
            <a:noFill/>
            <a:miter lim="800000"/>
            <a:headEnd/>
            <a:tailEnd/>
          </a:ln>
        </p:spPr>
        <p:txBody>
          <a:bodyPr>
            <a:spAutoFit/>
          </a:bodyPr>
          <a:lstStyle/>
          <a:p>
            <a:r>
              <a:rPr lang="en-CA" b="1">
                <a:latin typeface="Calibri" pitchFamily="34" charset="0"/>
              </a:rPr>
              <a:t>Missions and Tasks</a:t>
            </a:r>
            <a:r>
              <a:rPr lang="en-CA">
                <a:latin typeface="Calibri" pitchFamily="34" charset="0"/>
              </a:rPr>
              <a:t> – The Incident Command Program uses the term </a:t>
            </a:r>
            <a:r>
              <a:rPr lang="en-CA" b="1">
                <a:latin typeface="Calibri" pitchFamily="34" charset="0"/>
              </a:rPr>
              <a:t>Mission</a:t>
            </a:r>
            <a:r>
              <a:rPr lang="en-CA">
                <a:latin typeface="Calibri" pitchFamily="34" charset="0"/>
              </a:rPr>
              <a:t> to define the entire operation and </a:t>
            </a:r>
            <a:r>
              <a:rPr lang="en-CA" b="1">
                <a:latin typeface="Calibri" pitchFamily="34" charset="0"/>
              </a:rPr>
              <a:t>Task </a:t>
            </a:r>
            <a:r>
              <a:rPr lang="en-CA">
                <a:latin typeface="Calibri" pitchFamily="34" charset="0"/>
              </a:rPr>
              <a:t>to define an operation within the mission . </a:t>
            </a:r>
            <a:endParaRPr lang="en-CA" b="1">
              <a:latin typeface="Calibri" pitchFamily="34" charset="0"/>
            </a:endParaRPr>
          </a:p>
        </p:txBody>
      </p:sp>
      <p:sp>
        <p:nvSpPr>
          <p:cNvPr id="32776" name="TextBox 3"/>
          <p:cNvSpPr>
            <a:spLocks noGrp="1" noChangeArrowheads="1"/>
          </p:cNvSpPr>
          <p:nvPr>
            <p:ph type="title"/>
          </p:nvPr>
        </p:nvSpPr>
        <p:spPr>
          <a:xfrm>
            <a:off x="457200" y="274638"/>
            <a:ext cx="8229600" cy="525462"/>
          </a:xfrm>
        </p:spPr>
        <p:txBody>
          <a:bodyPr>
            <a:spAutoFit/>
          </a:bodyPr>
          <a:lstStyle/>
          <a:p>
            <a:r>
              <a:rPr lang="en-CA" b="1" dirty="0" smtClean="0"/>
              <a:t>Before we start... Definitions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3"/>
          <p:cNvSpPr>
            <a:spLocks noGrp="1"/>
          </p:cNvSpPr>
          <p:nvPr>
            <p:ph type="ctrTitle"/>
          </p:nvPr>
        </p:nvSpPr>
        <p:spPr/>
        <p:txBody>
          <a:bodyPr/>
          <a:lstStyle/>
          <a:p>
            <a:r>
              <a:rPr lang="en-CA" sz="3600" dirty="0" smtClean="0"/>
              <a:t>Incident Commander Pro v6</a:t>
            </a:r>
            <a:endParaRPr lang="en-CA" sz="3600" b="1" dirty="0" smtClean="0"/>
          </a:p>
        </p:txBody>
      </p:sp>
      <p:sp>
        <p:nvSpPr>
          <p:cNvPr id="5" name="Subtitle 4"/>
          <p:cNvSpPr>
            <a:spLocks noGrp="1"/>
          </p:cNvSpPr>
          <p:nvPr>
            <p:ph type="subTitle" idx="1"/>
          </p:nvPr>
        </p:nvSpPr>
        <p:spPr/>
        <p:txBody>
          <a:bodyPr/>
          <a:lstStyle/>
          <a:p>
            <a:r>
              <a:rPr lang="en-CA" dirty="0" smtClean="0"/>
              <a:t>Section 1</a:t>
            </a:r>
          </a:p>
          <a:p>
            <a:r>
              <a:rPr lang="en-CA" dirty="0" smtClean="0"/>
              <a:t>Overview</a:t>
            </a:r>
            <a:endParaRPr lang="en-CA" dirty="0"/>
          </a:p>
        </p:txBody>
      </p:sp>
      <p:sp>
        <p:nvSpPr>
          <p:cNvPr id="2" name="Date Placeholder 1"/>
          <p:cNvSpPr>
            <a:spLocks noGrp="1"/>
          </p:cNvSpPr>
          <p:nvPr>
            <p:ph type="dt" sz="half" idx="10"/>
          </p:nvPr>
        </p:nvSpPr>
        <p:spPr/>
        <p:txBody>
          <a:bodyPr/>
          <a:lstStyle/>
          <a:p>
            <a:pPr>
              <a:defRPr/>
            </a:pPr>
            <a:fld id="{87314B09-376F-48A3-AD1C-0D8AC1951B52}" type="datetime1">
              <a:rPr lang="en-CA"/>
              <a:pPr>
                <a:defRPr/>
              </a:pPr>
              <a:t>22/03/2011</a:t>
            </a:fld>
            <a:endParaRPr lang="en-CA" dirty="0"/>
          </a:p>
        </p:txBody>
      </p:sp>
      <p:sp>
        <p:nvSpPr>
          <p:cNvPr id="3" name="Slide Number Placeholder 2"/>
          <p:cNvSpPr>
            <a:spLocks noGrp="1"/>
          </p:cNvSpPr>
          <p:nvPr>
            <p:ph type="sldNum" sz="quarter" idx="12"/>
          </p:nvPr>
        </p:nvSpPr>
        <p:spPr/>
        <p:txBody>
          <a:bodyPr/>
          <a:lstStyle/>
          <a:p>
            <a:pPr>
              <a:defRPr/>
            </a:pPr>
            <a:fld id="{65903E45-DDD7-4FBC-9761-4966D83A39B9}" type="slidenum">
              <a:rPr lang="en-CA" smtClean="0"/>
              <a:pPr>
                <a:defRPr/>
              </a:pPr>
              <a:t>3</a:t>
            </a:fld>
            <a:endParaRPr lang="en-CA"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30</a:t>
            </a:fld>
            <a:endParaRPr lang="en-CA"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CA" dirty="0" smtClean="0"/>
              <a:t>Incident Commander Pro v6</a:t>
            </a:r>
            <a:endParaRPr lang="en-CA" dirty="0"/>
          </a:p>
        </p:txBody>
      </p:sp>
      <p:sp>
        <p:nvSpPr>
          <p:cNvPr id="6" name="Subtitle 5"/>
          <p:cNvSpPr>
            <a:spLocks noGrp="1"/>
          </p:cNvSpPr>
          <p:nvPr>
            <p:ph type="subTitle" idx="1"/>
          </p:nvPr>
        </p:nvSpPr>
        <p:spPr/>
        <p:txBody>
          <a:bodyPr/>
          <a:lstStyle/>
          <a:p>
            <a:r>
              <a:rPr lang="en-CA" dirty="0" smtClean="0"/>
              <a:t>Section 2</a:t>
            </a:r>
          </a:p>
          <a:p>
            <a:r>
              <a:rPr lang="en-CA" dirty="0" smtClean="0"/>
              <a:t>Preparing For Use</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31</a:t>
            </a:fld>
            <a:endParaRPr lang="en-CA"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274638"/>
            <a:ext cx="8229600" cy="525462"/>
          </a:xfrm>
        </p:spPr>
        <p:txBody>
          <a:bodyPr/>
          <a:lstStyle/>
          <a:p>
            <a:r>
              <a:rPr lang="en-CA" b="1" dirty="0" smtClean="0"/>
              <a:t>Preparing For Use</a:t>
            </a:r>
            <a:endParaRPr lang="en-CA" dirty="0" smtClean="0"/>
          </a:p>
        </p:txBody>
      </p:sp>
      <p:sp>
        <p:nvSpPr>
          <p:cNvPr id="3" name="Date Placeholder 2"/>
          <p:cNvSpPr>
            <a:spLocks noGrp="1"/>
          </p:cNvSpPr>
          <p:nvPr>
            <p:ph type="dt" sz="quarter" idx="10"/>
          </p:nvPr>
        </p:nvSpPr>
        <p:spPr/>
        <p:txBody>
          <a:bodyPr/>
          <a:lstStyle/>
          <a:p>
            <a:pPr>
              <a:defRPr/>
            </a:pPr>
            <a:fld id="{A59AA94A-94F9-4FBF-86ED-5F3216748C8B}" type="datetime1">
              <a:rPr lang="en-CA"/>
              <a:pPr>
                <a:defRPr/>
              </a:pPr>
              <a:t>22/03/2011</a:t>
            </a:fld>
            <a:endParaRPr lang="en-CA"/>
          </a:p>
        </p:txBody>
      </p:sp>
      <p:sp>
        <p:nvSpPr>
          <p:cNvPr id="4" name="Slide Number Placeholder 3"/>
          <p:cNvSpPr>
            <a:spLocks noGrp="1"/>
          </p:cNvSpPr>
          <p:nvPr>
            <p:ph type="sldNum" sz="quarter" idx="12"/>
          </p:nvPr>
        </p:nvSpPr>
        <p:spPr/>
        <p:txBody>
          <a:bodyPr/>
          <a:lstStyle/>
          <a:p>
            <a:pPr>
              <a:defRPr/>
            </a:pPr>
            <a:fld id="{AE3E963B-4500-4BC9-BE51-242C9DF4C2BE}" type="slidenum">
              <a:rPr lang="en-CA" smtClean="0"/>
              <a:pPr>
                <a:defRPr/>
              </a:pPr>
              <a:t>32</a:t>
            </a:fld>
            <a:endParaRPr lang="en-CA"/>
          </a:p>
        </p:txBody>
      </p:sp>
      <p:sp>
        <p:nvSpPr>
          <p:cNvPr id="5" name="Title 3"/>
          <p:cNvSpPr txBox="1">
            <a:spLocks/>
          </p:cNvSpPr>
          <p:nvPr/>
        </p:nvSpPr>
        <p:spPr bwMode="auto">
          <a:xfrm>
            <a:off x="287338" y="896938"/>
            <a:ext cx="8551862" cy="5459412"/>
          </a:xfrm>
          <a:prstGeom prst="rect">
            <a:avLst/>
          </a:prstGeom>
          <a:noFill/>
          <a:ln w="9525">
            <a:noFill/>
            <a:miter lim="800000"/>
            <a:headEnd/>
            <a:tailEnd/>
          </a:ln>
        </p:spPr>
        <p:txBody>
          <a:bodyPr anchor="ctr"/>
          <a:lstStyle/>
          <a:p>
            <a:pPr eaLnBrk="0" hangingPunct="0">
              <a:defRPr/>
            </a:pPr>
            <a:endParaRPr lang="en-CA" sz="2400" dirty="0">
              <a:latin typeface="+mj-lt"/>
              <a:ea typeface="+mj-ea"/>
              <a:cs typeface="+mj-cs"/>
            </a:endParaRPr>
          </a:p>
          <a:p>
            <a:pPr eaLnBrk="0" hangingPunct="0">
              <a:defRPr/>
            </a:pPr>
            <a:endParaRPr lang="en-CA" sz="2400" dirty="0">
              <a:latin typeface="+mj-lt"/>
              <a:ea typeface="+mj-ea"/>
              <a:cs typeface="+mj-cs"/>
            </a:endParaRPr>
          </a:p>
          <a:p>
            <a:pPr eaLnBrk="0" hangingPunct="0">
              <a:buFont typeface="Arial" pitchFamily="34" charset="0"/>
              <a:buChar char="•"/>
              <a:defRPr/>
            </a:pPr>
            <a:r>
              <a:rPr lang="en-CA" sz="2400" dirty="0">
                <a:latin typeface="Calibri" pitchFamily="34" charset="0"/>
                <a:ea typeface="+mj-ea"/>
                <a:cs typeface="Calibri" pitchFamily="34" charset="0"/>
              </a:rPr>
              <a:t>Review the installed </a:t>
            </a:r>
            <a:r>
              <a:rPr lang="en-CA" sz="2400" b="1" dirty="0">
                <a:latin typeface="Calibri" pitchFamily="34" charset="0"/>
                <a:ea typeface="+mj-ea"/>
                <a:cs typeface="Calibri" pitchFamily="34" charset="0"/>
              </a:rPr>
              <a:t>Mission Types </a:t>
            </a:r>
            <a:r>
              <a:rPr lang="en-CA" sz="2400" dirty="0">
                <a:latin typeface="Calibri" pitchFamily="34" charset="0"/>
                <a:ea typeface="+mj-ea"/>
                <a:cs typeface="Calibri" pitchFamily="34" charset="0"/>
              </a:rPr>
              <a:t>and add other types if needed.</a:t>
            </a:r>
          </a:p>
          <a:p>
            <a:pPr eaLnBrk="0" hangingPunct="0">
              <a:buFont typeface="Arial" pitchFamily="34" charset="0"/>
              <a:buChar char="•"/>
              <a:defRPr/>
            </a:pPr>
            <a:endParaRPr lang="en-CA" sz="2400" dirty="0">
              <a:latin typeface="Calibri" pitchFamily="34" charset="0"/>
              <a:ea typeface="+mj-ea"/>
              <a:cs typeface="Calibri" pitchFamily="34" charset="0"/>
            </a:endParaRPr>
          </a:p>
          <a:p>
            <a:pPr eaLnBrk="0" hangingPunct="0">
              <a:buFont typeface="Arial" pitchFamily="34" charset="0"/>
              <a:buChar char="•"/>
              <a:defRPr/>
            </a:pPr>
            <a:r>
              <a:rPr lang="en-CA" sz="2400" dirty="0">
                <a:latin typeface="Calibri" pitchFamily="34" charset="0"/>
                <a:ea typeface="+mj-ea"/>
                <a:cs typeface="Calibri" pitchFamily="34" charset="0"/>
              </a:rPr>
              <a:t>Enter information about your organization and other organizations on the </a:t>
            </a:r>
            <a:r>
              <a:rPr lang="en-CA" sz="2400" b="1" dirty="0">
                <a:latin typeface="Calibri" pitchFamily="34" charset="0"/>
                <a:ea typeface="+mj-ea"/>
                <a:cs typeface="Calibri" pitchFamily="34" charset="0"/>
              </a:rPr>
              <a:t>Organizations </a:t>
            </a:r>
            <a:r>
              <a:rPr lang="en-CA" sz="2400" dirty="0">
                <a:latin typeface="Calibri" pitchFamily="34" charset="0"/>
                <a:ea typeface="+mj-ea"/>
                <a:cs typeface="Calibri" pitchFamily="34" charset="0"/>
              </a:rPr>
              <a:t>table.</a:t>
            </a:r>
          </a:p>
          <a:p>
            <a:pPr eaLnBrk="0" hangingPunct="0">
              <a:buFont typeface="Arial" pitchFamily="34" charset="0"/>
              <a:buChar char="•"/>
              <a:defRPr/>
            </a:pPr>
            <a:endParaRPr lang="en-CA" sz="2400" dirty="0">
              <a:latin typeface="Calibri" pitchFamily="34" charset="0"/>
              <a:ea typeface="+mj-ea"/>
              <a:cs typeface="Calibri" pitchFamily="34" charset="0"/>
            </a:endParaRPr>
          </a:p>
          <a:p>
            <a:pPr eaLnBrk="0" hangingPunct="0">
              <a:buFont typeface="Arial" pitchFamily="34" charset="0"/>
              <a:buChar char="•"/>
              <a:defRPr/>
            </a:pPr>
            <a:r>
              <a:rPr lang="en-CA" sz="2400" dirty="0">
                <a:latin typeface="Calibri" pitchFamily="34" charset="0"/>
                <a:cs typeface="Calibri" pitchFamily="34" charset="0"/>
              </a:rPr>
              <a:t> Enter names and other information on the members of your organization and other persons on the </a:t>
            </a:r>
            <a:r>
              <a:rPr lang="en-CA" sz="2400" b="1" dirty="0">
                <a:latin typeface="Calibri" pitchFamily="34" charset="0"/>
                <a:cs typeface="Calibri" pitchFamily="34" charset="0"/>
              </a:rPr>
              <a:t>Personnel Table</a:t>
            </a:r>
            <a:r>
              <a:rPr lang="en-CA" sz="2400" dirty="0">
                <a:latin typeface="Calibri" pitchFamily="34" charset="0"/>
                <a:cs typeface="Calibri" pitchFamily="34" charset="0"/>
              </a:rPr>
              <a:t>.</a:t>
            </a:r>
          </a:p>
          <a:p>
            <a:pPr eaLnBrk="0" hangingPunct="0">
              <a:defRPr/>
            </a:pPr>
            <a:endParaRPr lang="en-CA" sz="2400" dirty="0">
              <a:latin typeface="Calibri" pitchFamily="34" charset="0"/>
              <a:ea typeface="+mj-ea"/>
              <a:cs typeface="Calibri" pitchFamily="34" charset="0"/>
            </a:endParaRPr>
          </a:p>
          <a:p>
            <a:pPr eaLnBrk="0" hangingPunct="0">
              <a:buFont typeface="Arial" pitchFamily="34" charset="0"/>
              <a:buChar char="•"/>
              <a:defRPr/>
            </a:pPr>
            <a:r>
              <a:rPr lang="en-CA" sz="2400" dirty="0">
                <a:latin typeface="Calibri" pitchFamily="34" charset="0"/>
                <a:ea typeface="+mj-ea"/>
                <a:cs typeface="Calibri" pitchFamily="34" charset="0"/>
              </a:rPr>
              <a:t> Enter </a:t>
            </a:r>
            <a:r>
              <a:rPr lang="en-CA" sz="2400" b="1" dirty="0">
                <a:latin typeface="Calibri" pitchFamily="34" charset="0"/>
                <a:ea typeface="+mj-ea"/>
                <a:cs typeface="Calibri" pitchFamily="34" charset="0"/>
              </a:rPr>
              <a:t>Default Communications </a:t>
            </a:r>
            <a:r>
              <a:rPr lang="en-CA" sz="2400" dirty="0">
                <a:latin typeface="Calibri" pitchFamily="34" charset="0"/>
                <a:ea typeface="+mj-ea"/>
                <a:cs typeface="Calibri" pitchFamily="34" charset="0"/>
              </a:rPr>
              <a:t>and</a:t>
            </a:r>
            <a:r>
              <a:rPr lang="en-CA" sz="2400" b="1" dirty="0">
                <a:latin typeface="Calibri" pitchFamily="34" charset="0"/>
                <a:ea typeface="+mj-ea"/>
                <a:cs typeface="Calibri" pitchFamily="34" charset="0"/>
              </a:rPr>
              <a:t> Medical Plans.</a:t>
            </a:r>
          </a:p>
          <a:p>
            <a:pPr eaLnBrk="0" hangingPunct="0">
              <a:buFont typeface="Arial" pitchFamily="34" charset="0"/>
              <a:buChar char="•"/>
              <a:defRPr/>
            </a:pPr>
            <a:endParaRPr lang="en-CA" sz="2400" b="1" dirty="0">
              <a:latin typeface="Calibri" pitchFamily="34" charset="0"/>
              <a:ea typeface="+mj-ea"/>
              <a:cs typeface="Calibri" pitchFamily="34" charset="0"/>
            </a:endParaRPr>
          </a:p>
          <a:p>
            <a:pPr eaLnBrk="0" hangingPunct="0">
              <a:buFont typeface="Arial" pitchFamily="34" charset="0"/>
              <a:buChar char="•"/>
              <a:defRPr/>
            </a:pPr>
            <a:r>
              <a:rPr lang="en-CA" sz="2400" dirty="0">
                <a:latin typeface="Calibri" pitchFamily="34" charset="0"/>
                <a:ea typeface="+mj-ea"/>
                <a:cs typeface="Calibri" pitchFamily="34" charset="0"/>
              </a:rPr>
              <a:t> Enter other default plans and information such as commonly used </a:t>
            </a:r>
            <a:r>
              <a:rPr lang="en-CA" sz="2400" b="1" dirty="0">
                <a:latin typeface="Calibri" pitchFamily="34" charset="0"/>
                <a:ea typeface="+mj-ea"/>
                <a:cs typeface="Calibri" pitchFamily="34" charset="0"/>
              </a:rPr>
              <a:t>Routes</a:t>
            </a:r>
            <a:r>
              <a:rPr lang="en-CA" sz="2400" dirty="0">
                <a:latin typeface="Calibri" pitchFamily="34" charset="0"/>
                <a:ea typeface="+mj-ea"/>
                <a:cs typeface="Calibri" pitchFamily="34" charset="0"/>
              </a:rPr>
              <a:t>, </a:t>
            </a:r>
            <a:r>
              <a:rPr lang="en-CA" sz="2400" b="1" dirty="0">
                <a:latin typeface="Calibri" pitchFamily="34" charset="0"/>
                <a:ea typeface="+mj-ea"/>
                <a:cs typeface="Calibri" pitchFamily="34" charset="0"/>
              </a:rPr>
              <a:t>Areas</a:t>
            </a:r>
            <a:r>
              <a:rPr lang="en-CA" sz="2400" dirty="0">
                <a:latin typeface="Calibri" pitchFamily="34" charset="0"/>
                <a:ea typeface="+mj-ea"/>
                <a:cs typeface="Calibri" pitchFamily="34" charset="0"/>
              </a:rPr>
              <a:t> and </a:t>
            </a:r>
            <a:r>
              <a:rPr lang="en-CA" sz="2400" b="1" dirty="0">
                <a:latin typeface="Calibri" pitchFamily="34" charset="0"/>
                <a:ea typeface="+mj-ea"/>
                <a:cs typeface="Calibri" pitchFamily="34" charset="0"/>
              </a:rPr>
              <a:t>Resources</a:t>
            </a:r>
            <a:r>
              <a:rPr lang="en-CA" sz="2400" dirty="0">
                <a:latin typeface="Calibri" pitchFamily="34" charset="0"/>
                <a:ea typeface="+mj-ea"/>
                <a:cs typeface="Calibri" pitchFamily="34" charset="0"/>
              </a:rPr>
              <a:t>.</a:t>
            </a:r>
            <a:r>
              <a:rPr lang="en-CA" sz="2400" dirty="0">
                <a:latin typeface="+mj-lt"/>
                <a:ea typeface="+mj-ea"/>
                <a:cs typeface="+mj-cs"/>
              </a:rPr>
              <a:t>	</a:t>
            </a:r>
          </a:p>
        </p:txBody>
      </p:sp>
      <p:sp>
        <p:nvSpPr>
          <p:cNvPr id="35846" name="TextBox 7"/>
          <p:cNvSpPr txBox="1">
            <a:spLocks noChangeArrowheads="1"/>
          </p:cNvSpPr>
          <p:nvPr/>
        </p:nvSpPr>
        <p:spPr bwMode="auto">
          <a:xfrm>
            <a:off x="287338" y="800100"/>
            <a:ext cx="8551862" cy="830263"/>
          </a:xfrm>
          <a:prstGeom prst="rect">
            <a:avLst/>
          </a:prstGeom>
          <a:noFill/>
          <a:ln w="9525">
            <a:noFill/>
            <a:miter lim="800000"/>
            <a:headEnd/>
            <a:tailEnd/>
          </a:ln>
        </p:spPr>
        <p:txBody>
          <a:bodyPr>
            <a:spAutoFit/>
          </a:bodyPr>
          <a:lstStyle/>
          <a:p>
            <a:r>
              <a:rPr lang="en-CA" sz="2400">
                <a:latin typeface="Calibri" pitchFamily="34" charset="0"/>
                <a:cs typeface="Calibri" pitchFamily="34" charset="0"/>
              </a:rPr>
              <a:t>Before using Incident Commander for the first time the following steps should be taken: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274638"/>
            <a:ext cx="8229600" cy="525462"/>
          </a:xfrm>
        </p:spPr>
        <p:txBody>
          <a:bodyPr/>
          <a:lstStyle/>
          <a:p>
            <a:r>
              <a:rPr lang="en-CA" b="1" dirty="0" smtClean="0"/>
              <a:t>About Default Plans</a:t>
            </a:r>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23CDE4B0-0509-457A-8F1F-D45628D85CB6}" type="slidenum">
              <a:rPr lang="en-CA" smtClean="0"/>
              <a:pPr>
                <a:defRPr/>
              </a:pPr>
              <a:t>33</a:t>
            </a:fld>
            <a:endParaRPr lang="en-CA" dirty="0"/>
          </a:p>
        </p:txBody>
      </p:sp>
      <p:sp>
        <p:nvSpPr>
          <p:cNvPr id="36869" name="TextBox 7"/>
          <p:cNvSpPr txBox="1">
            <a:spLocks noChangeArrowheads="1"/>
          </p:cNvSpPr>
          <p:nvPr/>
        </p:nvSpPr>
        <p:spPr bwMode="auto">
          <a:xfrm>
            <a:off x="250825" y="800100"/>
            <a:ext cx="8642350" cy="3416300"/>
          </a:xfrm>
          <a:prstGeom prst="rect">
            <a:avLst/>
          </a:prstGeom>
          <a:noFill/>
          <a:ln w="9525">
            <a:noFill/>
            <a:miter lim="800000"/>
            <a:headEnd/>
            <a:tailEnd/>
          </a:ln>
        </p:spPr>
        <p:txBody>
          <a:bodyPr>
            <a:spAutoFit/>
          </a:bodyPr>
          <a:lstStyle/>
          <a:p>
            <a:pPr eaLnBrk="0" hangingPunct="0"/>
            <a:r>
              <a:rPr lang="en-CA"/>
              <a:t>Default plans are stored in the </a:t>
            </a:r>
            <a:r>
              <a:rPr lang="en-CA" b="1"/>
              <a:t>Data</a:t>
            </a:r>
            <a:r>
              <a:rPr lang="en-CA"/>
              <a:t>, </a:t>
            </a:r>
            <a:r>
              <a:rPr lang="en-CA" b="1"/>
              <a:t>User Data</a:t>
            </a:r>
            <a:r>
              <a:rPr lang="en-CA"/>
              <a:t> files:</a:t>
            </a:r>
          </a:p>
          <a:p>
            <a:pPr eaLnBrk="0" hangingPunct="0"/>
            <a:endParaRPr lang="en-CA"/>
          </a:p>
          <a:p>
            <a:pPr eaLnBrk="0" hangingPunct="0">
              <a:buFont typeface="Arial" charset="0"/>
              <a:buChar char="•"/>
            </a:pPr>
            <a:r>
              <a:rPr lang="en-CA"/>
              <a:t> Default Mission Data for the Medical plan, Default Routes and Default Areas will be automatically loaded if their check boxes are checked in the </a:t>
            </a:r>
            <a:r>
              <a:rPr lang="en-CA" b="1"/>
              <a:t>System</a:t>
            </a:r>
            <a:r>
              <a:rPr lang="en-CA"/>
              <a:t>, </a:t>
            </a:r>
            <a:r>
              <a:rPr lang="en-CA" b="1"/>
              <a:t>Application</a:t>
            </a:r>
            <a:r>
              <a:rPr lang="en-CA"/>
              <a:t> </a:t>
            </a:r>
            <a:r>
              <a:rPr lang="en-CA" b="1"/>
              <a:t>Options</a:t>
            </a:r>
            <a:r>
              <a:rPr lang="en-CA"/>
              <a:t>, </a:t>
            </a:r>
            <a:r>
              <a:rPr lang="en-CA" b="1"/>
              <a:t>General</a:t>
            </a:r>
            <a:r>
              <a:rPr lang="en-CA"/>
              <a:t> tab.</a:t>
            </a:r>
          </a:p>
          <a:p>
            <a:pPr eaLnBrk="0" hangingPunct="0">
              <a:buFont typeface="Arial" charset="0"/>
              <a:buChar char="•"/>
            </a:pPr>
            <a:endParaRPr lang="en-CA"/>
          </a:p>
          <a:p>
            <a:pPr eaLnBrk="0" hangingPunct="0">
              <a:buFont typeface="Arial" charset="0"/>
              <a:buChar char="•"/>
            </a:pPr>
            <a:r>
              <a:rPr lang="en-CA"/>
              <a:t> Default Routes and Mission Areas can also be selected on the </a:t>
            </a:r>
            <a:r>
              <a:rPr lang="en-CA" b="1"/>
              <a:t>Mission Quick Start Wizard </a:t>
            </a:r>
            <a:r>
              <a:rPr lang="en-CA"/>
              <a:t>at Step 3, or not used by clicking the Minimal box on the </a:t>
            </a:r>
            <a:r>
              <a:rPr lang="en-CA" b="1"/>
              <a:t>Mission Quick Start</a:t>
            </a:r>
            <a:r>
              <a:rPr lang="en-CA"/>
              <a:t> at the top of the </a:t>
            </a:r>
            <a:r>
              <a:rPr lang="en-CA" b="1"/>
              <a:t>Wizard</a:t>
            </a:r>
            <a:r>
              <a:rPr lang="en-CA"/>
              <a:t>.</a:t>
            </a:r>
          </a:p>
          <a:p>
            <a:pPr eaLnBrk="0" hangingPunct="0">
              <a:buFont typeface="Arial" charset="0"/>
              <a:buChar char="•"/>
            </a:pPr>
            <a:endParaRPr lang="en-CA"/>
          </a:p>
          <a:p>
            <a:pPr eaLnBrk="0" hangingPunct="0">
              <a:buFont typeface="Arial" charset="0"/>
              <a:buChar char="•"/>
            </a:pPr>
            <a:r>
              <a:rPr lang="en-CA"/>
              <a:t>The Default Communications Plan is always loaded when a new mission is created. It can be easily modified to suit the mission needs.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CA" dirty="0" smtClean="0"/>
              <a:t>Planning Data</a:t>
            </a:r>
            <a:endParaRPr lang="en-CA" dirty="0"/>
          </a:p>
        </p:txBody>
      </p:sp>
      <p:sp>
        <p:nvSpPr>
          <p:cNvPr id="7" name="Subtitle 6"/>
          <p:cNvSpPr>
            <a:spLocks noGrp="1"/>
          </p:cNvSpPr>
          <p:nvPr>
            <p:ph type="subTitle" idx="1"/>
          </p:nvPr>
        </p:nvSpPr>
        <p:spPr/>
        <p:txBody>
          <a:bodyPr/>
          <a:lstStyle/>
          <a:p>
            <a:endParaRPr lang="en-CA"/>
          </a:p>
        </p:txBody>
      </p:sp>
      <p:sp>
        <p:nvSpPr>
          <p:cNvPr id="4" name="Date Placeholder 3"/>
          <p:cNvSpPr>
            <a:spLocks noGrp="1"/>
          </p:cNvSpPr>
          <p:nvPr>
            <p:ph type="dt" sz="half" idx="10"/>
          </p:nvPr>
        </p:nvSpPr>
        <p:spPr/>
        <p:txBody>
          <a:bodyPr/>
          <a:lstStyle/>
          <a:p>
            <a:pPr>
              <a:defRPr/>
            </a:pPr>
            <a:fld id="{B73D4FE5-E5C5-4933-BD83-A3C64B6A2D33}" type="datetime1">
              <a:rPr lang="en-CA" smtClean="0"/>
              <a:pPr>
                <a:defRPr/>
              </a:pPr>
              <a:t>22/03/2011</a:t>
            </a:fld>
            <a:endParaRPr lang="en-CA" dirty="0"/>
          </a:p>
        </p:txBody>
      </p:sp>
      <p:sp>
        <p:nvSpPr>
          <p:cNvPr id="5" name="Slide Number Placeholder 4"/>
          <p:cNvSpPr>
            <a:spLocks noGrp="1"/>
          </p:cNvSpPr>
          <p:nvPr>
            <p:ph type="sldNum" sz="quarter" idx="12"/>
          </p:nvPr>
        </p:nvSpPr>
        <p:spPr/>
        <p:txBody>
          <a:bodyPr/>
          <a:lstStyle/>
          <a:p>
            <a:pPr>
              <a:defRPr/>
            </a:pPr>
            <a:fld id="{C7B224E1-41B8-4D2A-9DF7-F1421DA3C1AC}" type="slidenum">
              <a:rPr lang="en-CA" smtClean="0"/>
              <a:pPr>
                <a:defRPr/>
              </a:pPr>
              <a:t>34</a:t>
            </a:fld>
            <a:endParaRPr lang="en-CA"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CA" b="1" dirty="0" smtClean="0"/>
              <a:t>Planning Data</a:t>
            </a:r>
            <a:endParaRPr lang="en-CA" b="1" dirty="0"/>
          </a:p>
        </p:txBody>
      </p:sp>
      <p:sp>
        <p:nvSpPr>
          <p:cNvPr id="4" name="Date Placeholder 3"/>
          <p:cNvSpPr>
            <a:spLocks noGrp="1"/>
          </p:cNvSpPr>
          <p:nvPr>
            <p:ph type="dt" sz="half" idx="10"/>
          </p:nvPr>
        </p:nvSpPr>
        <p:spPr/>
        <p:txBody>
          <a:bodyPr/>
          <a:lstStyle/>
          <a:p>
            <a:pPr>
              <a:defRPr/>
            </a:pPr>
            <a:fld id="{B73D4FE5-E5C5-4933-BD83-A3C64B6A2D33}" type="datetime1">
              <a:rPr lang="en-CA" smtClean="0"/>
              <a:pPr>
                <a:defRPr/>
              </a:pPr>
              <a:t>22/03/2011</a:t>
            </a:fld>
            <a:endParaRPr lang="en-CA" dirty="0"/>
          </a:p>
        </p:txBody>
      </p:sp>
      <p:sp>
        <p:nvSpPr>
          <p:cNvPr id="5" name="Slide Number Placeholder 4"/>
          <p:cNvSpPr>
            <a:spLocks noGrp="1"/>
          </p:cNvSpPr>
          <p:nvPr>
            <p:ph type="sldNum" sz="quarter" idx="12"/>
          </p:nvPr>
        </p:nvSpPr>
        <p:spPr/>
        <p:txBody>
          <a:bodyPr/>
          <a:lstStyle/>
          <a:p>
            <a:pPr>
              <a:defRPr/>
            </a:pPr>
            <a:fld id="{C7B224E1-41B8-4D2A-9DF7-F1421DA3C1AC}" type="slidenum">
              <a:rPr lang="en-CA" smtClean="0"/>
              <a:pPr>
                <a:defRPr/>
              </a:pPr>
              <a:t>35</a:t>
            </a:fld>
            <a:endParaRPr lang="en-CA" dirty="0"/>
          </a:p>
        </p:txBody>
      </p:sp>
      <p:sp>
        <p:nvSpPr>
          <p:cNvPr id="7" name="TextBox 7"/>
          <p:cNvSpPr txBox="1">
            <a:spLocks noChangeArrowheads="1"/>
          </p:cNvSpPr>
          <p:nvPr/>
        </p:nvSpPr>
        <p:spPr bwMode="auto">
          <a:xfrm>
            <a:off x="360000" y="684000"/>
            <a:ext cx="8426450" cy="646331"/>
          </a:xfrm>
          <a:prstGeom prst="rect">
            <a:avLst/>
          </a:prstGeom>
          <a:noFill/>
          <a:ln w="9525">
            <a:noFill/>
            <a:miter lim="800000"/>
            <a:headEnd/>
            <a:tailEnd/>
          </a:ln>
        </p:spPr>
        <p:txBody>
          <a:bodyPr>
            <a:spAutoFit/>
          </a:bodyPr>
          <a:lstStyle/>
          <a:p>
            <a:r>
              <a:rPr lang="en-CA" dirty="0" smtClean="0">
                <a:latin typeface="Calibri" pitchFamily="34" charset="0"/>
              </a:rPr>
              <a:t>The Planning Data section contains information used to organise a search and determine the best tactics to use.</a:t>
            </a:r>
            <a:endParaRPr lang="en-CA" dirty="0">
              <a:latin typeface="Calibri" pitchFamily="34" charset="0"/>
            </a:endParaRPr>
          </a:p>
        </p:txBody>
      </p:sp>
      <p:grpSp>
        <p:nvGrpSpPr>
          <p:cNvPr id="25" name="Group 24"/>
          <p:cNvGrpSpPr/>
          <p:nvPr/>
        </p:nvGrpSpPr>
        <p:grpSpPr>
          <a:xfrm>
            <a:off x="1188000" y="1368000"/>
            <a:ext cx="6732679" cy="1798058"/>
            <a:chOff x="755645" y="2149462"/>
            <a:chExt cx="6732679" cy="1798058"/>
          </a:xfrm>
        </p:grpSpPr>
        <p:pic>
          <p:nvPicPr>
            <p:cNvPr id="3074" name="Picture 2" descr="C:\Users\User1\Desktop\ScreenHunter\ICv6 Course\ICv6 Planning Data 1.jpg"/>
            <p:cNvPicPr>
              <a:picLocks noChangeAspect="1" noChangeArrowheads="1"/>
            </p:cNvPicPr>
            <p:nvPr/>
          </p:nvPicPr>
          <p:blipFill>
            <a:blip r:embed="rId2" cstate="print"/>
            <a:srcRect r="44778" b="73992"/>
            <a:stretch>
              <a:fillRect/>
            </a:stretch>
          </p:blipFill>
          <p:spPr bwMode="auto">
            <a:xfrm>
              <a:off x="755645" y="2149462"/>
              <a:ext cx="6732679" cy="1783594"/>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4" name="Rounded Rectangle 13"/>
            <p:cNvSpPr/>
            <p:nvPr/>
          </p:nvSpPr>
          <p:spPr>
            <a:xfrm>
              <a:off x="4535996" y="2768400"/>
              <a:ext cx="1152128" cy="298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5" name="Rounded Rectangle 14"/>
            <p:cNvSpPr/>
            <p:nvPr/>
          </p:nvSpPr>
          <p:spPr>
            <a:xfrm>
              <a:off x="1278000" y="2718000"/>
              <a:ext cx="3006000" cy="1229520"/>
            </a:xfrm>
            <a:prstGeom prst="roundRect">
              <a:avLst>
                <a:gd name="adj" fmla="val 467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18" name="Straight Arrow Connector 17"/>
            <p:cNvCxnSpPr>
              <a:stCxn id="14" idx="1"/>
              <a:endCxn id="15" idx="3"/>
            </p:cNvCxnSpPr>
            <p:nvPr/>
          </p:nvCxnSpPr>
          <p:spPr bwMode="auto">
            <a:xfrm rot="10800000" flipV="1">
              <a:off x="4284000" y="2917800"/>
              <a:ext cx="251996" cy="4149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12" idx="1"/>
              <a:endCxn id="14" idx="3"/>
            </p:cNvCxnSpPr>
            <p:nvPr/>
          </p:nvCxnSpPr>
          <p:spPr bwMode="auto">
            <a:xfrm rot="10800000" flipV="1">
              <a:off x="5688124" y="2606292"/>
              <a:ext cx="899876" cy="31150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6588000" y="2456892"/>
              <a:ext cx="565200" cy="298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6" name="TextBox 8"/>
          <p:cNvSpPr txBox="1">
            <a:spLocks noChangeArrowheads="1"/>
          </p:cNvSpPr>
          <p:nvPr/>
        </p:nvSpPr>
        <p:spPr bwMode="auto">
          <a:xfrm>
            <a:off x="972000" y="3348000"/>
            <a:ext cx="7164796" cy="646331"/>
          </a:xfrm>
          <a:prstGeom prst="rect">
            <a:avLst/>
          </a:prstGeom>
          <a:solidFill>
            <a:srgbClr val="FAFA96"/>
          </a:solidFill>
          <a:ln w="9525">
            <a:noFill/>
            <a:miter lim="800000"/>
            <a:headEnd/>
            <a:tailEnd/>
          </a:ln>
        </p:spPr>
        <p:txBody>
          <a:bodyPr wrap="square">
            <a:spAutoFit/>
          </a:bodyPr>
          <a:lstStyle/>
          <a:p>
            <a:r>
              <a:rPr lang="en-CA" b="1" dirty="0" smtClean="0">
                <a:latin typeface="Calibri" pitchFamily="34" charset="0"/>
              </a:rPr>
              <a:t>POD (Probability of Detection) Tables</a:t>
            </a:r>
            <a:r>
              <a:rPr lang="en-CA" dirty="0" smtClean="0">
                <a:latin typeface="Calibri" pitchFamily="34" charset="0"/>
              </a:rPr>
              <a:t> – Used to determine the optimum search tactics that can be used in a variety of terrains and conditions. </a:t>
            </a:r>
            <a:endParaRPr lang="en-CA" dirty="0">
              <a:latin typeface="Calibri" pitchFamily="34" charset="0"/>
            </a:endParaRPr>
          </a:p>
        </p:txBody>
      </p:sp>
      <p:sp>
        <p:nvSpPr>
          <p:cNvPr id="27" name="TextBox 8"/>
          <p:cNvSpPr txBox="1">
            <a:spLocks noChangeArrowheads="1"/>
          </p:cNvSpPr>
          <p:nvPr/>
        </p:nvSpPr>
        <p:spPr bwMode="auto">
          <a:xfrm>
            <a:off x="972000" y="4176000"/>
            <a:ext cx="7164796" cy="646331"/>
          </a:xfrm>
          <a:prstGeom prst="rect">
            <a:avLst/>
          </a:prstGeom>
          <a:solidFill>
            <a:srgbClr val="FAFA96"/>
          </a:solidFill>
          <a:ln w="9525">
            <a:noFill/>
            <a:miter lim="800000"/>
            <a:headEnd/>
            <a:tailEnd/>
          </a:ln>
        </p:spPr>
        <p:txBody>
          <a:bodyPr wrap="square">
            <a:spAutoFit/>
          </a:bodyPr>
          <a:lstStyle/>
          <a:p>
            <a:r>
              <a:rPr lang="en-CA" b="1" dirty="0" smtClean="0">
                <a:latin typeface="Calibri" pitchFamily="34" charset="0"/>
              </a:rPr>
              <a:t>Subject Behaviour Profiles </a:t>
            </a:r>
            <a:r>
              <a:rPr lang="en-CA" dirty="0" smtClean="0">
                <a:latin typeface="Calibri" pitchFamily="34" charset="0"/>
              </a:rPr>
              <a:t>– Displays statistical profiles on subject behaviour, movement, survivability and detectability. </a:t>
            </a:r>
            <a:endParaRPr lang="en-CA" dirty="0">
              <a:latin typeface="Calibri" pitchFamily="34" charset="0"/>
            </a:endParaRPr>
          </a:p>
        </p:txBody>
      </p:sp>
      <p:sp>
        <p:nvSpPr>
          <p:cNvPr id="29" name="TextBox 8"/>
          <p:cNvSpPr txBox="1">
            <a:spLocks noChangeArrowheads="1"/>
          </p:cNvSpPr>
          <p:nvPr/>
        </p:nvSpPr>
        <p:spPr bwMode="auto">
          <a:xfrm>
            <a:off x="972000" y="5011435"/>
            <a:ext cx="7164796" cy="646331"/>
          </a:xfrm>
          <a:prstGeom prst="rect">
            <a:avLst/>
          </a:prstGeom>
          <a:solidFill>
            <a:srgbClr val="FAFA96"/>
          </a:solidFill>
          <a:ln w="9525">
            <a:noFill/>
            <a:miter lim="800000"/>
            <a:headEnd/>
            <a:tailEnd/>
          </a:ln>
        </p:spPr>
        <p:txBody>
          <a:bodyPr wrap="square">
            <a:spAutoFit/>
          </a:bodyPr>
          <a:lstStyle/>
          <a:p>
            <a:r>
              <a:rPr lang="en-CA" b="1" dirty="0" smtClean="0">
                <a:latin typeface="Calibri" pitchFamily="34" charset="0"/>
              </a:rPr>
              <a:t>Travel Speed </a:t>
            </a:r>
            <a:r>
              <a:rPr lang="en-CA" dirty="0" smtClean="0">
                <a:latin typeface="Calibri" pitchFamily="34" charset="0"/>
              </a:rPr>
              <a:t>– Displays travel speeds for different travel types and terrain condition. They apply to subjects and responders. </a:t>
            </a:r>
            <a:endParaRPr lang="en-CA" dirty="0">
              <a:latin typeface="Calibri" pitchFamily="34" charset="0"/>
            </a:endParaRPr>
          </a:p>
        </p:txBody>
      </p:sp>
      <p:sp>
        <p:nvSpPr>
          <p:cNvPr id="30" name="TextBox 8"/>
          <p:cNvSpPr txBox="1">
            <a:spLocks noChangeArrowheads="1"/>
          </p:cNvSpPr>
          <p:nvPr/>
        </p:nvSpPr>
        <p:spPr bwMode="auto">
          <a:xfrm>
            <a:off x="972000" y="5760000"/>
            <a:ext cx="7164796" cy="646331"/>
          </a:xfrm>
          <a:prstGeom prst="rect">
            <a:avLst/>
          </a:prstGeom>
          <a:solidFill>
            <a:srgbClr val="FAFA96"/>
          </a:solidFill>
          <a:ln w="9525">
            <a:noFill/>
            <a:miter lim="800000"/>
            <a:headEnd/>
            <a:tailEnd/>
          </a:ln>
        </p:spPr>
        <p:txBody>
          <a:bodyPr wrap="square">
            <a:spAutoFit/>
          </a:bodyPr>
          <a:lstStyle/>
          <a:p>
            <a:r>
              <a:rPr lang="en-CA" b="1" dirty="0" smtClean="0">
                <a:latin typeface="Calibri" pitchFamily="34" charset="0"/>
              </a:rPr>
              <a:t>Mission Types </a:t>
            </a:r>
            <a:r>
              <a:rPr lang="en-CA" dirty="0" smtClean="0">
                <a:latin typeface="Calibri" pitchFamily="34" charset="0"/>
              </a:rPr>
              <a:t>– Provides pre-plan information for a number of typical mission types. Additional mission types can be added. </a:t>
            </a:r>
            <a:endParaRPr lang="en-CA" dirty="0">
              <a:latin typeface="Calibri"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CA" dirty="0" smtClean="0"/>
              <a:t>Planning Data</a:t>
            </a:r>
            <a:endParaRPr lang="en-CA" dirty="0"/>
          </a:p>
        </p:txBody>
      </p:sp>
      <p:sp>
        <p:nvSpPr>
          <p:cNvPr id="6" name="Subtitle 5"/>
          <p:cNvSpPr>
            <a:spLocks noGrp="1"/>
          </p:cNvSpPr>
          <p:nvPr>
            <p:ph type="subTitle" idx="1"/>
          </p:nvPr>
        </p:nvSpPr>
        <p:spPr/>
        <p:txBody>
          <a:bodyPr/>
          <a:lstStyle/>
          <a:p>
            <a:r>
              <a:rPr lang="en-CA" dirty="0" smtClean="0"/>
              <a:t>Mission Types</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36</a:t>
            </a:fld>
            <a:endParaRPr lang="en-CA"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74638"/>
            <a:ext cx="8229600" cy="525462"/>
          </a:xfrm>
        </p:spPr>
        <p:txBody>
          <a:bodyPr/>
          <a:lstStyle/>
          <a:p>
            <a:r>
              <a:rPr lang="en-CA" b="1" dirty="0" smtClean="0"/>
              <a:t>Default Mission Types</a:t>
            </a:r>
          </a:p>
        </p:txBody>
      </p:sp>
      <p:sp>
        <p:nvSpPr>
          <p:cNvPr id="3" name="Date Placeholder 2"/>
          <p:cNvSpPr>
            <a:spLocks noGrp="1"/>
          </p:cNvSpPr>
          <p:nvPr>
            <p:ph type="dt" sz="quarter" idx="10"/>
          </p:nvPr>
        </p:nvSpPr>
        <p:spPr/>
        <p:txBody>
          <a:bodyPr/>
          <a:lstStyle/>
          <a:p>
            <a:pPr>
              <a:defRPr/>
            </a:pPr>
            <a:fld id="{85190276-0B69-4F5E-9CBD-0500D4EEC4D9}" type="datetime1">
              <a:rPr lang="en-CA" smtClean="0"/>
              <a:pPr>
                <a:defRPr/>
              </a:pPr>
              <a:t>22/03/2011</a:t>
            </a:fld>
            <a:endParaRPr lang="en-CA"/>
          </a:p>
        </p:txBody>
      </p:sp>
      <p:sp>
        <p:nvSpPr>
          <p:cNvPr id="4" name="Slide Number Placeholder 3"/>
          <p:cNvSpPr>
            <a:spLocks noGrp="1"/>
          </p:cNvSpPr>
          <p:nvPr>
            <p:ph type="sldNum" sz="quarter" idx="12"/>
          </p:nvPr>
        </p:nvSpPr>
        <p:spPr/>
        <p:txBody>
          <a:bodyPr/>
          <a:lstStyle/>
          <a:p>
            <a:pPr>
              <a:defRPr/>
            </a:pPr>
            <a:fld id="{D78428D9-717B-4861-8C67-07F0AAD836E6}" type="slidenum">
              <a:rPr lang="en-CA" smtClean="0"/>
              <a:pPr>
                <a:defRPr/>
              </a:pPr>
              <a:t>37</a:t>
            </a:fld>
            <a:endParaRPr lang="en-CA"/>
          </a:p>
        </p:txBody>
      </p:sp>
      <p:sp>
        <p:nvSpPr>
          <p:cNvPr id="37893" name="TextBox 7"/>
          <p:cNvSpPr txBox="1">
            <a:spLocks noChangeArrowheads="1"/>
          </p:cNvSpPr>
          <p:nvPr/>
        </p:nvSpPr>
        <p:spPr bwMode="auto">
          <a:xfrm>
            <a:off x="358775" y="647700"/>
            <a:ext cx="8426450" cy="646113"/>
          </a:xfrm>
          <a:prstGeom prst="rect">
            <a:avLst/>
          </a:prstGeom>
          <a:noFill/>
          <a:ln w="9525">
            <a:noFill/>
            <a:miter lim="800000"/>
            <a:headEnd/>
            <a:tailEnd/>
          </a:ln>
        </p:spPr>
        <p:txBody>
          <a:bodyPr>
            <a:spAutoFit/>
          </a:bodyPr>
          <a:lstStyle/>
          <a:p>
            <a:r>
              <a:rPr lang="en-CA" dirty="0">
                <a:latin typeface="Calibri" pitchFamily="34" charset="0"/>
              </a:rPr>
              <a:t>Typical Mission Types and the strategies, tactics, resources and other helpful information is listed. Other Mission Types tailored to specific needs can be created.</a:t>
            </a:r>
          </a:p>
        </p:txBody>
      </p:sp>
      <p:grpSp>
        <p:nvGrpSpPr>
          <p:cNvPr id="37894" name="Group 22"/>
          <p:cNvGrpSpPr>
            <a:grpSpLocks/>
          </p:cNvGrpSpPr>
          <p:nvPr/>
        </p:nvGrpSpPr>
        <p:grpSpPr bwMode="auto">
          <a:xfrm>
            <a:off x="420688" y="1541463"/>
            <a:ext cx="8004175" cy="4930775"/>
            <a:chOff x="420688" y="1542148"/>
            <a:chExt cx="8004175" cy="4930090"/>
          </a:xfrm>
        </p:grpSpPr>
        <p:grpSp>
          <p:nvGrpSpPr>
            <p:cNvPr id="5" name="Group 9"/>
            <p:cNvGrpSpPr/>
            <p:nvPr/>
          </p:nvGrpSpPr>
          <p:grpSpPr>
            <a:xfrm>
              <a:off x="4273274" y="1542148"/>
              <a:ext cx="3164840" cy="1093788"/>
              <a:chOff x="1604962" y="1185862"/>
              <a:chExt cx="3956050" cy="1093788"/>
            </a:xfrm>
            <a:effectLst>
              <a:outerShdw blurRad="50800" dist="38100" dir="2700000" algn="tl" rotWithShape="0">
                <a:prstClr val="black">
                  <a:alpha val="40000"/>
                </a:prstClr>
              </a:outerShdw>
            </a:effectLst>
          </p:grpSpPr>
          <p:pic>
            <p:nvPicPr>
              <p:cNvPr id="33798" name="Picture 6"/>
              <p:cNvPicPr>
                <a:picLocks noChangeAspect="1" noChangeArrowheads="1"/>
              </p:cNvPicPr>
              <p:nvPr/>
            </p:nvPicPr>
            <p:blipFill>
              <a:blip r:embed="rId3" cstate="print"/>
              <a:srcRect/>
              <a:stretch>
                <a:fillRect/>
              </a:stretch>
            </p:blipFill>
            <p:spPr bwMode="auto">
              <a:xfrm>
                <a:off x="1604962" y="1185862"/>
                <a:ext cx="3956050" cy="996950"/>
              </a:xfrm>
              <a:prstGeom prst="rect">
                <a:avLst/>
              </a:prstGeom>
              <a:noFill/>
              <a:ln w="9525">
                <a:solidFill>
                  <a:schemeClr val="tx1"/>
                </a:solidFill>
                <a:miter lim="800000"/>
                <a:headEnd/>
                <a:tailEnd/>
              </a:ln>
            </p:spPr>
          </p:pic>
          <p:sp>
            <p:nvSpPr>
              <p:cNvPr id="8" name="Up Arrow 7"/>
              <p:cNvSpPr>
                <a:spLocks noChangeAspect="1"/>
              </p:cNvSpPr>
              <p:nvPr/>
            </p:nvSpPr>
            <p:spPr>
              <a:xfrm rot="20030164">
                <a:off x="2269234" y="2085975"/>
                <a:ext cx="101600" cy="193675"/>
              </a:xfrm>
              <a:prstGeom prst="upArrow">
                <a:avLst>
                  <a:gd name="adj1" fmla="val 11933"/>
                  <a:gd name="adj2" fmla="val 126750"/>
                </a:avLst>
              </a:prstGeom>
              <a:solidFill>
                <a:schemeClr val="bg1">
                  <a:alpha val="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grpSp>
          <p:nvGrpSpPr>
            <p:cNvPr id="37896" name="Group 10"/>
            <p:cNvGrpSpPr>
              <a:grpSpLocks/>
            </p:cNvGrpSpPr>
            <p:nvPr/>
          </p:nvGrpSpPr>
          <p:grpSpPr bwMode="auto">
            <a:xfrm>
              <a:off x="420688" y="3227388"/>
              <a:ext cx="4340225" cy="2565400"/>
              <a:chOff x="2590800" y="3392996"/>
              <a:chExt cx="4338638" cy="3205163"/>
            </a:xfrm>
          </p:grpSpPr>
          <p:pic>
            <p:nvPicPr>
              <p:cNvPr id="33799" name="Picture 7"/>
              <p:cNvPicPr>
                <a:picLocks noChangeAspect="1" noChangeArrowheads="1"/>
              </p:cNvPicPr>
              <p:nvPr/>
            </p:nvPicPr>
            <p:blipFill>
              <a:blip r:embed="rId4" cstate="print"/>
              <a:srcRect/>
              <a:stretch>
                <a:fillRect/>
              </a:stretch>
            </p:blipFill>
            <p:spPr bwMode="auto">
              <a:xfrm>
                <a:off x="2590800" y="3393559"/>
                <a:ext cx="4338638" cy="3204718"/>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9" name="Up Arrow 8"/>
              <p:cNvSpPr>
                <a:spLocks noChangeAspect="1"/>
              </p:cNvSpPr>
              <p:nvPr/>
            </p:nvSpPr>
            <p:spPr>
              <a:xfrm rot="20030164">
                <a:off x="5977286" y="3766386"/>
                <a:ext cx="101563" cy="192362"/>
              </a:xfrm>
              <a:prstGeom prst="upArrow">
                <a:avLst>
                  <a:gd name="adj1" fmla="val 11933"/>
                  <a:gd name="adj2" fmla="val 126750"/>
                </a:avLst>
              </a:prstGeom>
              <a:solidFill>
                <a:schemeClr val="bg1">
                  <a:alpha val="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pic>
          <p:nvPicPr>
            <p:cNvPr id="33800" name="Picture 8"/>
            <p:cNvPicPr>
              <a:picLocks noChangeAspect="1" noChangeArrowheads="1"/>
            </p:cNvPicPr>
            <p:nvPr/>
          </p:nvPicPr>
          <p:blipFill>
            <a:blip r:embed="rId5" cstate="print"/>
            <a:srcRect/>
            <a:stretch>
              <a:fillRect/>
            </a:stretch>
          </p:blipFill>
          <p:spPr bwMode="auto">
            <a:xfrm>
              <a:off x="5310188" y="4329411"/>
              <a:ext cx="2879725" cy="214282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4" name="TextBox 7"/>
            <p:cNvSpPr txBox="1">
              <a:spLocks noChangeArrowheads="1"/>
            </p:cNvSpPr>
            <p:nvPr/>
          </p:nvSpPr>
          <p:spPr bwMode="auto">
            <a:xfrm>
              <a:off x="420688" y="1629448"/>
              <a:ext cx="2989262" cy="646023"/>
            </a:xfrm>
            <a:prstGeom prst="rect">
              <a:avLst/>
            </a:prstGeom>
            <a:solidFill>
              <a:schemeClr val="tx2">
                <a:lumMod val="20000"/>
                <a:lumOff val="80000"/>
                <a:alpha val="80000"/>
              </a:schemeClr>
            </a:solidFill>
            <a:ln w="9525">
              <a:noFill/>
              <a:miter lim="800000"/>
              <a:headEnd/>
              <a:tailEnd/>
            </a:ln>
          </p:spPr>
          <p:txBody>
            <a:bodyPr>
              <a:spAutoFit/>
            </a:bodyPr>
            <a:lstStyle/>
            <a:p>
              <a:pPr eaLnBrk="0" hangingPunct="0">
                <a:defRPr/>
              </a:pPr>
              <a:r>
                <a:rPr lang="en-CA" dirty="0"/>
                <a:t>Click </a:t>
              </a:r>
              <a:r>
                <a:rPr lang="en-CA" b="1" dirty="0"/>
                <a:t>Data</a:t>
              </a:r>
              <a:r>
                <a:rPr lang="en-CA" dirty="0"/>
                <a:t>, </a:t>
              </a:r>
              <a:r>
                <a:rPr lang="en-CA" b="1" dirty="0"/>
                <a:t>Planning Data </a:t>
              </a:r>
              <a:r>
                <a:rPr lang="en-CA" dirty="0"/>
                <a:t>and </a:t>
              </a:r>
              <a:r>
                <a:rPr lang="en-CA" b="1" dirty="0"/>
                <a:t>then Mission Types.</a:t>
              </a:r>
            </a:p>
          </p:txBody>
        </p:sp>
        <p:sp>
          <p:nvSpPr>
            <p:cNvPr id="15" name="TextBox 7"/>
            <p:cNvSpPr txBox="1">
              <a:spLocks noChangeArrowheads="1"/>
            </p:cNvSpPr>
            <p:nvPr/>
          </p:nvSpPr>
          <p:spPr bwMode="auto">
            <a:xfrm>
              <a:off x="5076825" y="2627847"/>
              <a:ext cx="3348038" cy="1201570"/>
            </a:xfrm>
            <a:prstGeom prst="rect">
              <a:avLst/>
            </a:prstGeom>
            <a:solidFill>
              <a:schemeClr val="tx2">
                <a:lumMod val="20000"/>
                <a:lumOff val="80000"/>
                <a:alpha val="80000"/>
              </a:schemeClr>
            </a:solidFill>
            <a:ln w="9525">
              <a:noFill/>
              <a:miter lim="800000"/>
              <a:headEnd/>
              <a:tailEnd/>
            </a:ln>
          </p:spPr>
          <p:txBody>
            <a:bodyPr>
              <a:spAutoFit/>
            </a:bodyPr>
            <a:lstStyle/>
            <a:p>
              <a:pPr eaLnBrk="0" hangingPunct="0">
                <a:defRPr/>
              </a:pPr>
              <a:r>
                <a:rPr lang="en-CA" dirty="0"/>
                <a:t>Click</a:t>
              </a:r>
              <a:r>
                <a:rPr lang="en-CA" b="1" dirty="0"/>
                <a:t> New </a:t>
              </a:r>
              <a:r>
                <a:rPr lang="en-CA" dirty="0"/>
                <a:t>to add a new type of Mission Response to the list, then click each of the 4 tabs to enter details..</a:t>
              </a:r>
            </a:p>
          </p:txBody>
        </p:sp>
        <p:sp>
          <p:nvSpPr>
            <p:cNvPr id="16" name="TextBox 7"/>
            <p:cNvSpPr txBox="1">
              <a:spLocks noChangeArrowheads="1"/>
            </p:cNvSpPr>
            <p:nvPr/>
          </p:nvSpPr>
          <p:spPr bwMode="auto">
            <a:xfrm>
              <a:off x="719138" y="2473881"/>
              <a:ext cx="2165350" cy="646023"/>
            </a:xfrm>
            <a:prstGeom prst="rect">
              <a:avLst/>
            </a:prstGeom>
            <a:solidFill>
              <a:schemeClr val="tx2">
                <a:lumMod val="20000"/>
                <a:lumOff val="80000"/>
                <a:alpha val="80000"/>
              </a:schemeClr>
            </a:solidFill>
            <a:ln w="9525">
              <a:noFill/>
              <a:miter lim="800000"/>
              <a:headEnd/>
              <a:tailEnd/>
            </a:ln>
          </p:spPr>
          <p:txBody>
            <a:bodyPr>
              <a:spAutoFit/>
            </a:bodyPr>
            <a:lstStyle/>
            <a:p>
              <a:pPr eaLnBrk="0" hangingPunct="0">
                <a:defRPr/>
              </a:pPr>
              <a:r>
                <a:rPr lang="en-CA" dirty="0"/>
                <a:t>Click</a:t>
              </a:r>
              <a:r>
                <a:rPr lang="en-CA" b="1" dirty="0"/>
                <a:t> Data Entry</a:t>
              </a:r>
              <a:r>
                <a:rPr lang="en-CA" dirty="0"/>
                <a:t> to view the details</a:t>
              </a:r>
              <a:r>
                <a:rPr lang="en-CA" b="1" dirty="0"/>
                <a:t> </a:t>
              </a:r>
              <a:endParaRPr lang="en-CA" dirty="0"/>
            </a:p>
          </p:txBody>
        </p:sp>
        <p:cxnSp>
          <p:nvCxnSpPr>
            <p:cNvPr id="19" name="Straight Arrow Connector 18"/>
            <p:cNvCxnSpPr>
              <a:stCxn id="15" idx="1"/>
            </p:cNvCxnSpPr>
            <p:nvPr/>
          </p:nvCxnSpPr>
          <p:spPr>
            <a:xfrm rot="10800000" flipV="1">
              <a:off x="3927475" y="3227839"/>
              <a:ext cx="1149350" cy="39999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6" idx="2"/>
            </p:cNvCxnSpPr>
            <p:nvPr/>
          </p:nvCxnSpPr>
          <p:spPr>
            <a:xfrm rot="5400000">
              <a:off x="1404978" y="3299251"/>
              <a:ext cx="576182" cy="2174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15" idx="2"/>
              <a:endCxn id="33800" idx="0"/>
            </p:cNvCxnSpPr>
            <p:nvPr/>
          </p:nvCxnSpPr>
          <p:spPr>
            <a:xfrm rot="16200000" flipH="1">
              <a:off x="6500053" y="4079414"/>
              <a:ext cx="499994"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4" idx="3"/>
              <a:endCxn id="33798" idx="1"/>
            </p:cNvCxnSpPr>
            <p:nvPr/>
          </p:nvCxnSpPr>
          <p:spPr>
            <a:xfrm>
              <a:off x="3409950" y="1951666"/>
              <a:ext cx="863600" cy="888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CA" dirty="0" smtClean="0"/>
              <a:t>User Data</a:t>
            </a:r>
            <a:endParaRPr lang="en-CA" dirty="0"/>
          </a:p>
        </p:txBody>
      </p:sp>
      <p:sp>
        <p:nvSpPr>
          <p:cNvPr id="7" name="Subtitle 6"/>
          <p:cNvSpPr>
            <a:spLocks noGrp="1"/>
          </p:cNvSpPr>
          <p:nvPr>
            <p:ph type="subTitle" idx="1"/>
          </p:nvPr>
        </p:nvSpPr>
        <p:spPr/>
        <p:txBody>
          <a:bodyPr/>
          <a:lstStyle/>
          <a:p>
            <a:endParaRPr lang="en-CA"/>
          </a:p>
        </p:txBody>
      </p:sp>
      <p:sp>
        <p:nvSpPr>
          <p:cNvPr id="4" name="Date Placeholder 3"/>
          <p:cNvSpPr>
            <a:spLocks noGrp="1"/>
          </p:cNvSpPr>
          <p:nvPr>
            <p:ph type="dt" sz="half" idx="10"/>
          </p:nvPr>
        </p:nvSpPr>
        <p:spPr/>
        <p:txBody>
          <a:bodyPr/>
          <a:lstStyle/>
          <a:p>
            <a:pPr>
              <a:defRPr/>
            </a:pPr>
            <a:fld id="{B73D4FE5-E5C5-4933-BD83-A3C64B6A2D33}" type="datetime1">
              <a:rPr lang="en-CA" smtClean="0"/>
              <a:pPr>
                <a:defRPr/>
              </a:pPr>
              <a:t>22/03/2011</a:t>
            </a:fld>
            <a:endParaRPr lang="en-CA" dirty="0"/>
          </a:p>
        </p:txBody>
      </p:sp>
      <p:sp>
        <p:nvSpPr>
          <p:cNvPr id="5" name="Slide Number Placeholder 4"/>
          <p:cNvSpPr>
            <a:spLocks noGrp="1"/>
          </p:cNvSpPr>
          <p:nvPr>
            <p:ph type="sldNum" sz="quarter" idx="12"/>
          </p:nvPr>
        </p:nvSpPr>
        <p:spPr/>
        <p:txBody>
          <a:bodyPr/>
          <a:lstStyle/>
          <a:p>
            <a:pPr>
              <a:defRPr/>
            </a:pPr>
            <a:fld id="{C7B224E1-41B8-4D2A-9DF7-F1421DA3C1AC}" type="slidenum">
              <a:rPr lang="en-CA" smtClean="0"/>
              <a:pPr>
                <a:defRPr/>
              </a:pPr>
              <a:t>38</a:t>
            </a:fld>
            <a:endParaRPr lang="en-CA"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274638"/>
            <a:ext cx="8229600" cy="525462"/>
          </a:xfrm>
        </p:spPr>
        <p:txBody>
          <a:bodyPr/>
          <a:lstStyle/>
          <a:p>
            <a:r>
              <a:rPr lang="en-CA" b="1" smtClean="0"/>
              <a:t>Organizations</a:t>
            </a:r>
          </a:p>
        </p:txBody>
      </p:sp>
      <p:sp>
        <p:nvSpPr>
          <p:cNvPr id="3" name="Date Placeholder 2"/>
          <p:cNvSpPr>
            <a:spLocks noGrp="1"/>
          </p:cNvSpPr>
          <p:nvPr>
            <p:ph type="dt" sz="quarter" idx="10"/>
          </p:nvPr>
        </p:nvSpPr>
        <p:spPr/>
        <p:txBody>
          <a:bodyPr/>
          <a:lstStyle/>
          <a:p>
            <a:pPr>
              <a:defRPr/>
            </a:pPr>
            <a:fld id="{02F60C41-C7F2-4D4E-AFAA-71CEC15D9445}" type="datetime1">
              <a:rPr lang="en-CA" smtClean="0"/>
              <a:pPr>
                <a:defRPr/>
              </a:pPr>
              <a:t>22/03/2011</a:t>
            </a:fld>
            <a:endParaRPr lang="en-CA"/>
          </a:p>
        </p:txBody>
      </p:sp>
      <p:sp>
        <p:nvSpPr>
          <p:cNvPr id="4" name="Slide Number Placeholder 3"/>
          <p:cNvSpPr>
            <a:spLocks noGrp="1"/>
          </p:cNvSpPr>
          <p:nvPr>
            <p:ph type="sldNum" sz="quarter" idx="12"/>
          </p:nvPr>
        </p:nvSpPr>
        <p:spPr/>
        <p:txBody>
          <a:bodyPr/>
          <a:lstStyle/>
          <a:p>
            <a:pPr>
              <a:defRPr/>
            </a:pPr>
            <a:fld id="{E28BFE6E-2922-439E-95A5-0344428AA52F}" type="slidenum">
              <a:rPr lang="en-CA" smtClean="0"/>
              <a:pPr>
                <a:defRPr/>
              </a:pPr>
              <a:t>39</a:t>
            </a:fld>
            <a:endParaRPr lang="en-CA"/>
          </a:p>
        </p:txBody>
      </p:sp>
      <p:grpSp>
        <p:nvGrpSpPr>
          <p:cNvPr id="31" name="Group 30"/>
          <p:cNvGrpSpPr/>
          <p:nvPr/>
        </p:nvGrpSpPr>
        <p:grpSpPr>
          <a:xfrm>
            <a:off x="252413" y="900000"/>
            <a:ext cx="8658225" cy="5384340"/>
            <a:chOff x="250825" y="800100"/>
            <a:chExt cx="8658225" cy="5384340"/>
          </a:xfrm>
        </p:grpSpPr>
        <p:sp>
          <p:nvSpPr>
            <p:cNvPr id="38918" name="TextBox 7"/>
            <p:cNvSpPr txBox="1">
              <a:spLocks noChangeArrowheads="1"/>
            </p:cNvSpPr>
            <p:nvPr/>
          </p:nvSpPr>
          <p:spPr bwMode="auto">
            <a:xfrm>
              <a:off x="457236" y="800100"/>
              <a:ext cx="8230041" cy="369921"/>
            </a:xfrm>
            <a:prstGeom prst="rect">
              <a:avLst/>
            </a:prstGeom>
            <a:noFill/>
            <a:ln w="9525">
              <a:noFill/>
              <a:miter lim="800000"/>
              <a:headEnd/>
              <a:tailEnd/>
            </a:ln>
          </p:spPr>
          <p:txBody>
            <a:bodyPr>
              <a:spAutoFit/>
            </a:bodyPr>
            <a:lstStyle/>
            <a:p>
              <a:r>
                <a:rPr lang="en-CA">
                  <a:latin typeface="Calibri" pitchFamily="34" charset="0"/>
                </a:rPr>
                <a:t>Enter Organizations data </a:t>
              </a:r>
              <a:r>
                <a:rPr lang="en-CA" b="1">
                  <a:latin typeface="Calibri" pitchFamily="34" charset="0"/>
                </a:rPr>
                <a:t>BEFORE </a:t>
              </a:r>
              <a:r>
                <a:rPr lang="en-CA">
                  <a:latin typeface="Calibri" pitchFamily="34" charset="0"/>
                </a:rPr>
                <a:t>entering information in the </a:t>
              </a:r>
              <a:r>
                <a:rPr lang="en-CA" b="1">
                  <a:latin typeface="Calibri" pitchFamily="34" charset="0"/>
                </a:rPr>
                <a:t>Personnel Table</a:t>
              </a:r>
            </a:p>
          </p:txBody>
        </p:sp>
        <p:grpSp>
          <p:nvGrpSpPr>
            <p:cNvPr id="38919" name="Group 45"/>
            <p:cNvGrpSpPr>
              <a:grpSpLocks/>
            </p:cNvGrpSpPr>
            <p:nvPr/>
          </p:nvGrpSpPr>
          <p:grpSpPr bwMode="auto">
            <a:xfrm>
              <a:off x="250825" y="1223963"/>
              <a:ext cx="8658225" cy="4960477"/>
              <a:chOff x="250800" y="1223925"/>
              <a:chExt cx="8657761" cy="4960032"/>
            </a:xfrm>
          </p:grpSpPr>
          <p:grpSp>
            <p:nvGrpSpPr>
              <p:cNvPr id="38920" name="Group 39"/>
              <p:cNvGrpSpPr>
                <a:grpSpLocks/>
              </p:cNvGrpSpPr>
              <p:nvPr/>
            </p:nvGrpSpPr>
            <p:grpSpPr bwMode="auto">
              <a:xfrm>
                <a:off x="250800" y="1223925"/>
                <a:ext cx="8657761" cy="4960032"/>
                <a:chOff x="250800" y="1223925"/>
                <a:chExt cx="8657761" cy="4960032"/>
              </a:xfrm>
            </p:grpSpPr>
            <p:grpSp>
              <p:nvGrpSpPr>
                <p:cNvPr id="38922" name="Group 19"/>
                <p:cNvGrpSpPr>
                  <a:grpSpLocks/>
                </p:cNvGrpSpPr>
                <p:nvPr/>
              </p:nvGrpSpPr>
              <p:grpSpPr bwMode="auto">
                <a:xfrm>
                  <a:off x="252849" y="2097200"/>
                  <a:ext cx="4742251" cy="2060611"/>
                  <a:chOff x="252849" y="2097200"/>
                  <a:chExt cx="4742251" cy="2060611"/>
                </a:xfrm>
              </p:grpSpPr>
              <p:pic>
                <p:nvPicPr>
                  <p:cNvPr id="103426" name="Picture 2"/>
                  <p:cNvPicPr>
                    <a:picLocks noChangeAspect="1" noChangeArrowheads="1"/>
                  </p:cNvPicPr>
                  <p:nvPr/>
                </p:nvPicPr>
                <p:blipFill>
                  <a:blip r:embed="rId2" cstate="print"/>
                  <a:srcRect l="1327"/>
                  <a:stretch>
                    <a:fillRect/>
                  </a:stretch>
                </p:blipFill>
                <p:spPr bwMode="auto">
                  <a:xfrm>
                    <a:off x="252388" y="2096972"/>
                    <a:ext cx="4743196" cy="2060391"/>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7" name="Rounded Rectangle 6"/>
                  <p:cNvSpPr/>
                  <p:nvPr/>
                </p:nvSpPr>
                <p:spPr bwMode="auto">
                  <a:xfrm>
                    <a:off x="2430321" y="2717629"/>
                    <a:ext cx="792120" cy="17937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6" name="Rounded Rectangle 15"/>
                  <p:cNvSpPr/>
                  <p:nvPr/>
                </p:nvSpPr>
                <p:spPr bwMode="auto">
                  <a:xfrm>
                    <a:off x="1890600" y="2096972"/>
                    <a:ext cx="412728" cy="23334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8" name="Rounded Rectangle 17"/>
                  <p:cNvSpPr/>
                  <p:nvPr/>
                </p:nvSpPr>
                <p:spPr bwMode="auto">
                  <a:xfrm>
                    <a:off x="468276" y="2519209"/>
                    <a:ext cx="574644" cy="20000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10" name="TextBox 7"/>
                <p:cNvSpPr txBox="1">
                  <a:spLocks noChangeArrowheads="1"/>
                </p:cNvSpPr>
                <p:nvPr/>
              </p:nvSpPr>
              <p:spPr bwMode="auto">
                <a:xfrm>
                  <a:off x="250800" y="1223925"/>
                  <a:ext cx="4679699" cy="646054"/>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a:t>
                  </a:r>
                  <a:r>
                    <a:rPr lang="en-CA" b="1" dirty="0">
                      <a:latin typeface="Calibri" pitchFamily="34" charset="0"/>
                    </a:rPr>
                    <a:t>Data</a:t>
                  </a:r>
                  <a:r>
                    <a:rPr lang="en-CA" dirty="0">
                      <a:latin typeface="Calibri" pitchFamily="34" charset="0"/>
                    </a:rPr>
                    <a:t>, </a:t>
                  </a:r>
                  <a:r>
                    <a:rPr lang="en-CA" b="1" dirty="0">
                      <a:latin typeface="Calibri" pitchFamily="34" charset="0"/>
                    </a:rPr>
                    <a:t>User Data</a:t>
                  </a:r>
                  <a:r>
                    <a:rPr lang="en-CA" dirty="0">
                      <a:latin typeface="Calibri" pitchFamily="34" charset="0"/>
                    </a:rPr>
                    <a:t>, </a:t>
                  </a:r>
                  <a:r>
                    <a:rPr lang="en-CA" b="1" dirty="0">
                      <a:latin typeface="Calibri" pitchFamily="34" charset="0"/>
                    </a:rPr>
                    <a:t>Organizations, Data Entry </a:t>
                  </a:r>
                  <a:r>
                    <a:rPr lang="en-CA" dirty="0">
                      <a:latin typeface="Calibri" pitchFamily="34" charset="0"/>
                    </a:rPr>
                    <a:t>then</a:t>
                  </a:r>
                  <a:r>
                    <a:rPr lang="en-CA" b="1" dirty="0">
                      <a:latin typeface="Calibri" pitchFamily="34" charset="0"/>
                    </a:rPr>
                    <a:t> New </a:t>
                  </a:r>
                  <a:r>
                    <a:rPr lang="en-CA" dirty="0">
                      <a:latin typeface="Calibri" pitchFamily="34" charset="0"/>
                    </a:rPr>
                    <a:t>. Enter the organization’s information.</a:t>
                  </a:r>
                  <a:endParaRPr lang="en-CA" b="1" dirty="0">
                    <a:latin typeface="Calibri" pitchFamily="34" charset="0"/>
                  </a:endParaRPr>
                </a:p>
              </p:txBody>
            </p:sp>
            <p:grpSp>
              <p:nvGrpSpPr>
                <p:cNvPr id="38924" name="Group 22"/>
                <p:cNvGrpSpPr>
                  <a:grpSpLocks/>
                </p:cNvGrpSpPr>
                <p:nvPr/>
              </p:nvGrpSpPr>
              <p:grpSpPr bwMode="auto">
                <a:xfrm>
                  <a:off x="3311809" y="1835907"/>
                  <a:ext cx="5596752" cy="4348050"/>
                  <a:chOff x="3311809" y="1835907"/>
                  <a:chExt cx="5596752" cy="4348050"/>
                </a:xfrm>
              </p:grpSpPr>
              <p:sp>
                <p:nvSpPr>
                  <p:cNvPr id="38929" name="TextBox 7"/>
                  <p:cNvSpPr txBox="1">
                    <a:spLocks noChangeArrowheads="1"/>
                  </p:cNvSpPr>
                  <p:nvPr/>
                </p:nvSpPr>
                <p:spPr bwMode="auto">
                  <a:xfrm>
                    <a:off x="5982798" y="1835907"/>
                    <a:ext cx="2925763" cy="646113"/>
                  </a:xfrm>
                  <a:prstGeom prst="rect">
                    <a:avLst/>
                  </a:prstGeom>
                  <a:solidFill>
                    <a:srgbClr val="FEBEC9">
                      <a:alpha val="79999"/>
                    </a:srgbClr>
                  </a:solidFill>
                  <a:ln w="9525">
                    <a:noFill/>
                    <a:miter lim="800000"/>
                    <a:headEnd/>
                    <a:tailEnd/>
                  </a:ln>
                </p:spPr>
                <p:txBody>
                  <a:bodyPr>
                    <a:spAutoFit/>
                  </a:bodyPr>
                  <a:lstStyle/>
                  <a:p>
                    <a:r>
                      <a:rPr lang="en-CA" dirty="0">
                        <a:latin typeface="Calibri" pitchFamily="34" charset="0"/>
                      </a:rPr>
                      <a:t>If you cannot enter data you probably forgot to click </a:t>
                    </a:r>
                    <a:r>
                      <a:rPr lang="en-CA" b="1" dirty="0">
                        <a:latin typeface="Calibri" pitchFamily="34" charset="0"/>
                      </a:rPr>
                      <a:t>New.</a:t>
                    </a:r>
                  </a:p>
                </p:txBody>
              </p:sp>
              <p:grpSp>
                <p:nvGrpSpPr>
                  <p:cNvPr id="38930" name="Group 20"/>
                  <p:cNvGrpSpPr>
                    <a:grpSpLocks/>
                  </p:cNvGrpSpPr>
                  <p:nvPr/>
                </p:nvGrpSpPr>
                <p:grpSpPr bwMode="auto">
                  <a:xfrm>
                    <a:off x="3311809" y="2663833"/>
                    <a:ext cx="5588971" cy="3520124"/>
                    <a:chOff x="3311809" y="2663833"/>
                    <a:chExt cx="5588971" cy="3520124"/>
                  </a:xfrm>
                </p:grpSpPr>
                <p:pic>
                  <p:nvPicPr>
                    <p:cNvPr id="38932" name="Picture 4"/>
                    <p:cNvPicPr>
                      <a:picLocks noChangeAspect="1" noChangeArrowheads="1"/>
                    </p:cNvPicPr>
                    <p:nvPr/>
                  </p:nvPicPr>
                  <p:blipFill>
                    <a:blip r:embed="rId3" cstate="print"/>
                    <a:srcRect/>
                    <a:stretch>
                      <a:fillRect/>
                    </a:stretch>
                  </p:blipFill>
                  <p:spPr bwMode="auto">
                    <a:xfrm>
                      <a:off x="3311809" y="2663833"/>
                      <a:ext cx="5588971" cy="3520124"/>
                    </a:xfrm>
                    <a:prstGeom prst="rect">
                      <a:avLst/>
                    </a:prstGeom>
                    <a:noFill/>
                    <a:ln w="9525">
                      <a:solidFill>
                        <a:schemeClr val="tx1"/>
                      </a:solidFill>
                      <a:miter lim="800000"/>
                      <a:headEnd/>
                      <a:tailEnd/>
                    </a:ln>
                  </p:spPr>
                </p:pic>
                <p:sp>
                  <p:nvSpPr>
                    <p:cNvPr id="12" name="Rounded Rectangle 11"/>
                    <p:cNvSpPr/>
                    <p:nvPr/>
                  </p:nvSpPr>
                  <p:spPr bwMode="auto">
                    <a:xfrm>
                      <a:off x="4182827" y="3473760"/>
                      <a:ext cx="820756" cy="173021"/>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9" name="Rounded Rectangle 18"/>
                    <p:cNvSpPr/>
                    <p:nvPr/>
                  </p:nvSpPr>
                  <p:spPr bwMode="auto">
                    <a:xfrm>
                      <a:off x="7696376" y="2987804"/>
                      <a:ext cx="161916" cy="16918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cxnSp>
                <p:nvCxnSpPr>
                  <p:cNvPr id="17" name="Straight Arrow Connector 16"/>
                  <p:cNvCxnSpPr>
                    <a:stCxn id="38929" idx="2"/>
                    <a:endCxn id="19" idx="0"/>
                  </p:cNvCxnSpPr>
                  <p:nvPr/>
                </p:nvCxnSpPr>
                <p:spPr>
                  <a:xfrm rot="16200000" flipH="1">
                    <a:off x="7358615" y="2569083"/>
                    <a:ext cx="505784" cy="33165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24" name="Straight Arrow Connector 23"/>
                <p:cNvCxnSpPr>
                  <a:stCxn id="10" idx="2"/>
                  <a:endCxn id="16" idx="0"/>
                </p:cNvCxnSpPr>
                <p:nvPr/>
              </p:nvCxnSpPr>
              <p:spPr>
                <a:xfrm rot="5400000">
                  <a:off x="2230310" y="1736634"/>
                  <a:ext cx="226993" cy="49368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6" idx="1"/>
                  <a:endCxn id="18" idx="0"/>
                </p:cNvCxnSpPr>
                <p:nvPr/>
              </p:nvCxnSpPr>
              <p:spPr>
                <a:xfrm rot="10800000" flipV="1">
                  <a:off x="755598" y="2214437"/>
                  <a:ext cx="1135002" cy="30477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18" idx="3"/>
                  <a:endCxn id="7" idx="1"/>
                </p:cNvCxnSpPr>
                <p:nvPr/>
              </p:nvCxnSpPr>
              <p:spPr>
                <a:xfrm>
                  <a:off x="1044507" y="2619213"/>
                  <a:ext cx="1385814" cy="18889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7" idx="3"/>
                  <a:endCxn id="12" idx="1"/>
                </p:cNvCxnSpPr>
                <p:nvPr/>
              </p:nvCxnSpPr>
              <p:spPr>
                <a:xfrm>
                  <a:off x="3222441" y="2807314"/>
                  <a:ext cx="960387" cy="75295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41" name="Straight Arrow Connector 40"/>
              <p:cNvCxnSpPr>
                <a:stCxn id="12" idx="3"/>
                <a:endCxn id="19" idx="1"/>
              </p:cNvCxnSpPr>
              <p:nvPr/>
            </p:nvCxnSpPr>
            <p:spPr>
              <a:xfrm flipV="1">
                <a:off x="5003583" y="3072396"/>
                <a:ext cx="2692793" cy="48787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32" name="TextBox 7"/>
          <p:cNvSpPr txBox="1">
            <a:spLocks noChangeArrowheads="1"/>
          </p:cNvSpPr>
          <p:nvPr/>
        </p:nvSpPr>
        <p:spPr bwMode="auto">
          <a:xfrm>
            <a:off x="252000" y="4473116"/>
            <a:ext cx="2772000" cy="923330"/>
          </a:xfrm>
          <a:prstGeom prst="rect">
            <a:avLst/>
          </a:prstGeom>
          <a:solidFill>
            <a:srgbClr val="FAFA96">
              <a:alpha val="80000"/>
            </a:srgbClr>
          </a:solidFill>
          <a:ln w="9525">
            <a:noFill/>
            <a:miter lim="800000"/>
            <a:headEnd/>
            <a:tailEnd/>
          </a:ln>
        </p:spPr>
        <p:txBody>
          <a:bodyPr>
            <a:spAutoFit/>
          </a:bodyPr>
          <a:lstStyle/>
          <a:p>
            <a:r>
              <a:rPr lang="en-CA" dirty="0" smtClean="0">
                <a:latin typeface="Calibri" pitchFamily="34" charset="0"/>
              </a:rPr>
              <a:t>Enter as much information as you can. It will save time and effort during a mission.</a:t>
            </a:r>
            <a:endParaRPr lang="en-CA" b="1" dirty="0">
              <a:latin typeface="Calibri"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200" y="274638"/>
            <a:ext cx="8229600" cy="525462"/>
          </a:xfrm>
        </p:spPr>
        <p:txBody>
          <a:bodyPr/>
          <a:lstStyle/>
          <a:p>
            <a:r>
              <a:rPr lang="en-CA" b="1" dirty="0" smtClean="0"/>
              <a:t>Emergency Response and Incident Commander Pro</a:t>
            </a:r>
          </a:p>
        </p:txBody>
      </p:sp>
      <p:sp>
        <p:nvSpPr>
          <p:cNvPr id="3" name="Date Placeholder 2"/>
          <p:cNvSpPr>
            <a:spLocks noGrp="1"/>
          </p:cNvSpPr>
          <p:nvPr>
            <p:ph type="dt" sz="quarter" idx="10"/>
          </p:nvPr>
        </p:nvSpPr>
        <p:spPr/>
        <p:txBody>
          <a:bodyPr/>
          <a:lstStyle/>
          <a:p>
            <a:pPr>
              <a:defRPr/>
            </a:pPr>
            <a:fld id="{AEA0D084-E31C-4F41-AED2-F72C08096BA7}"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C4D10DDA-2622-4E2C-821E-0C057F8FB137}" type="slidenum">
              <a:rPr lang="en-CA" smtClean="0"/>
              <a:pPr>
                <a:defRPr/>
              </a:pPr>
              <a:t>4</a:t>
            </a:fld>
            <a:endParaRPr lang="en-CA" dirty="0"/>
          </a:p>
        </p:txBody>
      </p:sp>
      <p:sp>
        <p:nvSpPr>
          <p:cNvPr id="6149" name="Title 1"/>
          <p:cNvSpPr txBox="1">
            <a:spLocks/>
          </p:cNvSpPr>
          <p:nvPr/>
        </p:nvSpPr>
        <p:spPr bwMode="auto">
          <a:xfrm>
            <a:off x="250825" y="1089025"/>
            <a:ext cx="8605838" cy="5267325"/>
          </a:xfrm>
          <a:prstGeom prst="rect">
            <a:avLst/>
          </a:prstGeom>
          <a:noFill/>
          <a:ln w="9525">
            <a:noFill/>
            <a:miter lim="800000"/>
            <a:headEnd/>
            <a:tailEnd/>
          </a:ln>
        </p:spPr>
        <p:txBody>
          <a:bodyPr/>
          <a:lstStyle/>
          <a:p>
            <a:pPr eaLnBrk="0" hangingPunct="0">
              <a:buFont typeface="Wingdings" pitchFamily="2" charset="2"/>
              <a:buChar char="q"/>
            </a:pPr>
            <a:r>
              <a:rPr lang="en-CA" sz="2000"/>
              <a:t> The organization and control of an emergency situation is accomplished using the </a:t>
            </a:r>
            <a:r>
              <a:rPr lang="en-CA" sz="2000" b="1"/>
              <a:t>Incident Command System (ICS)</a:t>
            </a:r>
            <a:r>
              <a:rPr lang="en-CA" sz="2000"/>
              <a:t>.</a:t>
            </a:r>
            <a:r>
              <a:rPr lang="en-CA" sz="2000" b="1"/>
              <a:t> </a:t>
            </a:r>
            <a:endParaRPr lang="en-CA" sz="2000"/>
          </a:p>
          <a:p>
            <a:pPr eaLnBrk="0" hangingPunct="0">
              <a:buFont typeface="Wingdings" pitchFamily="2" charset="2"/>
              <a:buChar char="q"/>
            </a:pPr>
            <a:endParaRPr lang="en-CA" sz="2000"/>
          </a:p>
          <a:p>
            <a:pPr eaLnBrk="0" hangingPunct="0">
              <a:buFont typeface="Wingdings" pitchFamily="2" charset="2"/>
              <a:buChar char="q"/>
            </a:pPr>
            <a:r>
              <a:rPr lang="en-CA" sz="2000" b="1"/>
              <a:t>Incident Commander Pro (IC Pro)</a:t>
            </a:r>
            <a:r>
              <a:rPr lang="en-CA" sz="2000"/>
              <a:t> has been developed to assist persons managing search, rescue and emergency response missions, and present reports in a standard ICS format.</a:t>
            </a:r>
          </a:p>
          <a:p>
            <a:pPr eaLnBrk="0" hangingPunct="0">
              <a:buFont typeface="Wingdings" pitchFamily="2" charset="2"/>
              <a:buChar char="q"/>
            </a:pPr>
            <a:endParaRPr lang="en-CA" sz="2000"/>
          </a:p>
          <a:p>
            <a:pPr eaLnBrk="0" hangingPunct="0">
              <a:buFont typeface="Wingdings" pitchFamily="2" charset="2"/>
              <a:buChar char="q"/>
            </a:pPr>
            <a:r>
              <a:rPr lang="en-CA" sz="2000"/>
              <a:t> </a:t>
            </a:r>
            <a:r>
              <a:rPr lang="en-CA" sz="2000" b="1"/>
              <a:t>IC Pro </a:t>
            </a:r>
            <a:r>
              <a:rPr lang="en-CA" sz="2000"/>
              <a:t>organizes and displays information in a manner that helps managers to analyze information, make decisions and develop strategies for dealing with the situation.</a:t>
            </a:r>
          </a:p>
          <a:p>
            <a:pPr eaLnBrk="0" hangingPunct="0"/>
            <a:endParaRPr lang="en-CA" sz="2000"/>
          </a:p>
          <a:p>
            <a:pPr eaLnBrk="0" hangingPunct="0"/>
            <a:endParaRPr lang="en-CA" sz="2000"/>
          </a:p>
          <a:p>
            <a:pPr eaLnBrk="0" hangingPunct="0"/>
            <a:endParaRPr lang="en-CA" sz="2000"/>
          </a:p>
          <a:p>
            <a:pPr eaLnBrk="0" hangingPunct="0"/>
            <a:endParaRPr lang="en-CA" sz="2000"/>
          </a:p>
          <a:p>
            <a:pPr eaLnBrk="0" hangingPunct="0"/>
            <a:endParaRPr lang="en-CA" sz="20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CA" dirty="0" smtClean="0"/>
              <a:t>User Data</a:t>
            </a:r>
            <a:endParaRPr lang="en-CA" dirty="0"/>
          </a:p>
        </p:txBody>
      </p:sp>
      <p:sp>
        <p:nvSpPr>
          <p:cNvPr id="6" name="Subtitle 5"/>
          <p:cNvSpPr>
            <a:spLocks noGrp="1"/>
          </p:cNvSpPr>
          <p:nvPr>
            <p:ph type="subTitle" idx="1"/>
          </p:nvPr>
        </p:nvSpPr>
        <p:spPr/>
        <p:txBody>
          <a:bodyPr/>
          <a:lstStyle/>
          <a:p>
            <a:r>
              <a:rPr lang="en-CA" dirty="0" smtClean="0"/>
              <a:t>Personnel Data</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40</a:t>
            </a:fld>
            <a:endParaRPr lang="en-CA"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457200" y="274638"/>
            <a:ext cx="8229600" cy="525462"/>
          </a:xfrm>
        </p:spPr>
        <p:txBody>
          <a:bodyPr/>
          <a:lstStyle/>
          <a:p>
            <a:r>
              <a:rPr lang="en-CA" b="1" dirty="0" smtClean="0"/>
              <a:t>Personnel Data - 1</a:t>
            </a:r>
          </a:p>
        </p:txBody>
      </p:sp>
      <p:sp>
        <p:nvSpPr>
          <p:cNvPr id="3" name="Date Placeholder 2"/>
          <p:cNvSpPr>
            <a:spLocks noGrp="1"/>
          </p:cNvSpPr>
          <p:nvPr>
            <p:ph type="dt" sz="quarter" idx="10"/>
          </p:nvPr>
        </p:nvSpPr>
        <p:spPr/>
        <p:txBody>
          <a:bodyPr/>
          <a:lstStyle/>
          <a:p>
            <a:pPr>
              <a:defRPr/>
            </a:pPr>
            <a:fld id="{02F60C41-C7F2-4D4E-AFAA-71CEC15D9445}" type="datetime1">
              <a:rPr lang="en-CA" smtClean="0"/>
              <a:pPr>
                <a:defRPr/>
              </a:pPr>
              <a:t>22/03/2011</a:t>
            </a:fld>
            <a:endParaRPr lang="en-CA"/>
          </a:p>
        </p:txBody>
      </p:sp>
      <p:sp>
        <p:nvSpPr>
          <p:cNvPr id="4" name="Slide Number Placeholder 3"/>
          <p:cNvSpPr>
            <a:spLocks noGrp="1"/>
          </p:cNvSpPr>
          <p:nvPr>
            <p:ph type="sldNum" sz="quarter" idx="12"/>
          </p:nvPr>
        </p:nvSpPr>
        <p:spPr/>
        <p:txBody>
          <a:bodyPr/>
          <a:lstStyle/>
          <a:p>
            <a:pPr>
              <a:defRPr/>
            </a:pPr>
            <a:fld id="{4F7D3E44-B33B-4C1C-ABB5-1773828A7FDA}" type="slidenum">
              <a:rPr lang="en-CA" smtClean="0"/>
              <a:pPr>
                <a:defRPr/>
              </a:pPr>
              <a:t>41</a:t>
            </a:fld>
            <a:endParaRPr lang="en-CA"/>
          </a:p>
        </p:txBody>
      </p:sp>
      <p:sp>
        <p:nvSpPr>
          <p:cNvPr id="17" name="Rounded Rectangle 16"/>
          <p:cNvSpPr/>
          <p:nvPr/>
        </p:nvSpPr>
        <p:spPr>
          <a:xfrm>
            <a:off x="827088" y="3105150"/>
            <a:ext cx="900112" cy="14446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nvGrpSpPr>
          <p:cNvPr id="39942" name="Group 67"/>
          <p:cNvGrpSpPr>
            <a:grpSpLocks/>
          </p:cNvGrpSpPr>
          <p:nvPr/>
        </p:nvGrpSpPr>
        <p:grpSpPr bwMode="auto">
          <a:xfrm>
            <a:off x="215900" y="800100"/>
            <a:ext cx="8659813" cy="5518150"/>
            <a:chOff x="216000" y="800100"/>
            <a:chExt cx="8659565" cy="5517533"/>
          </a:xfrm>
        </p:grpSpPr>
        <p:grpSp>
          <p:nvGrpSpPr>
            <p:cNvPr id="39943" name="Group 66"/>
            <p:cNvGrpSpPr>
              <a:grpSpLocks/>
            </p:cNvGrpSpPr>
            <p:nvPr/>
          </p:nvGrpSpPr>
          <p:grpSpPr bwMode="auto">
            <a:xfrm>
              <a:off x="252000" y="2412000"/>
              <a:ext cx="5096571" cy="3530586"/>
              <a:chOff x="252000" y="2412000"/>
              <a:chExt cx="5096571" cy="3530586"/>
            </a:xfrm>
          </p:grpSpPr>
          <p:pic>
            <p:nvPicPr>
              <p:cNvPr id="104450" name="Picture 2"/>
              <p:cNvPicPr>
                <a:picLocks noChangeAspect="1" noChangeArrowheads="1"/>
              </p:cNvPicPr>
              <p:nvPr/>
            </p:nvPicPr>
            <p:blipFill>
              <a:blip r:embed="rId2" cstate="print"/>
              <a:srcRect/>
              <a:stretch>
                <a:fillRect/>
              </a:stretch>
            </p:blipFill>
            <p:spPr bwMode="auto">
              <a:xfrm>
                <a:off x="252512" y="2411233"/>
                <a:ext cx="5095729" cy="3531792"/>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53" name="Rounded Rectangle 52"/>
              <p:cNvSpPr/>
              <p:nvPr/>
            </p:nvSpPr>
            <p:spPr>
              <a:xfrm>
                <a:off x="4214798" y="2681078"/>
                <a:ext cx="180970" cy="18095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39944" name="TextBox 7"/>
            <p:cNvSpPr txBox="1">
              <a:spLocks noChangeArrowheads="1"/>
            </p:cNvSpPr>
            <p:nvPr/>
          </p:nvSpPr>
          <p:spPr bwMode="auto">
            <a:xfrm>
              <a:off x="1835150" y="800100"/>
              <a:ext cx="5448300" cy="369888"/>
            </a:xfrm>
            <a:prstGeom prst="rect">
              <a:avLst/>
            </a:prstGeom>
            <a:noFill/>
            <a:ln w="9525">
              <a:noFill/>
              <a:miter lim="800000"/>
              <a:headEnd/>
              <a:tailEnd/>
            </a:ln>
          </p:spPr>
          <p:txBody>
            <a:bodyPr>
              <a:spAutoFit/>
            </a:bodyPr>
            <a:lstStyle/>
            <a:p>
              <a:pPr algn="ctr"/>
              <a:r>
                <a:rPr lang="en-CA">
                  <a:latin typeface="Calibri" pitchFamily="34" charset="0"/>
                </a:rPr>
                <a:t>Enter Personnel names, information and qualifications.</a:t>
              </a:r>
            </a:p>
          </p:txBody>
        </p:sp>
        <p:sp>
          <p:nvSpPr>
            <p:cNvPr id="11" name="TextBox 7"/>
            <p:cNvSpPr txBox="1">
              <a:spLocks noChangeArrowheads="1"/>
            </p:cNvSpPr>
            <p:nvPr/>
          </p:nvSpPr>
          <p:spPr bwMode="auto">
            <a:xfrm>
              <a:off x="216000" y="1268361"/>
              <a:ext cx="3779730" cy="64604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a:t>
              </a:r>
              <a:r>
                <a:rPr lang="en-CA" b="1" dirty="0">
                  <a:latin typeface="Calibri" pitchFamily="34" charset="0"/>
                </a:rPr>
                <a:t>Data</a:t>
              </a:r>
              <a:r>
                <a:rPr lang="en-CA" dirty="0">
                  <a:latin typeface="Calibri" pitchFamily="34" charset="0"/>
                </a:rPr>
                <a:t>, </a:t>
              </a:r>
              <a:r>
                <a:rPr lang="en-CA" b="1" dirty="0">
                  <a:latin typeface="Calibri" pitchFamily="34" charset="0"/>
                </a:rPr>
                <a:t>User Data</a:t>
              </a:r>
              <a:r>
                <a:rPr lang="en-CA" dirty="0">
                  <a:latin typeface="Calibri" pitchFamily="34" charset="0"/>
                </a:rPr>
                <a:t>, </a:t>
              </a:r>
              <a:r>
                <a:rPr lang="en-CA" b="1" dirty="0">
                  <a:latin typeface="Calibri" pitchFamily="34" charset="0"/>
                </a:rPr>
                <a:t>Personnel Table </a:t>
              </a:r>
              <a:r>
                <a:rPr lang="en-CA" dirty="0">
                  <a:latin typeface="Calibri" pitchFamily="34" charset="0"/>
                </a:rPr>
                <a:t>then </a:t>
              </a:r>
              <a:r>
                <a:rPr lang="en-CA" b="1" dirty="0">
                  <a:latin typeface="Calibri" pitchFamily="34" charset="0"/>
                </a:rPr>
                <a:t>New</a:t>
              </a:r>
              <a:r>
                <a:rPr lang="en-CA" dirty="0">
                  <a:latin typeface="Calibri" pitchFamily="34" charset="0"/>
                </a:rPr>
                <a:t> to enter a new name. </a:t>
              </a:r>
            </a:p>
          </p:txBody>
        </p:sp>
        <p:grpSp>
          <p:nvGrpSpPr>
            <p:cNvPr id="39946" name="Group 48"/>
            <p:cNvGrpSpPr>
              <a:grpSpLocks/>
            </p:cNvGrpSpPr>
            <p:nvPr/>
          </p:nvGrpSpPr>
          <p:grpSpPr bwMode="auto">
            <a:xfrm>
              <a:off x="4788000" y="3492000"/>
              <a:ext cx="4087565" cy="2825633"/>
              <a:chOff x="4788000" y="3492000"/>
              <a:chExt cx="4087565" cy="2825633"/>
            </a:xfrm>
          </p:grpSpPr>
          <p:pic>
            <p:nvPicPr>
              <p:cNvPr id="104452" name="Picture 4"/>
              <p:cNvPicPr>
                <a:picLocks noChangeAspect="1" noChangeArrowheads="1"/>
              </p:cNvPicPr>
              <p:nvPr/>
            </p:nvPicPr>
            <p:blipFill>
              <a:blip r:embed="rId3" cstate="print"/>
              <a:srcRect/>
              <a:stretch>
                <a:fillRect/>
              </a:stretch>
            </p:blipFill>
            <p:spPr bwMode="auto">
              <a:xfrm>
                <a:off x="4787869" y="3492199"/>
                <a:ext cx="4087696" cy="282543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4" name="Rounded Rectangle 13"/>
              <p:cNvSpPr/>
              <p:nvPr/>
            </p:nvSpPr>
            <p:spPr bwMode="auto">
              <a:xfrm>
                <a:off x="4833906" y="3873156"/>
                <a:ext cx="1873196" cy="2177806"/>
              </a:xfrm>
              <a:prstGeom prst="roundRect">
                <a:avLst>
                  <a:gd name="adj" fmla="val 362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9" name="Rounded Rectangle 18"/>
              <p:cNvSpPr/>
              <p:nvPr/>
            </p:nvSpPr>
            <p:spPr bwMode="auto">
              <a:xfrm>
                <a:off x="6707102" y="4068398"/>
                <a:ext cx="2124014" cy="1979391"/>
              </a:xfrm>
              <a:prstGeom prst="roundRect">
                <a:avLst>
                  <a:gd name="adj" fmla="val 291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21" name="TextBox 7"/>
            <p:cNvSpPr txBox="1">
              <a:spLocks noChangeArrowheads="1"/>
            </p:cNvSpPr>
            <p:nvPr/>
          </p:nvSpPr>
          <p:spPr bwMode="auto">
            <a:xfrm>
              <a:off x="2340014" y="4535070"/>
              <a:ext cx="2214500" cy="646040"/>
            </a:xfrm>
            <a:prstGeom prst="rect">
              <a:avLst/>
            </a:prstGeom>
            <a:solidFill>
              <a:schemeClr val="tx2">
                <a:lumMod val="20000"/>
                <a:lumOff val="80000"/>
                <a:alpha val="90000"/>
              </a:schemeClr>
            </a:solidFill>
            <a:ln w="9525">
              <a:noFill/>
              <a:miter lim="800000"/>
              <a:headEnd/>
              <a:tailEnd/>
            </a:ln>
          </p:spPr>
          <p:txBody>
            <a:bodyPr>
              <a:spAutoFit/>
            </a:bodyPr>
            <a:lstStyle/>
            <a:p>
              <a:pPr>
                <a:defRPr/>
              </a:pPr>
              <a:r>
                <a:rPr lang="en-CA" b="1" dirty="0">
                  <a:latin typeface="Calibri" pitchFamily="34" charset="0"/>
                </a:rPr>
                <a:t>Name</a:t>
              </a:r>
              <a:r>
                <a:rPr lang="en-CA" dirty="0">
                  <a:latin typeface="Calibri" pitchFamily="34" charset="0"/>
                </a:rPr>
                <a:t>: Enter personal information (5 tabs).</a:t>
              </a:r>
            </a:p>
          </p:txBody>
        </p:sp>
        <p:sp>
          <p:nvSpPr>
            <p:cNvPr id="22" name="TextBox 7"/>
            <p:cNvSpPr txBox="1">
              <a:spLocks noChangeArrowheads="1"/>
            </p:cNvSpPr>
            <p:nvPr/>
          </p:nvSpPr>
          <p:spPr bwMode="auto">
            <a:xfrm>
              <a:off x="6084820" y="2457265"/>
              <a:ext cx="2790745" cy="922235"/>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Skills: </a:t>
              </a:r>
              <a:r>
                <a:rPr lang="en-CA" dirty="0">
                  <a:latin typeface="Calibri" pitchFamily="34" charset="0"/>
                </a:rPr>
                <a:t>Enter the person’s skills and other information (4 tabs). </a:t>
              </a:r>
            </a:p>
          </p:txBody>
        </p:sp>
        <p:cxnSp>
          <p:nvCxnSpPr>
            <p:cNvPr id="26" name="Straight Arrow Connector 25"/>
            <p:cNvCxnSpPr>
              <a:stCxn id="22" idx="2"/>
              <a:endCxn id="19" idx="0"/>
            </p:cNvCxnSpPr>
            <p:nvPr/>
          </p:nvCxnSpPr>
          <p:spPr bwMode="auto">
            <a:xfrm rot="16200000" flipH="1">
              <a:off x="7280201" y="3579490"/>
              <a:ext cx="688898" cy="28891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21" idx="3"/>
              <a:endCxn id="14" idx="1"/>
            </p:cNvCxnSpPr>
            <p:nvPr/>
          </p:nvCxnSpPr>
          <p:spPr bwMode="auto">
            <a:xfrm>
              <a:off x="4554514" y="4857296"/>
              <a:ext cx="280979" cy="10476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53" idx="2"/>
              <a:endCxn id="14" idx="0"/>
            </p:cNvCxnSpPr>
            <p:nvPr/>
          </p:nvCxnSpPr>
          <p:spPr bwMode="auto">
            <a:xfrm rot="16200000" flipH="1">
              <a:off x="4532331" y="2634984"/>
              <a:ext cx="1011124" cy="146522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39952" name="Group 41"/>
            <p:cNvGrpSpPr>
              <a:grpSpLocks/>
            </p:cNvGrpSpPr>
            <p:nvPr/>
          </p:nvGrpSpPr>
          <p:grpSpPr bwMode="auto">
            <a:xfrm>
              <a:off x="4451350" y="1281536"/>
              <a:ext cx="4388890" cy="1033804"/>
              <a:chOff x="4451350" y="1281536"/>
              <a:chExt cx="4388890" cy="1033804"/>
            </a:xfrm>
          </p:grpSpPr>
          <p:grpSp>
            <p:nvGrpSpPr>
              <p:cNvPr id="39954" name="Group 28"/>
              <p:cNvGrpSpPr>
                <a:grpSpLocks noChangeAspect="1"/>
              </p:cNvGrpSpPr>
              <p:nvPr/>
            </p:nvGrpSpPr>
            <p:grpSpPr bwMode="auto">
              <a:xfrm>
                <a:off x="4451350" y="1281536"/>
                <a:ext cx="4388890" cy="1033804"/>
                <a:chOff x="4822825" y="1268755"/>
                <a:chExt cx="3469478" cy="817236"/>
              </a:xfrm>
            </p:grpSpPr>
            <p:pic>
              <p:nvPicPr>
                <p:cNvPr id="30732" name="Picture 6"/>
                <p:cNvPicPr>
                  <a:picLocks noChangeAspect="1" noChangeArrowheads="1"/>
                </p:cNvPicPr>
                <p:nvPr/>
              </p:nvPicPr>
              <p:blipFill>
                <a:blip r:embed="rId4" cstate="print"/>
                <a:srcRect r="15683"/>
                <a:stretch>
                  <a:fillRect/>
                </a:stretch>
              </p:blipFill>
              <p:spPr bwMode="auto">
                <a:xfrm>
                  <a:off x="4822808" y="1268378"/>
                  <a:ext cx="3469812" cy="818129"/>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39" name="Rounded Rectangle 38"/>
                <p:cNvSpPr/>
                <p:nvPr/>
              </p:nvSpPr>
              <p:spPr bwMode="auto">
                <a:xfrm>
                  <a:off x="6725244" y="1641053"/>
                  <a:ext cx="770511" cy="14430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6" name="Rounded Rectangle 15"/>
                <p:cNvSpPr/>
                <p:nvPr/>
              </p:nvSpPr>
              <p:spPr>
                <a:xfrm>
                  <a:off x="4852926" y="1627251"/>
                  <a:ext cx="683923" cy="18069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24" name="Rounded Rectangle 23"/>
                <p:cNvSpPr/>
                <p:nvPr/>
              </p:nvSpPr>
              <p:spPr>
                <a:xfrm>
                  <a:off x="6253400" y="1274652"/>
                  <a:ext cx="352629" cy="19449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cxnSp>
            <p:nvCxnSpPr>
              <p:cNvPr id="30" name="Straight Arrow Connector 29"/>
              <p:cNvCxnSpPr>
                <a:stCxn id="16" idx="3"/>
                <a:endCxn id="39" idx="1"/>
              </p:cNvCxnSpPr>
              <p:nvPr/>
            </p:nvCxnSpPr>
            <p:spPr bwMode="auto">
              <a:xfrm flipV="1">
                <a:off x="5354591" y="1844558"/>
                <a:ext cx="1503319" cy="476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a:stCxn id="24" idx="1"/>
                <a:endCxn id="16" idx="0"/>
              </p:cNvCxnSpPr>
              <p:nvPr/>
            </p:nvCxnSpPr>
            <p:spPr bwMode="auto">
              <a:xfrm rot="10800000" flipV="1">
                <a:off x="4921216" y="1411219"/>
                <a:ext cx="1339812" cy="32381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31" name="Straight Arrow Connector 30"/>
            <p:cNvCxnSpPr>
              <a:stCxn id="39" idx="2"/>
              <a:endCxn id="53" idx="3"/>
            </p:cNvCxnSpPr>
            <p:nvPr/>
          </p:nvCxnSpPr>
          <p:spPr bwMode="auto">
            <a:xfrm rot="5400000">
              <a:off x="5452255" y="878550"/>
              <a:ext cx="836518" cy="294949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457200" y="274638"/>
            <a:ext cx="8229600" cy="525462"/>
          </a:xfrm>
        </p:spPr>
        <p:txBody>
          <a:bodyPr/>
          <a:lstStyle/>
          <a:p>
            <a:r>
              <a:rPr lang="en-CA" b="1" smtClean="0"/>
              <a:t>Personnel Data - 2</a:t>
            </a:r>
            <a:endParaRPr lang="en-CA" smtClean="0"/>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4679279D-C685-4FC4-AC1D-CDEFC220A7BB}" type="slidenum">
              <a:rPr lang="en-CA" smtClean="0"/>
              <a:pPr>
                <a:defRPr/>
              </a:pPr>
              <a:t>42</a:t>
            </a:fld>
            <a:endParaRPr lang="en-CA" dirty="0"/>
          </a:p>
        </p:txBody>
      </p:sp>
      <p:cxnSp>
        <p:nvCxnSpPr>
          <p:cNvPr id="13" name="Straight Arrow Connector 12"/>
          <p:cNvCxnSpPr>
            <a:stCxn id="10" idx="3"/>
          </p:cNvCxnSpPr>
          <p:nvPr/>
        </p:nvCxnSpPr>
        <p:spPr bwMode="auto">
          <a:xfrm>
            <a:off x="4498975" y="4857750"/>
            <a:ext cx="336550" cy="10477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40966" name="Group 33"/>
          <p:cNvGrpSpPr>
            <a:grpSpLocks/>
          </p:cNvGrpSpPr>
          <p:nvPr/>
        </p:nvGrpSpPr>
        <p:grpSpPr bwMode="auto">
          <a:xfrm>
            <a:off x="215900" y="692150"/>
            <a:ext cx="8659813" cy="5626100"/>
            <a:chOff x="215999" y="692696"/>
            <a:chExt cx="8659565" cy="5624937"/>
          </a:xfrm>
        </p:grpSpPr>
        <p:pic>
          <p:nvPicPr>
            <p:cNvPr id="27" name="Picture 2"/>
            <p:cNvPicPr>
              <a:picLocks noChangeAspect="1" noChangeArrowheads="1"/>
            </p:cNvPicPr>
            <p:nvPr/>
          </p:nvPicPr>
          <p:blipFill>
            <a:blip r:embed="rId2" cstate="print"/>
            <a:srcRect/>
            <a:stretch>
              <a:fillRect/>
            </a:stretch>
          </p:blipFill>
          <p:spPr bwMode="auto">
            <a:xfrm>
              <a:off x="252511" y="2411604"/>
              <a:ext cx="5095729" cy="353145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40968" name="TextBox 7"/>
            <p:cNvSpPr txBox="1">
              <a:spLocks noChangeArrowheads="1"/>
            </p:cNvSpPr>
            <p:nvPr/>
          </p:nvSpPr>
          <p:spPr bwMode="auto">
            <a:xfrm>
              <a:off x="1829601" y="692696"/>
              <a:ext cx="5448300" cy="369332"/>
            </a:xfrm>
            <a:prstGeom prst="rect">
              <a:avLst/>
            </a:prstGeom>
            <a:noFill/>
            <a:ln w="9525">
              <a:noFill/>
              <a:miter lim="800000"/>
              <a:headEnd/>
              <a:tailEnd/>
            </a:ln>
          </p:spPr>
          <p:txBody>
            <a:bodyPr>
              <a:spAutoFit/>
            </a:bodyPr>
            <a:lstStyle/>
            <a:p>
              <a:pPr algn="ctr"/>
              <a:r>
                <a:rPr lang="en-CA">
                  <a:latin typeface="Calibri" pitchFamily="34" charset="0"/>
                </a:rPr>
                <a:t>Add  or change information on a Personal record.</a:t>
              </a:r>
            </a:p>
          </p:txBody>
        </p:sp>
        <p:sp>
          <p:nvSpPr>
            <p:cNvPr id="8" name="TextBox 7"/>
            <p:cNvSpPr txBox="1">
              <a:spLocks noChangeArrowheads="1"/>
            </p:cNvSpPr>
            <p:nvPr/>
          </p:nvSpPr>
          <p:spPr bwMode="auto">
            <a:xfrm>
              <a:off x="215999" y="1268840"/>
              <a:ext cx="3779730" cy="923734"/>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a:t>
              </a:r>
              <a:r>
                <a:rPr lang="en-CA" b="1" dirty="0">
                  <a:latin typeface="Calibri" pitchFamily="34" charset="0"/>
                </a:rPr>
                <a:t>Data</a:t>
              </a:r>
              <a:r>
                <a:rPr lang="en-CA" dirty="0">
                  <a:latin typeface="Calibri" pitchFamily="34" charset="0"/>
                </a:rPr>
                <a:t>, </a:t>
              </a:r>
              <a:r>
                <a:rPr lang="en-CA" b="1" dirty="0">
                  <a:latin typeface="Calibri" pitchFamily="34" charset="0"/>
                </a:rPr>
                <a:t>User Data</a:t>
              </a:r>
              <a:r>
                <a:rPr lang="en-CA" dirty="0">
                  <a:latin typeface="Calibri" pitchFamily="34" charset="0"/>
                </a:rPr>
                <a:t>, </a:t>
              </a:r>
              <a:r>
                <a:rPr lang="en-CA" b="1" dirty="0">
                  <a:latin typeface="Calibri" pitchFamily="34" charset="0"/>
                </a:rPr>
                <a:t>Personnel Table </a:t>
              </a:r>
              <a:r>
                <a:rPr lang="en-CA" dirty="0">
                  <a:latin typeface="Calibri" pitchFamily="34" charset="0"/>
                </a:rPr>
                <a:t>then the </a:t>
              </a:r>
              <a:r>
                <a:rPr lang="en-CA" b="1" dirty="0">
                  <a:latin typeface="Calibri" pitchFamily="34" charset="0"/>
                </a:rPr>
                <a:t>Name </a:t>
              </a:r>
              <a:r>
                <a:rPr lang="en-CA" dirty="0">
                  <a:latin typeface="Calibri" pitchFamily="34" charset="0"/>
                </a:rPr>
                <a:t>of the record to be altered. </a:t>
              </a:r>
            </a:p>
          </p:txBody>
        </p:sp>
        <p:grpSp>
          <p:nvGrpSpPr>
            <p:cNvPr id="40970" name="Group 48"/>
            <p:cNvGrpSpPr>
              <a:grpSpLocks/>
            </p:cNvGrpSpPr>
            <p:nvPr/>
          </p:nvGrpSpPr>
          <p:grpSpPr bwMode="auto">
            <a:xfrm>
              <a:off x="4787999" y="3492000"/>
              <a:ext cx="4087565" cy="2825633"/>
              <a:chOff x="4788000" y="3492000"/>
              <a:chExt cx="4087565" cy="2825633"/>
            </a:xfrm>
          </p:grpSpPr>
          <p:pic>
            <p:nvPicPr>
              <p:cNvPr id="24" name="Picture 4"/>
              <p:cNvPicPr>
                <a:picLocks noChangeAspect="1" noChangeArrowheads="1"/>
              </p:cNvPicPr>
              <p:nvPr/>
            </p:nvPicPr>
            <p:blipFill>
              <a:blip r:embed="rId3" cstate="print"/>
              <a:srcRect/>
              <a:stretch>
                <a:fillRect/>
              </a:stretch>
            </p:blipFill>
            <p:spPr bwMode="auto">
              <a:xfrm>
                <a:off x="4787869" y="3492467"/>
                <a:ext cx="4087696" cy="282516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25" name="Rounded Rectangle 13"/>
              <p:cNvSpPr/>
              <p:nvPr/>
            </p:nvSpPr>
            <p:spPr bwMode="auto">
              <a:xfrm>
                <a:off x="4833906" y="3873388"/>
                <a:ext cx="1873196" cy="2177600"/>
              </a:xfrm>
              <a:prstGeom prst="roundRect">
                <a:avLst>
                  <a:gd name="adj" fmla="val 362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26" name="Rounded Rectangle 25"/>
              <p:cNvSpPr/>
              <p:nvPr/>
            </p:nvSpPr>
            <p:spPr bwMode="auto">
              <a:xfrm>
                <a:off x="6707102" y="4068611"/>
                <a:ext cx="2124014" cy="1979203"/>
              </a:xfrm>
              <a:prstGeom prst="roundRect">
                <a:avLst>
                  <a:gd name="adj" fmla="val 291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10" name="TextBox 7"/>
            <p:cNvSpPr txBox="1">
              <a:spLocks noChangeArrowheads="1"/>
            </p:cNvSpPr>
            <p:nvPr/>
          </p:nvSpPr>
          <p:spPr bwMode="auto">
            <a:xfrm>
              <a:off x="2340013" y="4535240"/>
              <a:ext cx="2160526" cy="645978"/>
            </a:xfrm>
            <a:prstGeom prst="rect">
              <a:avLst/>
            </a:prstGeom>
            <a:solidFill>
              <a:schemeClr val="tx2">
                <a:lumMod val="20000"/>
                <a:lumOff val="80000"/>
                <a:alpha val="90000"/>
              </a:schemeClr>
            </a:solidFill>
            <a:ln w="9525">
              <a:noFill/>
              <a:miter lim="800000"/>
              <a:headEnd/>
              <a:tailEnd/>
            </a:ln>
          </p:spPr>
          <p:txBody>
            <a:bodyPr>
              <a:spAutoFit/>
            </a:bodyPr>
            <a:lstStyle/>
            <a:p>
              <a:pPr>
                <a:defRPr/>
              </a:pPr>
              <a:r>
                <a:rPr lang="en-CA" b="1" dirty="0">
                  <a:latin typeface="Calibri" pitchFamily="34" charset="0"/>
                </a:rPr>
                <a:t>Name</a:t>
              </a:r>
              <a:r>
                <a:rPr lang="en-CA" dirty="0">
                  <a:latin typeface="Calibri" pitchFamily="34" charset="0"/>
                </a:rPr>
                <a:t>: Add or delete entries(5 tabs).</a:t>
              </a:r>
            </a:p>
          </p:txBody>
        </p:sp>
        <p:sp>
          <p:nvSpPr>
            <p:cNvPr id="11" name="TextBox 7"/>
            <p:cNvSpPr txBox="1">
              <a:spLocks noChangeArrowheads="1"/>
            </p:cNvSpPr>
            <p:nvPr/>
          </p:nvSpPr>
          <p:spPr bwMode="auto">
            <a:xfrm>
              <a:off x="6084819" y="2456044"/>
              <a:ext cx="2052578" cy="647566"/>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Skills: </a:t>
              </a:r>
              <a:r>
                <a:rPr lang="en-CA" dirty="0">
                  <a:latin typeface="Calibri" pitchFamily="34" charset="0"/>
                </a:rPr>
                <a:t>Add or delete entries(4 tabs). </a:t>
              </a:r>
            </a:p>
          </p:txBody>
        </p:sp>
        <p:cxnSp>
          <p:nvCxnSpPr>
            <p:cNvPr id="12" name="Straight Arrow Connector 11"/>
            <p:cNvCxnSpPr>
              <a:stCxn id="11" idx="2"/>
              <a:endCxn id="26" idx="0"/>
            </p:cNvCxnSpPr>
            <p:nvPr/>
          </p:nvCxnSpPr>
          <p:spPr bwMode="auto">
            <a:xfrm rot="16200000" flipH="1">
              <a:off x="6957211" y="3256714"/>
              <a:ext cx="965000" cy="65879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40974" name="Group 41"/>
            <p:cNvGrpSpPr>
              <a:grpSpLocks/>
            </p:cNvGrpSpPr>
            <p:nvPr/>
          </p:nvGrpSpPr>
          <p:grpSpPr bwMode="auto">
            <a:xfrm>
              <a:off x="4451349" y="1281536"/>
              <a:ext cx="4388890" cy="1033804"/>
              <a:chOff x="4451350" y="1281536"/>
              <a:chExt cx="4388890" cy="1033804"/>
            </a:xfrm>
          </p:grpSpPr>
          <p:grpSp>
            <p:nvGrpSpPr>
              <p:cNvPr id="40977" name="Group 28"/>
              <p:cNvGrpSpPr>
                <a:grpSpLocks noChangeAspect="1"/>
              </p:cNvGrpSpPr>
              <p:nvPr/>
            </p:nvGrpSpPr>
            <p:grpSpPr bwMode="auto">
              <a:xfrm>
                <a:off x="4451350" y="1281536"/>
                <a:ext cx="4388890" cy="1033804"/>
                <a:chOff x="4822825" y="1268755"/>
                <a:chExt cx="3469478" cy="817236"/>
              </a:xfrm>
            </p:grpSpPr>
            <p:pic>
              <p:nvPicPr>
                <p:cNvPr id="20" name="Picture 6"/>
                <p:cNvPicPr>
                  <a:picLocks noChangeAspect="1" noChangeArrowheads="1"/>
                </p:cNvPicPr>
                <p:nvPr/>
              </p:nvPicPr>
              <p:blipFill>
                <a:blip r:embed="rId4" cstate="print"/>
                <a:srcRect r="15683"/>
                <a:stretch>
                  <a:fillRect/>
                </a:stretch>
              </p:blipFill>
              <p:spPr bwMode="auto">
                <a:xfrm>
                  <a:off x="4822808" y="1268756"/>
                  <a:ext cx="3469812" cy="81679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21" name="Rounded Rectangle 20"/>
                <p:cNvSpPr/>
                <p:nvPr/>
              </p:nvSpPr>
              <p:spPr bwMode="auto">
                <a:xfrm>
                  <a:off x="6725244" y="1641395"/>
                  <a:ext cx="770511" cy="14303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22" name="Rounded Rectangle 21"/>
                <p:cNvSpPr/>
                <p:nvPr/>
              </p:nvSpPr>
              <p:spPr>
                <a:xfrm>
                  <a:off x="4852926" y="1627594"/>
                  <a:ext cx="683923" cy="17941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23" name="Rounded Rectangle 22"/>
                <p:cNvSpPr/>
                <p:nvPr/>
              </p:nvSpPr>
              <p:spPr>
                <a:xfrm>
                  <a:off x="6253400" y="1273775"/>
                  <a:ext cx="352629" cy="1944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cxnSp>
            <p:nvCxnSpPr>
              <p:cNvPr id="18" name="Straight Arrow Connector 17"/>
              <p:cNvCxnSpPr>
                <a:stCxn id="22" idx="3"/>
                <a:endCxn id="21" idx="1"/>
              </p:cNvCxnSpPr>
              <p:nvPr/>
            </p:nvCxnSpPr>
            <p:spPr bwMode="auto">
              <a:xfrm flipV="1">
                <a:off x="5354591" y="1843396"/>
                <a:ext cx="1503319" cy="476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23" idx="1"/>
                <a:endCxn id="22" idx="0"/>
              </p:cNvCxnSpPr>
              <p:nvPr/>
            </p:nvCxnSpPr>
            <p:spPr bwMode="auto">
              <a:xfrm rot="10800000" flipV="1">
                <a:off x="4921216" y="1411685"/>
                <a:ext cx="1339812" cy="32378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16" name="Straight Arrow Connector 15"/>
            <p:cNvCxnSpPr>
              <a:stCxn id="21" idx="2"/>
              <a:endCxn id="32" idx="0"/>
            </p:cNvCxnSpPr>
            <p:nvPr/>
          </p:nvCxnSpPr>
          <p:spPr bwMode="auto">
            <a:xfrm rot="5400000">
              <a:off x="3400571" y="-452218"/>
              <a:ext cx="1557015" cy="633235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bwMode="auto">
            <a:xfrm>
              <a:off x="371570" y="3492467"/>
              <a:ext cx="1284251" cy="18093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CA" dirty="0" smtClean="0"/>
              <a:t>User Data</a:t>
            </a:r>
            <a:endParaRPr lang="en-CA" dirty="0"/>
          </a:p>
        </p:txBody>
      </p:sp>
      <p:sp>
        <p:nvSpPr>
          <p:cNvPr id="6" name="Subtitle 5"/>
          <p:cNvSpPr>
            <a:spLocks noGrp="1"/>
          </p:cNvSpPr>
          <p:nvPr>
            <p:ph type="subTitle" idx="1"/>
          </p:nvPr>
        </p:nvSpPr>
        <p:spPr/>
        <p:txBody>
          <a:bodyPr/>
          <a:lstStyle/>
          <a:p>
            <a:r>
              <a:rPr lang="en-CA" dirty="0" smtClean="0"/>
              <a:t>Default Communications Plan</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43</a:t>
            </a:fld>
            <a:endParaRPr lang="en-CA"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Open the Default Communications Plan</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44</a:t>
            </a:fld>
            <a:endParaRPr lang="en-CA" dirty="0"/>
          </a:p>
        </p:txBody>
      </p:sp>
      <p:sp>
        <p:nvSpPr>
          <p:cNvPr id="5" name="TextBox 11"/>
          <p:cNvSpPr txBox="1">
            <a:spLocks noChangeArrowheads="1"/>
          </p:cNvSpPr>
          <p:nvPr/>
        </p:nvSpPr>
        <p:spPr bwMode="auto">
          <a:xfrm>
            <a:off x="233363" y="711200"/>
            <a:ext cx="8622958" cy="646331"/>
          </a:xfrm>
          <a:prstGeom prst="rect">
            <a:avLst/>
          </a:prstGeom>
          <a:noFill/>
          <a:ln w="9525">
            <a:noFill/>
            <a:miter lim="800000"/>
            <a:headEnd/>
            <a:tailEnd/>
          </a:ln>
        </p:spPr>
        <p:txBody>
          <a:bodyPr>
            <a:spAutoFit/>
          </a:bodyPr>
          <a:lstStyle/>
          <a:p>
            <a:r>
              <a:rPr lang="en-CA" dirty="0">
                <a:latin typeface="Calibri" pitchFamily="34" charset="0"/>
              </a:rPr>
              <a:t>The Default Communications Plan lists </a:t>
            </a:r>
            <a:r>
              <a:rPr lang="en-CA" dirty="0" smtClean="0">
                <a:latin typeface="Calibri" pitchFamily="34" charset="0"/>
              </a:rPr>
              <a:t>and permanently stored communications </a:t>
            </a:r>
            <a:r>
              <a:rPr lang="en-CA" dirty="0">
                <a:latin typeface="Calibri" pitchFamily="34" charset="0"/>
              </a:rPr>
              <a:t>data used on most </a:t>
            </a:r>
            <a:r>
              <a:rPr lang="en-CA" dirty="0" smtClean="0">
                <a:latin typeface="Calibri" pitchFamily="34" charset="0"/>
              </a:rPr>
              <a:t>missions:</a:t>
            </a:r>
            <a:endParaRPr lang="en-CA" dirty="0">
              <a:latin typeface="Calibri" pitchFamily="34" charset="0"/>
            </a:endParaRPr>
          </a:p>
        </p:txBody>
      </p:sp>
      <p:sp>
        <p:nvSpPr>
          <p:cNvPr id="14" name="TextBox 7"/>
          <p:cNvSpPr txBox="1">
            <a:spLocks noChangeArrowheads="1"/>
          </p:cNvSpPr>
          <p:nvPr/>
        </p:nvSpPr>
        <p:spPr bwMode="auto">
          <a:xfrm>
            <a:off x="252000" y="1378800"/>
            <a:ext cx="2304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To open, </a:t>
            </a:r>
            <a:r>
              <a:rPr lang="en-CA" b="1" dirty="0" smtClean="0">
                <a:latin typeface="Calibri" pitchFamily="34" charset="0"/>
              </a:rPr>
              <a:t>click Data </a:t>
            </a:r>
            <a:r>
              <a:rPr lang="en-CA" dirty="0" smtClean="0">
                <a:latin typeface="Calibri" pitchFamily="34" charset="0"/>
              </a:rPr>
              <a:t>– </a:t>
            </a:r>
            <a:r>
              <a:rPr lang="en-CA" b="1" dirty="0" smtClean="0">
                <a:latin typeface="Calibri" pitchFamily="34" charset="0"/>
              </a:rPr>
              <a:t>User</a:t>
            </a:r>
            <a:r>
              <a:rPr lang="en-CA" dirty="0" smtClean="0">
                <a:latin typeface="Calibri" pitchFamily="34" charset="0"/>
              </a:rPr>
              <a:t> </a:t>
            </a:r>
            <a:r>
              <a:rPr lang="en-CA" b="1" dirty="0" smtClean="0">
                <a:latin typeface="Calibri" pitchFamily="34" charset="0"/>
              </a:rPr>
              <a:t>Data</a:t>
            </a:r>
            <a:r>
              <a:rPr lang="en-CA" dirty="0" smtClean="0">
                <a:latin typeface="Calibri" pitchFamily="34" charset="0"/>
              </a:rPr>
              <a:t> – </a:t>
            </a:r>
            <a:r>
              <a:rPr lang="en-CA" b="1" dirty="0" smtClean="0">
                <a:latin typeface="Calibri" pitchFamily="34" charset="0"/>
              </a:rPr>
              <a:t>Default Communications Plan</a:t>
            </a:r>
            <a:r>
              <a:rPr lang="en-CA" dirty="0" smtClean="0">
                <a:latin typeface="Calibri" pitchFamily="34" charset="0"/>
              </a:rPr>
              <a:t>.</a:t>
            </a:r>
            <a:endParaRPr lang="en-CA" b="1" dirty="0">
              <a:latin typeface="Calibri" pitchFamily="34" charset="0"/>
            </a:endParaRPr>
          </a:p>
        </p:txBody>
      </p:sp>
      <p:grpSp>
        <p:nvGrpSpPr>
          <p:cNvPr id="6" name="Group 33"/>
          <p:cNvGrpSpPr/>
          <p:nvPr/>
        </p:nvGrpSpPr>
        <p:grpSpPr>
          <a:xfrm>
            <a:off x="2592000" y="1151999"/>
            <a:ext cx="6340680" cy="5194012"/>
            <a:chOff x="2592000" y="1151999"/>
            <a:chExt cx="6340680" cy="5194012"/>
          </a:xfrm>
        </p:grpSpPr>
        <p:grpSp>
          <p:nvGrpSpPr>
            <p:cNvPr id="7" name="Group 12"/>
            <p:cNvGrpSpPr>
              <a:grpSpLocks noChangeAspect="1"/>
            </p:cNvGrpSpPr>
            <p:nvPr/>
          </p:nvGrpSpPr>
          <p:grpSpPr>
            <a:xfrm>
              <a:off x="2592000" y="1151999"/>
              <a:ext cx="6340680" cy="5194012"/>
              <a:chOff x="2123728" y="1376772"/>
              <a:chExt cx="6156684" cy="5481228"/>
            </a:xfrm>
          </p:grpSpPr>
          <p:pic>
            <p:nvPicPr>
              <p:cNvPr id="12" name="Picture 2" descr="C:\Users\User1\Desktop\ScreenHunter\ICv6 Course\ICV6 COM 5.jpg"/>
              <p:cNvPicPr>
                <a:picLocks noChangeAspect="1" noChangeArrowheads="1"/>
              </p:cNvPicPr>
              <p:nvPr/>
            </p:nvPicPr>
            <p:blipFill>
              <a:blip r:embed="rId2" cstate="print"/>
              <a:srcRect l="571" t="16025" r="1765" b="1559"/>
              <a:stretch>
                <a:fillRect/>
              </a:stretch>
            </p:blipFill>
            <p:spPr bwMode="auto">
              <a:xfrm>
                <a:off x="2123728" y="2969568"/>
                <a:ext cx="6156684" cy="3888432"/>
              </a:xfrm>
              <a:prstGeom prst="rect">
                <a:avLst/>
              </a:prstGeom>
              <a:noFill/>
              <a:ln w="9525">
                <a:noFill/>
              </a:ln>
              <a:effectLst>
                <a:outerShdw blurRad="50800" dist="38100" dir="2700000" algn="tl" rotWithShape="0">
                  <a:prstClr val="black">
                    <a:alpha val="40000"/>
                  </a:prstClr>
                </a:outerShdw>
              </a:effectLst>
            </p:spPr>
          </p:pic>
          <p:grpSp>
            <p:nvGrpSpPr>
              <p:cNvPr id="8" name="Group 10"/>
              <p:cNvGrpSpPr/>
              <p:nvPr/>
            </p:nvGrpSpPr>
            <p:grpSpPr>
              <a:xfrm>
                <a:off x="2555776" y="1376772"/>
                <a:ext cx="4536520" cy="1980220"/>
                <a:chOff x="2555776" y="1591200"/>
                <a:chExt cx="4536520" cy="1980220"/>
              </a:xfrm>
              <a:effectLst>
                <a:outerShdw blurRad="50800" dist="38100" dir="2700000" algn="tl" rotWithShape="0">
                  <a:prstClr val="black">
                    <a:alpha val="40000"/>
                  </a:prstClr>
                </a:outerShdw>
              </a:effectLst>
            </p:grpSpPr>
            <p:pic>
              <p:nvPicPr>
                <p:cNvPr id="1027" name="Picture 3" descr="C:\Users\User1\Desktop\ScreenHunter\ICv6 Course\ICV6 COM 6.jpg"/>
                <p:cNvPicPr>
                  <a:picLocks noChangeAspect="1" noChangeArrowheads="1"/>
                </p:cNvPicPr>
                <p:nvPr/>
              </p:nvPicPr>
              <p:blipFill>
                <a:blip r:embed="rId3" cstate="print"/>
                <a:srcRect l="28477" t="3887" r="47603" b="75638"/>
                <a:stretch>
                  <a:fillRect/>
                </a:stretch>
              </p:blipFill>
              <p:spPr bwMode="auto">
                <a:xfrm>
                  <a:off x="2555776" y="1591200"/>
                  <a:ext cx="1944216" cy="936104"/>
                </a:xfrm>
                <a:prstGeom prst="rect">
                  <a:avLst/>
                </a:prstGeom>
                <a:noFill/>
                <a:ln w="9525">
                  <a:noFill/>
                </a:ln>
              </p:spPr>
            </p:pic>
            <p:pic>
              <p:nvPicPr>
                <p:cNvPr id="10" name="Picture 3" descr="C:\Users\User1\Desktop\ScreenHunter\ICv6 Course\ICV6 COM 6.jpg"/>
                <p:cNvPicPr>
                  <a:picLocks noChangeAspect="1" noChangeArrowheads="1"/>
                </p:cNvPicPr>
                <p:nvPr/>
              </p:nvPicPr>
              <p:blipFill>
                <a:blip r:embed="rId3" cstate="print"/>
                <a:srcRect l="51511" t="3887" r="15709" b="52800"/>
                <a:stretch>
                  <a:fillRect/>
                </a:stretch>
              </p:blipFill>
              <p:spPr bwMode="auto">
                <a:xfrm>
                  <a:off x="4428000" y="1591200"/>
                  <a:ext cx="2664296" cy="1980220"/>
                </a:xfrm>
                <a:prstGeom prst="rect">
                  <a:avLst/>
                </a:prstGeom>
                <a:noFill/>
                <a:ln w="9525">
                  <a:noFill/>
                </a:ln>
              </p:spPr>
            </p:pic>
          </p:grpSp>
        </p:grpSp>
        <p:sp>
          <p:nvSpPr>
            <p:cNvPr id="15" name="Rounded Rectangle 14"/>
            <p:cNvSpPr/>
            <p:nvPr/>
          </p:nvSpPr>
          <p:spPr bwMode="auto">
            <a:xfrm>
              <a:off x="4651200" y="1170000"/>
              <a:ext cx="399600" cy="208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cxnSp>
          <p:nvCxnSpPr>
            <p:cNvPr id="16" name="Straight Arrow Connector 15"/>
            <p:cNvCxnSpPr>
              <a:stCxn id="15" idx="2"/>
              <a:endCxn id="19" idx="3"/>
            </p:cNvCxnSpPr>
            <p:nvPr/>
          </p:nvCxnSpPr>
          <p:spPr bwMode="auto">
            <a:xfrm rot="5400000">
              <a:off x="4191300" y="981900"/>
              <a:ext cx="262800" cy="10566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bwMode="auto">
            <a:xfrm>
              <a:off x="3250799" y="1537200"/>
              <a:ext cx="543600" cy="208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20" name="Rounded Rectangle 19"/>
            <p:cNvSpPr/>
            <p:nvPr/>
          </p:nvSpPr>
          <p:spPr bwMode="auto">
            <a:xfrm>
              <a:off x="5194800" y="2379600"/>
              <a:ext cx="1612800" cy="212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21" name="Rounded Rectangle 20"/>
            <p:cNvSpPr/>
            <p:nvPr/>
          </p:nvSpPr>
          <p:spPr bwMode="auto">
            <a:xfrm>
              <a:off x="2627784" y="2707200"/>
              <a:ext cx="2304256" cy="212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cxnSp>
          <p:nvCxnSpPr>
            <p:cNvPr id="25" name="Straight Arrow Connector 24"/>
            <p:cNvCxnSpPr>
              <a:stCxn id="19" idx="2"/>
              <a:endCxn id="20" idx="0"/>
            </p:cNvCxnSpPr>
            <p:nvPr/>
          </p:nvCxnSpPr>
          <p:spPr bwMode="auto">
            <a:xfrm rot="16200000" flipH="1">
              <a:off x="4445099" y="823499"/>
              <a:ext cx="633600" cy="24786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20" idx="2"/>
              <a:endCxn id="21" idx="3"/>
            </p:cNvCxnSpPr>
            <p:nvPr/>
          </p:nvCxnSpPr>
          <p:spPr bwMode="auto">
            <a:xfrm rot="5400000">
              <a:off x="5355920" y="2168120"/>
              <a:ext cx="221400" cy="10691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35" name="TextBox 7"/>
          <p:cNvSpPr txBox="1">
            <a:spLocks noChangeArrowheads="1"/>
          </p:cNvSpPr>
          <p:nvPr/>
        </p:nvSpPr>
        <p:spPr bwMode="auto">
          <a:xfrm>
            <a:off x="252000" y="2813400"/>
            <a:ext cx="2268000" cy="1754326"/>
          </a:xfrm>
          <a:prstGeom prst="rect">
            <a:avLst/>
          </a:prstGeom>
          <a:solidFill>
            <a:srgbClr val="FAFA96"/>
          </a:solidFill>
          <a:ln w="9525">
            <a:noFill/>
            <a:miter lim="800000"/>
            <a:headEnd/>
            <a:tailEnd/>
          </a:ln>
        </p:spPr>
        <p:txBody>
          <a:bodyPr>
            <a:spAutoFit/>
          </a:bodyPr>
          <a:lstStyle/>
          <a:p>
            <a:pPr>
              <a:defRPr/>
            </a:pPr>
            <a:r>
              <a:rPr lang="en-CA" dirty="0" smtClean="0">
                <a:latin typeface="Calibri" pitchFamily="34" charset="0"/>
              </a:rPr>
              <a:t>When you create a </a:t>
            </a:r>
            <a:r>
              <a:rPr lang="en-CA" b="1" dirty="0" smtClean="0">
                <a:latin typeface="Calibri" pitchFamily="34" charset="0"/>
              </a:rPr>
              <a:t>New Mission </a:t>
            </a:r>
            <a:r>
              <a:rPr lang="en-CA" dirty="0" smtClean="0">
                <a:latin typeface="Calibri" pitchFamily="34" charset="0"/>
              </a:rPr>
              <a:t>the </a:t>
            </a:r>
            <a:r>
              <a:rPr lang="en-CA" b="1" dirty="0" smtClean="0">
                <a:latin typeface="Calibri" pitchFamily="34" charset="0"/>
              </a:rPr>
              <a:t>Default Communications Plan </a:t>
            </a:r>
            <a:r>
              <a:rPr lang="en-CA" dirty="0" smtClean="0">
                <a:latin typeface="Calibri" pitchFamily="34" charset="0"/>
              </a:rPr>
              <a:t>is automatically </a:t>
            </a:r>
            <a:r>
              <a:rPr lang="en-CA" dirty="0" smtClean="0">
                <a:latin typeface="Calibri" pitchFamily="34" charset="0"/>
              </a:rPr>
              <a:t>loaded into it.</a:t>
            </a:r>
            <a:endParaRPr lang="en-CA" dirty="0">
              <a:latin typeface="Calibri"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Default Communications Plan (ICS 205) - 1</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45</a:t>
            </a:fld>
            <a:endParaRPr lang="en-CA" dirty="0"/>
          </a:p>
        </p:txBody>
      </p:sp>
      <p:grpSp>
        <p:nvGrpSpPr>
          <p:cNvPr id="5" name="Group 55"/>
          <p:cNvGrpSpPr/>
          <p:nvPr/>
        </p:nvGrpSpPr>
        <p:grpSpPr>
          <a:xfrm>
            <a:off x="250800" y="864000"/>
            <a:ext cx="8641200" cy="5617328"/>
            <a:chOff x="250800" y="1188000"/>
            <a:chExt cx="8641200" cy="5617328"/>
          </a:xfrm>
        </p:grpSpPr>
        <p:pic>
          <p:nvPicPr>
            <p:cNvPr id="2050" name="Picture 2" descr="C:\Users\User1\Desktop\ScreenHunter\ICv6 Course\ICV6 COM 5.jpg"/>
            <p:cNvPicPr>
              <a:picLocks noChangeAspect="1" noChangeArrowheads="1"/>
            </p:cNvPicPr>
            <p:nvPr/>
          </p:nvPicPr>
          <p:blipFill>
            <a:blip r:embed="rId2" cstate="print"/>
            <a:srcRect l="571" t="16025" r="1765" b="48872"/>
            <a:stretch>
              <a:fillRect/>
            </a:stretch>
          </p:blipFill>
          <p:spPr bwMode="auto">
            <a:xfrm>
              <a:off x="252000" y="2672903"/>
              <a:ext cx="8640000" cy="2324576"/>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9" name="Straight Arrow Connector 8"/>
            <p:cNvCxnSpPr>
              <a:endCxn id="21" idx="0"/>
            </p:cNvCxnSpPr>
            <p:nvPr/>
          </p:nvCxnSpPr>
          <p:spPr bwMode="auto">
            <a:xfrm rot="5400000">
              <a:off x="42697" y="2661729"/>
              <a:ext cx="1438974" cy="74364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3"/>
            <p:cNvSpPr txBox="1">
              <a:spLocks noChangeArrowheads="1"/>
            </p:cNvSpPr>
            <p:nvPr/>
          </p:nvSpPr>
          <p:spPr bwMode="auto">
            <a:xfrm>
              <a:off x="250800" y="5328000"/>
              <a:ext cx="2340000" cy="1477328"/>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b="1" dirty="0" smtClean="0">
                  <a:latin typeface="Calibri" pitchFamily="34" charset="0"/>
                </a:rPr>
                <a:t>Act</a:t>
              </a:r>
              <a:r>
                <a:rPr lang="en-CA" dirty="0" smtClean="0">
                  <a:latin typeface="Calibri" pitchFamily="34" charset="0"/>
                </a:rPr>
                <a:t> – A check mark shows an active station which will appear on the Communications Log (ICS 309).</a:t>
              </a:r>
              <a:endParaRPr lang="en-CA" dirty="0">
                <a:latin typeface="Calibri" pitchFamily="34" charset="0"/>
              </a:endParaRPr>
            </a:p>
          </p:txBody>
        </p:sp>
        <p:sp>
          <p:nvSpPr>
            <p:cNvPr id="16" name="TextBox 3"/>
            <p:cNvSpPr txBox="1">
              <a:spLocks noChangeArrowheads="1"/>
            </p:cNvSpPr>
            <p:nvPr/>
          </p:nvSpPr>
          <p:spPr bwMode="auto">
            <a:xfrm>
              <a:off x="4788000" y="5364000"/>
              <a:ext cx="3096000" cy="1440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err="1" smtClean="0">
                  <a:latin typeface="Calibri" pitchFamily="34" charset="0"/>
                </a:rPr>
                <a:t>Chnl</a:t>
              </a:r>
              <a:r>
                <a:rPr lang="en-CA" b="1" dirty="0" smtClean="0">
                  <a:latin typeface="Calibri" pitchFamily="34" charset="0"/>
                </a:rPr>
                <a:t>. ID</a:t>
              </a:r>
              <a:r>
                <a:rPr lang="en-CA" dirty="0" smtClean="0">
                  <a:latin typeface="Calibri" pitchFamily="34" charset="0"/>
                </a:rPr>
                <a:t> – The communications channel identifier i.e. Operations 1 (</a:t>
              </a:r>
              <a:r>
                <a:rPr lang="en-CA" b="1" dirty="0" smtClean="0">
                  <a:latin typeface="Calibri" pitchFamily="34" charset="0"/>
                </a:rPr>
                <a:t>OP1</a:t>
              </a:r>
              <a:r>
                <a:rPr lang="en-CA" dirty="0" smtClean="0">
                  <a:latin typeface="Calibri" pitchFamily="34" charset="0"/>
                </a:rPr>
                <a:t>), Inter Agency 1 </a:t>
              </a:r>
              <a:r>
                <a:rPr lang="en-CA" b="1" dirty="0" smtClean="0">
                  <a:latin typeface="Calibri" pitchFamily="34" charset="0"/>
                </a:rPr>
                <a:t>(A1), </a:t>
              </a:r>
              <a:r>
                <a:rPr lang="en-CA" dirty="0" smtClean="0">
                  <a:latin typeface="Calibri" pitchFamily="34" charset="0"/>
                </a:rPr>
                <a:t>Repeater (</a:t>
              </a:r>
              <a:r>
                <a:rPr lang="en-CA" b="1" dirty="0" smtClean="0">
                  <a:latin typeface="Calibri" pitchFamily="34" charset="0"/>
                </a:rPr>
                <a:t>RP1</a:t>
              </a:r>
              <a:r>
                <a:rPr lang="en-CA" dirty="0" smtClean="0">
                  <a:latin typeface="Calibri" pitchFamily="34" charset="0"/>
                </a:rPr>
                <a:t>), Ambulance etc.</a:t>
              </a:r>
              <a:endParaRPr lang="en-CA" b="1" dirty="0">
                <a:latin typeface="Calibri" pitchFamily="34" charset="0"/>
              </a:endParaRPr>
            </a:p>
          </p:txBody>
        </p:sp>
        <p:sp>
          <p:nvSpPr>
            <p:cNvPr id="17" name="TextBox 3"/>
            <p:cNvSpPr txBox="1">
              <a:spLocks noChangeArrowheads="1"/>
            </p:cNvSpPr>
            <p:nvPr/>
          </p:nvSpPr>
          <p:spPr bwMode="auto">
            <a:xfrm>
              <a:off x="252000" y="1188000"/>
              <a:ext cx="1692000" cy="1224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Pointer</a:t>
              </a:r>
              <a:r>
                <a:rPr lang="en-CA" dirty="0" smtClean="0">
                  <a:latin typeface="Calibri" pitchFamily="34" charset="0"/>
                </a:rPr>
                <a:t> – Shows which record is selected for editing.</a:t>
              </a:r>
              <a:endParaRPr lang="en-CA" dirty="0">
                <a:latin typeface="Calibri" pitchFamily="34" charset="0"/>
              </a:endParaRPr>
            </a:p>
          </p:txBody>
        </p:sp>
        <p:sp>
          <p:nvSpPr>
            <p:cNvPr id="18" name="TextBox 3"/>
            <p:cNvSpPr txBox="1">
              <a:spLocks noChangeArrowheads="1"/>
            </p:cNvSpPr>
            <p:nvPr/>
          </p:nvSpPr>
          <p:spPr bwMode="auto">
            <a:xfrm>
              <a:off x="2125675" y="1188000"/>
              <a:ext cx="2232000" cy="1200329"/>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Comms System</a:t>
              </a:r>
              <a:r>
                <a:rPr lang="en-CA" dirty="0" smtClean="0">
                  <a:latin typeface="Calibri" pitchFamily="34" charset="0"/>
                </a:rPr>
                <a:t> – A list if communications systems, facilities and equipment.</a:t>
              </a:r>
              <a:endParaRPr lang="en-CA" b="1" dirty="0">
                <a:latin typeface="Calibri" pitchFamily="34" charset="0"/>
              </a:endParaRPr>
            </a:p>
          </p:txBody>
        </p:sp>
        <p:sp>
          <p:nvSpPr>
            <p:cNvPr id="19" name="TextBox 3"/>
            <p:cNvSpPr txBox="1">
              <a:spLocks noChangeArrowheads="1"/>
            </p:cNvSpPr>
            <p:nvPr/>
          </p:nvSpPr>
          <p:spPr bwMode="auto">
            <a:xfrm>
              <a:off x="4500000" y="1476000"/>
              <a:ext cx="1800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Comms Function</a:t>
              </a:r>
              <a:r>
                <a:rPr lang="en-CA" dirty="0" smtClean="0">
                  <a:latin typeface="Calibri" pitchFamily="34" charset="0"/>
                </a:rPr>
                <a:t> – What is it, or what does it do.</a:t>
              </a:r>
              <a:endParaRPr lang="en-CA" b="1" dirty="0">
                <a:latin typeface="Calibri" pitchFamily="34" charset="0"/>
              </a:endParaRPr>
            </a:p>
          </p:txBody>
        </p:sp>
        <p:sp>
          <p:nvSpPr>
            <p:cNvPr id="20" name="TextBox 3"/>
            <p:cNvSpPr txBox="1">
              <a:spLocks noChangeArrowheads="1"/>
            </p:cNvSpPr>
            <p:nvPr/>
          </p:nvSpPr>
          <p:spPr bwMode="auto">
            <a:xfrm>
              <a:off x="2736000" y="5364000"/>
              <a:ext cx="1872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Call Sign </a:t>
              </a:r>
              <a:r>
                <a:rPr lang="en-CA" dirty="0" smtClean="0">
                  <a:latin typeface="Calibri" pitchFamily="34" charset="0"/>
                </a:rPr>
                <a:t>– The assigned Call Sign.</a:t>
              </a:r>
              <a:endParaRPr lang="en-CA" dirty="0">
                <a:latin typeface="Calibri" pitchFamily="34" charset="0"/>
              </a:endParaRPr>
            </a:p>
          </p:txBody>
        </p:sp>
        <p:sp>
          <p:nvSpPr>
            <p:cNvPr id="21" name="Rounded Rectangle 20"/>
            <p:cNvSpPr/>
            <p:nvPr/>
          </p:nvSpPr>
          <p:spPr>
            <a:xfrm>
              <a:off x="323528" y="3753036"/>
              <a:ext cx="133672" cy="28803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2" name="Rounded Rectangle 21"/>
            <p:cNvSpPr/>
            <p:nvPr/>
          </p:nvSpPr>
          <p:spPr>
            <a:xfrm>
              <a:off x="457200" y="3501007"/>
              <a:ext cx="252000" cy="149647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3" name="Rounded Rectangle 22"/>
            <p:cNvSpPr/>
            <p:nvPr/>
          </p:nvSpPr>
          <p:spPr>
            <a:xfrm>
              <a:off x="709200" y="3501007"/>
              <a:ext cx="1609200" cy="1496471"/>
            </a:xfrm>
            <a:prstGeom prst="roundRect">
              <a:avLst>
                <a:gd name="adj" fmla="val 530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4" name="Rounded Rectangle 23"/>
            <p:cNvSpPr/>
            <p:nvPr/>
          </p:nvSpPr>
          <p:spPr>
            <a:xfrm>
              <a:off x="2318400" y="3501009"/>
              <a:ext cx="694800" cy="1496468"/>
            </a:xfrm>
            <a:prstGeom prst="roundRect">
              <a:avLst>
                <a:gd name="adj" fmla="val 1160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5" name="Rounded Rectangle 24"/>
            <p:cNvSpPr/>
            <p:nvPr/>
          </p:nvSpPr>
          <p:spPr>
            <a:xfrm>
              <a:off x="3013200" y="3501007"/>
              <a:ext cx="1821600" cy="1496471"/>
            </a:xfrm>
            <a:prstGeom prst="roundRect">
              <a:avLst>
                <a:gd name="adj" fmla="val 805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6" name="Rounded Rectangle 25"/>
            <p:cNvSpPr/>
            <p:nvPr/>
          </p:nvSpPr>
          <p:spPr>
            <a:xfrm>
              <a:off x="4834800" y="3501007"/>
              <a:ext cx="680400" cy="149646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9" name="Straight Arrow Connector 28"/>
            <p:cNvCxnSpPr>
              <a:stCxn id="18" idx="2"/>
              <a:endCxn id="23" idx="0"/>
            </p:cNvCxnSpPr>
            <p:nvPr/>
          </p:nvCxnSpPr>
          <p:spPr bwMode="auto">
            <a:xfrm rot="5400000">
              <a:off x="1821399" y="2080731"/>
              <a:ext cx="1112678" cy="172787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19" idx="2"/>
              <a:endCxn id="25" idx="0"/>
            </p:cNvCxnSpPr>
            <p:nvPr/>
          </p:nvCxnSpPr>
          <p:spPr bwMode="auto">
            <a:xfrm rot="5400000">
              <a:off x="4111162" y="2212168"/>
              <a:ext cx="1101677" cy="1476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14" idx="0"/>
              <a:endCxn id="22" idx="2"/>
            </p:cNvCxnSpPr>
            <p:nvPr/>
          </p:nvCxnSpPr>
          <p:spPr bwMode="auto">
            <a:xfrm rot="16200000" flipV="1">
              <a:off x="836739" y="4743939"/>
              <a:ext cx="330522" cy="837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a:stCxn id="20" idx="0"/>
              <a:endCxn id="24" idx="2"/>
            </p:cNvCxnSpPr>
            <p:nvPr/>
          </p:nvCxnSpPr>
          <p:spPr bwMode="auto">
            <a:xfrm rot="16200000" flipV="1">
              <a:off x="2985639" y="4677639"/>
              <a:ext cx="366523" cy="1006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16" idx="0"/>
              <a:endCxn id="26" idx="2"/>
            </p:cNvCxnSpPr>
            <p:nvPr/>
          </p:nvCxnSpPr>
          <p:spPr bwMode="auto">
            <a:xfrm rot="16200000" flipV="1">
              <a:off x="5572238" y="4600238"/>
              <a:ext cx="366524" cy="1161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Default Communications Plan (ICS 205) - 2</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46</a:t>
            </a:fld>
            <a:endParaRPr lang="en-CA" dirty="0"/>
          </a:p>
        </p:txBody>
      </p:sp>
      <p:cxnSp>
        <p:nvCxnSpPr>
          <p:cNvPr id="17" name="Straight Arrow Connector 16"/>
          <p:cNvCxnSpPr/>
          <p:nvPr/>
        </p:nvCxnSpPr>
        <p:spPr bwMode="auto">
          <a:xfrm rot="10800000">
            <a:off x="5860096" y="6993259"/>
            <a:ext cx="1150304" cy="158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bwMode="auto">
          <a:xfrm rot="10800000">
            <a:off x="6012496" y="7145659"/>
            <a:ext cx="1150304" cy="158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6" name="Group 55"/>
          <p:cNvGrpSpPr/>
          <p:nvPr/>
        </p:nvGrpSpPr>
        <p:grpSpPr>
          <a:xfrm>
            <a:off x="262800" y="864000"/>
            <a:ext cx="8640000" cy="5400000"/>
            <a:chOff x="262800" y="1044000"/>
            <a:chExt cx="8640000" cy="5400000"/>
          </a:xfrm>
        </p:grpSpPr>
        <p:pic>
          <p:nvPicPr>
            <p:cNvPr id="5" name="Picture 2" descr="C:\Users\User1\Desktop\ScreenHunter\ICv6 Course\ICV6 COM 5.jpg"/>
            <p:cNvPicPr>
              <a:picLocks noChangeAspect="1" noChangeArrowheads="1"/>
            </p:cNvPicPr>
            <p:nvPr/>
          </p:nvPicPr>
          <p:blipFill>
            <a:blip r:embed="rId2" cstate="print"/>
            <a:srcRect l="571" t="16025" r="1765" b="48872"/>
            <a:stretch>
              <a:fillRect/>
            </a:stretch>
          </p:blipFill>
          <p:spPr bwMode="auto">
            <a:xfrm>
              <a:off x="262800" y="2276872"/>
              <a:ext cx="8640000" cy="2324576"/>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TextBox 3"/>
            <p:cNvSpPr txBox="1">
              <a:spLocks noChangeArrowheads="1"/>
            </p:cNvSpPr>
            <p:nvPr/>
          </p:nvSpPr>
          <p:spPr bwMode="auto">
            <a:xfrm>
              <a:off x="2988000" y="1044000"/>
              <a:ext cx="2232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Ch.# </a:t>
              </a:r>
              <a:r>
                <a:rPr lang="en-CA" dirty="0" smtClean="0">
                  <a:latin typeface="Calibri" pitchFamily="34" charset="0"/>
                </a:rPr>
                <a:t> - The Channel Number on the user’s radio.</a:t>
              </a:r>
              <a:endParaRPr lang="en-CA" b="1" dirty="0">
                <a:latin typeface="Calibri" pitchFamily="34" charset="0"/>
              </a:endParaRPr>
            </a:p>
          </p:txBody>
        </p:sp>
        <p:cxnSp>
          <p:nvCxnSpPr>
            <p:cNvPr id="8" name="Straight Arrow Connector 7"/>
            <p:cNvCxnSpPr>
              <a:stCxn id="7" idx="2"/>
              <a:endCxn id="9" idx="0"/>
            </p:cNvCxnSpPr>
            <p:nvPr/>
          </p:nvCxnSpPr>
          <p:spPr bwMode="auto">
            <a:xfrm rot="16200000" flipH="1">
              <a:off x="4354236" y="1717094"/>
              <a:ext cx="1137634" cy="16381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5526106" y="3104964"/>
              <a:ext cx="432000" cy="1496484"/>
            </a:xfrm>
            <a:prstGeom prst="roundRect">
              <a:avLst>
                <a:gd name="adj" fmla="val 1054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1" name="TextBox 3"/>
            <p:cNvSpPr txBox="1">
              <a:spLocks noChangeArrowheads="1"/>
            </p:cNvSpPr>
            <p:nvPr/>
          </p:nvSpPr>
          <p:spPr bwMode="auto">
            <a:xfrm>
              <a:off x="5292000" y="4968000"/>
              <a:ext cx="1764000" cy="900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Tx Freq. </a:t>
              </a:r>
              <a:r>
                <a:rPr lang="en-CA" dirty="0" smtClean="0">
                  <a:latin typeface="Calibri" pitchFamily="34" charset="0"/>
                </a:rPr>
                <a:t>– The channel transmit frequency.</a:t>
              </a:r>
              <a:endParaRPr lang="en-CA" b="1" dirty="0">
                <a:latin typeface="Calibri" pitchFamily="34" charset="0"/>
              </a:endParaRPr>
            </a:p>
          </p:txBody>
        </p:sp>
        <p:sp>
          <p:nvSpPr>
            <p:cNvPr id="12" name="TextBox 3"/>
            <p:cNvSpPr txBox="1">
              <a:spLocks noChangeArrowheads="1"/>
            </p:cNvSpPr>
            <p:nvPr/>
          </p:nvSpPr>
          <p:spPr bwMode="auto">
            <a:xfrm>
              <a:off x="5400000" y="1044000"/>
              <a:ext cx="1656000" cy="900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RX Freq.</a:t>
              </a:r>
              <a:r>
                <a:rPr lang="en-CA" dirty="0" smtClean="0">
                  <a:latin typeface="Calibri" pitchFamily="34" charset="0"/>
                </a:rPr>
                <a:t> – The channel receive frequency.</a:t>
              </a:r>
              <a:endParaRPr lang="en-CA" b="1" dirty="0">
                <a:latin typeface="Calibri" pitchFamily="34" charset="0"/>
              </a:endParaRPr>
            </a:p>
          </p:txBody>
        </p:sp>
        <p:sp>
          <p:nvSpPr>
            <p:cNvPr id="13" name="TextBox 3"/>
            <p:cNvSpPr txBox="1">
              <a:spLocks noChangeArrowheads="1"/>
            </p:cNvSpPr>
            <p:nvPr/>
          </p:nvSpPr>
          <p:spPr bwMode="auto">
            <a:xfrm>
              <a:off x="2520000" y="4968000"/>
              <a:ext cx="2592000" cy="1476000"/>
            </a:xfrm>
            <a:prstGeom prst="rect">
              <a:avLst/>
            </a:prstGeom>
            <a:solidFill>
              <a:srgbClr val="37EDE9">
                <a:alpha val="80000"/>
              </a:srgbClr>
            </a:solidFill>
            <a:ln w="9525">
              <a:noFill/>
              <a:miter lim="800000"/>
              <a:headEnd/>
              <a:tailEnd/>
            </a:ln>
          </p:spPr>
          <p:txBody>
            <a:bodyPr>
              <a:spAutoFit/>
            </a:bodyPr>
            <a:lstStyle/>
            <a:p>
              <a:pPr>
                <a:defRPr/>
              </a:pPr>
              <a:r>
                <a:rPr lang="en-CA" dirty="0" smtClean="0">
                  <a:latin typeface="Calibri" pitchFamily="34" charset="0"/>
                </a:rPr>
                <a:t>This information for the checked  items is automatically transferred to the </a:t>
              </a:r>
              <a:r>
                <a:rPr lang="en-CA" b="1" dirty="0" smtClean="0">
                  <a:latin typeface="Calibri" pitchFamily="34" charset="0"/>
                </a:rPr>
                <a:t>Communications Log (ICS 309)</a:t>
              </a:r>
              <a:endParaRPr lang="en-CA" b="1" dirty="0">
                <a:latin typeface="Calibri" pitchFamily="34" charset="0"/>
              </a:endParaRPr>
            </a:p>
          </p:txBody>
        </p:sp>
        <p:cxnSp>
          <p:nvCxnSpPr>
            <p:cNvPr id="15" name="Straight Arrow Connector 14"/>
            <p:cNvCxnSpPr>
              <a:stCxn id="11" idx="0"/>
              <a:endCxn id="19" idx="2"/>
            </p:cNvCxnSpPr>
            <p:nvPr/>
          </p:nvCxnSpPr>
          <p:spPr bwMode="auto">
            <a:xfrm rot="5400000" flipH="1" flipV="1">
              <a:off x="6085311" y="4690137"/>
              <a:ext cx="366552" cy="18917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24" idx="2"/>
              <a:endCxn id="22" idx="0"/>
            </p:cNvCxnSpPr>
            <p:nvPr/>
          </p:nvCxnSpPr>
          <p:spPr bwMode="auto">
            <a:xfrm rot="16200000" flipH="1">
              <a:off x="7688889" y="2427111"/>
              <a:ext cx="1160964" cy="19474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5958106" y="3104964"/>
              <a:ext cx="810138" cy="1496484"/>
            </a:xfrm>
            <a:prstGeom prst="roundRect">
              <a:avLst>
                <a:gd name="adj" fmla="val 645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0" name="Rounded Rectangle 19"/>
            <p:cNvSpPr/>
            <p:nvPr/>
          </p:nvSpPr>
          <p:spPr>
            <a:xfrm>
              <a:off x="6768244" y="3104964"/>
              <a:ext cx="820800" cy="1496484"/>
            </a:xfrm>
            <a:prstGeom prst="roundRect">
              <a:avLst>
                <a:gd name="adj" fmla="val 630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1" name="Rounded Rectangle 20"/>
            <p:cNvSpPr/>
            <p:nvPr/>
          </p:nvSpPr>
          <p:spPr>
            <a:xfrm>
              <a:off x="7589044" y="3104964"/>
              <a:ext cx="612000" cy="1496484"/>
            </a:xfrm>
            <a:prstGeom prst="roundRect">
              <a:avLst>
                <a:gd name="adj" fmla="val 756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2" name="Rounded Rectangle 21"/>
            <p:cNvSpPr/>
            <p:nvPr/>
          </p:nvSpPr>
          <p:spPr>
            <a:xfrm>
              <a:off x="8201044" y="3104964"/>
              <a:ext cx="331396" cy="1496484"/>
            </a:xfrm>
            <a:prstGeom prst="roundRect">
              <a:avLst>
                <a:gd name="adj" fmla="val 1054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4" name="TextBox 3"/>
            <p:cNvSpPr txBox="1">
              <a:spLocks noChangeArrowheads="1"/>
            </p:cNvSpPr>
            <p:nvPr/>
          </p:nvSpPr>
          <p:spPr bwMode="auto">
            <a:xfrm>
              <a:off x="7452000" y="1080000"/>
              <a:ext cx="1440000" cy="864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The private line (PL) tone number.</a:t>
              </a:r>
              <a:endParaRPr lang="en-CA" dirty="0">
                <a:latin typeface="Calibri" pitchFamily="34" charset="0"/>
              </a:endParaRPr>
            </a:p>
          </p:txBody>
        </p:sp>
        <p:sp>
          <p:nvSpPr>
            <p:cNvPr id="25" name="TextBox 3"/>
            <p:cNvSpPr txBox="1">
              <a:spLocks noChangeArrowheads="1"/>
            </p:cNvSpPr>
            <p:nvPr/>
          </p:nvSpPr>
          <p:spPr bwMode="auto">
            <a:xfrm>
              <a:off x="7236000" y="4968000"/>
              <a:ext cx="1656000" cy="92333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The private line (PL) tone used on the channel</a:t>
              </a:r>
              <a:endParaRPr lang="en-CA" dirty="0">
                <a:latin typeface="Calibri" pitchFamily="34" charset="0"/>
              </a:endParaRPr>
            </a:p>
          </p:txBody>
        </p:sp>
        <p:cxnSp>
          <p:nvCxnSpPr>
            <p:cNvPr id="28" name="Straight Arrow Connector 27"/>
            <p:cNvCxnSpPr>
              <a:stCxn id="12" idx="2"/>
              <a:endCxn id="20" idx="0"/>
            </p:cNvCxnSpPr>
            <p:nvPr/>
          </p:nvCxnSpPr>
          <p:spPr bwMode="auto">
            <a:xfrm rot="16200000" flipH="1">
              <a:off x="6122840" y="2049160"/>
              <a:ext cx="1160964" cy="95064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25" idx="0"/>
              <a:endCxn id="21" idx="2"/>
            </p:cNvCxnSpPr>
            <p:nvPr/>
          </p:nvCxnSpPr>
          <p:spPr bwMode="auto">
            <a:xfrm rot="16200000" flipV="1">
              <a:off x="7796246" y="4700246"/>
              <a:ext cx="366552" cy="1689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3" idx="0"/>
            </p:cNvCxnSpPr>
            <p:nvPr/>
          </p:nvCxnSpPr>
          <p:spPr bwMode="auto">
            <a:xfrm rot="5400000" flipH="1" flipV="1">
              <a:off x="4018567" y="3982517"/>
              <a:ext cx="782916" cy="118805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13" idx="0"/>
            </p:cNvCxnSpPr>
            <p:nvPr/>
          </p:nvCxnSpPr>
          <p:spPr bwMode="auto">
            <a:xfrm rot="5400000" flipH="1" flipV="1">
              <a:off x="4603541" y="3397543"/>
              <a:ext cx="782916" cy="23579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13" idx="0"/>
            </p:cNvCxnSpPr>
            <p:nvPr/>
          </p:nvCxnSpPr>
          <p:spPr bwMode="auto">
            <a:xfrm rot="16200000" flipV="1">
              <a:off x="2974450" y="4126450"/>
              <a:ext cx="602896" cy="108020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CA" dirty="0" smtClean="0"/>
              <a:t>User Data</a:t>
            </a:r>
            <a:endParaRPr lang="en-CA" dirty="0"/>
          </a:p>
        </p:txBody>
      </p:sp>
      <p:sp>
        <p:nvSpPr>
          <p:cNvPr id="6" name="Subtitle 5"/>
          <p:cNvSpPr>
            <a:spLocks noGrp="1"/>
          </p:cNvSpPr>
          <p:nvPr>
            <p:ph type="subTitle" idx="1"/>
          </p:nvPr>
        </p:nvSpPr>
        <p:spPr/>
        <p:txBody>
          <a:bodyPr/>
          <a:lstStyle/>
          <a:p>
            <a:r>
              <a:rPr lang="en-CA" dirty="0" smtClean="0"/>
              <a:t>Default Medical Plan</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47</a:t>
            </a:fld>
            <a:endParaRPr lang="en-CA"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274638"/>
            <a:ext cx="8229600" cy="525462"/>
          </a:xfrm>
        </p:spPr>
        <p:txBody>
          <a:bodyPr/>
          <a:lstStyle/>
          <a:p>
            <a:r>
              <a:rPr lang="en-CA" b="1" dirty="0" smtClean="0"/>
              <a:t>Default Medical Plan</a:t>
            </a:r>
          </a:p>
        </p:txBody>
      </p:sp>
      <p:sp>
        <p:nvSpPr>
          <p:cNvPr id="3" name="Date Placeholder 2"/>
          <p:cNvSpPr>
            <a:spLocks noGrp="1"/>
          </p:cNvSpPr>
          <p:nvPr>
            <p:ph type="dt" sz="quarter" idx="10"/>
          </p:nvPr>
        </p:nvSpPr>
        <p:spPr/>
        <p:txBody>
          <a:bodyPr/>
          <a:lstStyle/>
          <a:p>
            <a:pPr>
              <a:defRPr/>
            </a:pPr>
            <a:fld id="{B11A911A-75DE-4162-8384-1044C02A369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55F8A258-7263-45DC-89A8-C48D8260AEC6}" type="slidenum">
              <a:rPr lang="en-CA" smtClean="0"/>
              <a:pPr>
                <a:defRPr/>
              </a:pPr>
              <a:t>48</a:t>
            </a:fld>
            <a:endParaRPr lang="en-CA" dirty="0"/>
          </a:p>
        </p:txBody>
      </p:sp>
      <p:sp>
        <p:nvSpPr>
          <p:cNvPr id="43013" name="TextBox 7"/>
          <p:cNvSpPr txBox="1">
            <a:spLocks noChangeArrowheads="1"/>
          </p:cNvSpPr>
          <p:nvPr/>
        </p:nvSpPr>
        <p:spPr bwMode="auto">
          <a:xfrm>
            <a:off x="1692275" y="719138"/>
            <a:ext cx="5903913" cy="368300"/>
          </a:xfrm>
          <a:prstGeom prst="rect">
            <a:avLst/>
          </a:prstGeom>
          <a:solidFill>
            <a:srgbClr val="FAFA96">
              <a:alpha val="79999"/>
            </a:srgbClr>
          </a:solidFill>
          <a:ln w="9525">
            <a:noFill/>
            <a:miter lim="800000"/>
            <a:headEnd/>
            <a:tailEnd/>
          </a:ln>
        </p:spPr>
        <p:txBody>
          <a:bodyPr>
            <a:spAutoFit/>
          </a:bodyPr>
          <a:lstStyle/>
          <a:p>
            <a:pPr algn="ctr"/>
            <a:r>
              <a:rPr lang="en-CA">
                <a:latin typeface="Calibri" pitchFamily="34" charset="0"/>
              </a:rPr>
              <a:t>List the </a:t>
            </a:r>
            <a:r>
              <a:rPr lang="en-CA" b="1">
                <a:latin typeface="Calibri" pitchFamily="34" charset="0"/>
              </a:rPr>
              <a:t>Default Medical Personnel</a:t>
            </a:r>
            <a:r>
              <a:rPr lang="en-CA">
                <a:latin typeface="Calibri" pitchFamily="34" charset="0"/>
              </a:rPr>
              <a:t>, Facilities and </a:t>
            </a:r>
            <a:r>
              <a:rPr lang="en-CA" b="1">
                <a:latin typeface="Calibri" pitchFamily="34" charset="0"/>
              </a:rPr>
              <a:t>Comments</a:t>
            </a:r>
            <a:r>
              <a:rPr lang="en-CA">
                <a:latin typeface="Calibri" pitchFamily="34" charset="0"/>
              </a:rPr>
              <a:t>. </a:t>
            </a:r>
          </a:p>
        </p:txBody>
      </p:sp>
      <p:sp>
        <p:nvSpPr>
          <p:cNvPr id="12" name="TextBox 7"/>
          <p:cNvSpPr txBox="1">
            <a:spLocks noChangeArrowheads="1"/>
          </p:cNvSpPr>
          <p:nvPr/>
        </p:nvSpPr>
        <p:spPr bwMode="auto">
          <a:xfrm>
            <a:off x="3836988" y="1233488"/>
            <a:ext cx="3759200" cy="369887"/>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Click User Data, Default Medical Plan</a:t>
            </a:r>
            <a:r>
              <a:rPr lang="en-CA" dirty="0">
                <a:latin typeface="Calibri" pitchFamily="34" charset="0"/>
              </a:rPr>
              <a:t>.</a:t>
            </a:r>
            <a:endParaRPr lang="en-CA" b="1" dirty="0">
              <a:latin typeface="Calibri" pitchFamily="34" charset="0"/>
            </a:endParaRPr>
          </a:p>
        </p:txBody>
      </p:sp>
      <p:grpSp>
        <p:nvGrpSpPr>
          <p:cNvPr id="43015" name="Group 20"/>
          <p:cNvGrpSpPr>
            <a:grpSpLocks/>
          </p:cNvGrpSpPr>
          <p:nvPr/>
        </p:nvGrpSpPr>
        <p:grpSpPr bwMode="auto">
          <a:xfrm>
            <a:off x="250825" y="1268413"/>
            <a:ext cx="4738688" cy="5184775"/>
            <a:chOff x="251521" y="1268761"/>
            <a:chExt cx="4738135" cy="5184575"/>
          </a:xfrm>
        </p:grpSpPr>
        <p:pic>
          <p:nvPicPr>
            <p:cNvPr id="32778" name="Picture 10" descr="C:\Users\User1\Desktop\ScreenHunter\ICv6 Course\ICv6 Default Medical Plan 6.jpg"/>
            <p:cNvPicPr>
              <a:picLocks noChangeAspect="1" noChangeArrowheads="1"/>
            </p:cNvPicPr>
            <p:nvPr/>
          </p:nvPicPr>
          <p:blipFill>
            <a:blip r:embed="rId2" cstate="print"/>
            <a:srcRect l="21207" t="19288" r="5261" b="45275"/>
            <a:stretch>
              <a:fillRect/>
            </a:stretch>
          </p:blipFill>
          <p:spPr bwMode="auto">
            <a:xfrm>
              <a:off x="1403912" y="5481823"/>
              <a:ext cx="3585744" cy="971513"/>
            </a:xfrm>
            <a:prstGeom prst="rect">
              <a:avLst/>
            </a:prstGeom>
            <a:noFill/>
            <a:ln w="9525">
              <a:solidFill>
                <a:schemeClr val="accent1"/>
              </a:solidFill>
            </a:ln>
            <a:effectLst>
              <a:outerShdw blurRad="50800" dist="38100" dir="2700000" algn="tl" rotWithShape="0">
                <a:prstClr val="black">
                  <a:alpha val="40000"/>
                </a:prstClr>
              </a:outerShdw>
            </a:effectLst>
          </p:spPr>
        </p:pic>
        <p:pic>
          <p:nvPicPr>
            <p:cNvPr id="32777" name="Picture 9" descr="C:\Users\User1\Desktop\ScreenHunter\ICv6 Course\ICv6 Default Medical Plan 5.jpg"/>
            <p:cNvPicPr>
              <a:picLocks noChangeAspect="1" noChangeArrowheads="1"/>
            </p:cNvPicPr>
            <p:nvPr/>
          </p:nvPicPr>
          <p:blipFill>
            <a:blip r:embed="rId3" cstate="print"/>
            <a:srcRect l="21515" t="19125" r="5649" b="34681"/>
            <a:stretch>
              <a:fillRect/>
            </a:stretch>
          </p:blipFill>
          <p:spPr bwMode="auto">
            <a:xfrm>
              <a:off x="1151529" y="4616669"/>
              <a:ext cx="3552410" cy="1268364"/>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32776" name="Picture 8" descr="C:\Users\User1\Desktop\ScreenHunter\ICv6 Course\ICv6 Default Medical Plan 4.jpg"/>
            <p:cNvPicPr>
              <a:picLocks noChangeAspect="1" noChangeArrowheads="1"/>
            </p:cNvPicPr>
            <p:nvPr/>
          </p:nvPicPr>
          <p:blipFill>
            <a:blip r:embed="rId4" cstate="print"/>
            <a:srcRect l="21650" t="19288" r="5704" b="38188"/>
            <a:stretch>
              <a:fillRect/>
            </a:stretch>
          </p:blipFill>
          <p:spPr bwMode="auto">
            <a:xfrm>
              <a:off x="899145" y="3861048"/>
              <a:ext cx="3542887" cy="1166768"/>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2" name="Picture 7" descr="C:\Users\User1\Desktop\ScreenHunter\ICv6 Course\ICv6 Default Medical Plan 3.jpg"/>
            <p:cNvPicPr>
              <a:picLocks noChangeAspect="1" noChangeArrowheads="1"/>
            </p:cNvPicPr>
            <p:nvPr/>
          </p:nvPicPr>
          <p:blipFill>
            <a:blip r:embed="rId5" cstate="print"/>
            <a:srcRect l="18550" t="18500" r="8361" b="36501"/>
            <a:stretch>
              <a:fillRect/>
            </a:stretch>
          </p:blipFill>
          <p:spPr bwMode="auto">
            <a:xfrm>
              <a:off x="648350" y="3032405"/>
              <a:ext cx="3563522" cy="1235027"/>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32774" name="Picture 6" descr="C:\Users\User1\Desktop\ScreenHunter\ICv6 Course\ICv6 Default Medical Plan 2.jpg"/>
            <p:cNvPicPr>
              <a:picLocks noChangeAspect="1" noChangeArrowheads="1"/>
            </p:cNvPicPr>
            <p:nvPr/>
          </p:nvPicPr>
          <p:blipFill>
            <a:blip r:embed="rId6" cstate="print"/>
            <a:srcRect l="17664" t="16925" r="9247" b="31888"/>
            <a:stretch>
              <a:fillRect/>
            </a:stretch>
          </p:blipFill>
          <p:spPr bwMode="auto">
            <a:xfrm>
              <a:off x="457872" y="2060892"/>
              <a:ext cx="3563522" cy="1404884"/>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5" name="Picture 5" descr="C:\Users\User1\Desktop\ScreenHunter\ICv6 Course\ICv6 Default Medical Plan 1.jpg"/>
            <p:cNvPicPr>
              <a:picLocks noChangeAspect="1" noChangeArrowheads="1"/>
            </p:cNvPicPr>
            <p:nvPr/>
          </p:nvPicPr>
          <p:blipFill>
            <a:blip r:embed="rId7" cstate="print"/>
            <a:srcRect l="28295" t="4326" r="15449" b="52362"/>
            <a:stretch>
              <a:fillRect/>
            </a:stretch>
          </p:blipFill>
          <p:spPr bwMode="auto">
            <a:xfrm>
              <a:off x="251521" y="1268761"/>
              <a:ext cx="2742880" cy="1187404"/>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3" name="Rounded Rectangle 12"/>
            <p:cNvSpPr/>
            <p:nvPr/>
          </p:nvSpPr>
          <p:spPr>
            <a:xfrm>
              <a:off x="1403912" y="2132328"/>
              <a:ext cx="1584140" cy="14445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4" name="Rounded Rectangle 13"/>
            <p:cNvSpPr/>
            <p:nvPr/>
          </p:nvSpPr>
          <p:spPr>
            <a:xfrm>
              <a:off x="503905" y="2529187"/>
              <a:ext cx="792070" cy="17938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5" name="Rounded Rectangle 14"/>
            <p:cNvSpPr/>
            <p:nvPr/>
          </p:nvSpPr>
          <p:spPr>
            <a:xfrm>
              <a:off x="1475341" y="3500700"/>
              <a:ext cx="765086" cy="18096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6" name="Rounded Rectangle 15"/>
            <p:cNvSpPr/>
            <p:nvPr/>
          </p:nvSpPr>
          <p:spPr>
            <a:xfrm>
              <a:off x="2448365" y="4329343"/>
              <a:ext cx="863499" cy="17938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7" name="Rounded Rectangle 16"/>
            <p:cNvSpPr/>
            <p:nvPr/>
          </p:nvSpPr>
          <p:spPr>
            <a:xfrm>
              <a:off x="3564247" y="5084964"/>
              <a:ext cx="503178" cy="18096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sp>
          <p:nvSpPr>
            <p:cNvPr id="18" name="Rounded Rectangle 17"/>
            <p:cNvSpPr/>
            <p:nvPr/>
          </p:nvSpPr>
          <p:spPr>
            <a:xfrm>
              <a:off x="4356317" y="5948530"/>
              <a:ext cx="539687" cy="18096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cxnSp>
        <p:nvCxnSpPr>
          <p:cNvPr id="22" name="Straight Arrow Connector 21"/>
          <p:cNvCxnSpPr>
            <a:stCxn id="12" idx="1"/>
            <a:endCxn id="13" idx="3"/>
          </p:cNvCxnSpPr>
          <p:nvPr/>
        </p:nvCxnSpPr>
        <p:spPr>
          <a:xfrm rot="10800000" flipV="1">
            <a:off x="2987675" y="1417638"/>
            <a:ext cx="849313" cy="787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TextBox 7"/>
          <p:cNvSpPr txBox="1">
            <a:spLocks noChangeArrowheads="1"/>
          </p:cNvSpPr>
          <p:nvPr/>
        </p:nvSpPr>
        <p:spPr bwMode="auto">
          <a:xfrm>
            <a:off x="5148263" y="1995488"/>
            <a:ext cx="3759200" cy="922337"/>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each tab, then click </a:t>
            </a:r>
            <a:r>
              <a:rPr lang="en-CA" b="1" dirty="0">
                <a:latin typeface="Calibri" pitchFamily="34" charset="0"/>
              </a:rPr>
              <a:t>Add</a:t>
            </a:r>
            <a:r>
              <a:rPr lang="en-CA" dirty="0">
                <a:latin typeface="Calibri" pitchFamily="34" charset="0"/>
              </a:rPr>
              <a:t> to insert information. Click </a:t>
            </a:r>
            <a:r>
              <a:rPr lang="en-CA" b="1" dirty="0">
                <a:latin typeface="Calibri" pitchFamily="34" charset="0"/>
              </a:rPr>
              <a:t>Delete</a:t>
            </a:r>
            <a:r>
              <a:rPr lang="en-CA" dirty="0">
                <a:latin typeface="Calibri" pitchFamily="34" charset="0"/>
              </a:rPr>
              <a:t> to remove an entry.</a:t>
            </a:r>
            <a:endParaRPr lang="en-CA" b="1" dirty="0">
              <a:latin typeface="Calibri"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CA" dirty="0" smtClean="0"/>
              <a:t>User Data</a:t>
            </a:r>
            <a:endParaRPr lang="en-CA" dirty="0"/>
          </a:p>
        </p:txBody>
      </p:sp>
      <p:sp>
        <p:nvSpPr>
          <p:cNvPr id="8" name="Subtitle 7"/>
          <p:cNvSpPr>
            <a:spLocks noGrp="1"/>
          </p:cNvSpPr>
          <p:nvPr>
            <p:ph type="subTitle" idx="1"/>
          </p:nvPr>
        </p:nvSpPr>
        <p:spPr/>
        <p:txBody>
          <a:bodyPr/>
          <a:lstStyle/>
          <a:p>
            <a:r>
              <a:rPr lang="en-CA" dirty="0" smtClean="0"/>
              <a:t>Resource Types</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49</a:t>
            </a:fld>
            <a:endParaRPr lang="en-CA"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20"/>
          <p:cNvSpPr>
            <a:spLocks noGrp="1"/>
          </p:cNvSpPr>
          <p:nvPr>
            <p:ph type="title"/>
          </p:nvPr>
        </p:nvSpPr>
        <p:spPr>
          <a:xfrm>
            <a:off x="457200" y="274638"/>
            <a:ext cx="8229600" cy="412750"/>
          </a:xfrm>
        </p:spPr>
        <p:txBody>
          <a:bodyPr/>
          <a:lstStyle/>
          <a:p>
            <a:r>
              <a:rPr lang="en-CA" sz="1800" b="1" dirty="0" smtClean="0"/>
              <a:t>Opening Incident Commander 6 </a:t>
            </a:r>
            <a:endParaRPr lang="en-CA" sz="1800" dirty="0" smtClean="0"/>
          </a:p>
        </p:txBody>
      </p:sp>
      <p:sp>
        <p:nvSpPr>
          <p:cNvPr id="5" name="Date Placeholder 4"/>
          <p:cNvSpPr>
            <a:spLocks noGrp="1"/>
          </p:cNvSpPr>
          <p:nvPr>
            <p:ph type="dt" sz="quarter" idx="10"/>
          </p:nvPr>
        </p:nvSpPr>
        <p:spPr/>
        <p:txBody>
          <a:bodyPr/>
          <a:lstStyle/>
          <a:p>
            <a:pPr>
              <a:defRPr/>
            </a:pPr>
            <a:fld id="{37A723A1-40F9-4FD9-A9B7-8C5C776FC046}" type="datetime1">
              <a:rPr lang="en-CA"/>
              <a:pPr>
                <a:defRPr/>
              </a:pPr>
              <a:t>22/03/2011</a:t>
            </a:fld>
            <a:endParaRPr lang="en-CA" dirty="0"/>
          </a:p>
        </p:txBody>
      </p:sp>
      <p:sp>
        <p:nvSpPr>
          <p:cNvPr id="6" name="Slide Number Placeholder 5"/>
          <p:cNvSpPr>
            <a:spLocks noGrp="1"/>
          </p:cNvSpPr>
          <p:nvPr>
            <p:ph type="sldNum" sz="quarter" idx="12"/>
          </p:nvPr>
        </p:nvSpPr>
        <p:spPr/>
        <p:txBody>
          <a:bodyPr/>
          <a:lstStyle/>
          <a:p>
            <a:pPr>
              <a:defRPr/>
            </a:pPr>
            <a:fld id="{32B75A30-8640-4562-94B5-8EE80F51DDA3}" type="slidenum">
              <a:rPr lang="en-CA"/>
              <a:pPr>
                <a:defRPr/>
              </a:pPr>
              <a:t>5</a:t>
            </a:fld>
            <a:endParaRPr lang="en-CA" dirty="0"/>
          </a:p>
        </p:txBody>
      </p:sp>
      <p:grpSp>
        <p:nvGrpSpPr>
          <p:cNvPr id="8197" name="Group 30"/>
          <p:cNvGrpSpPr>
            <a:grpSpLocks/>
          </p:cNvGrpSpPr>
          <p:nvPr/>
        </p:nvGrpSpPr>
        <p:grpSpPr bwMode="auto">
          <a:xfrm>
            <a:off x="257175" y="687388"/>
            <a:ext cx="8636000" cy="5668962"/>
            <a:chOff x="257764" y="687388"/>
            <a:chExt cx="8635051" cy="5668962"/>
          </a:xfrm>
        </p:grpSpPr>
        <p:grpSp>
          <p:nvGrpSpPr>
            <p:cNvPr id="8198" name="Group 29"/>
            <p:cNvGrpSpPr>
              <a:grpSpLocks/>
            </p:cNvGrpSpPr>
            <p:nvPr/>
          </p:nvGrpSpPr>
          <p:grpSpPr bwMode="auto">
            <a:xfrm>
              <a:off x="457200" y="2919412"/>
              <a:ext cx="8435615" cy="3436938"/>
              <a:chOff x="457200" y="2919412"/>
              <a:chExt cx="8435615" cy="3436938"/>
            </a:xfrm>
          </p:grpSpPr>
          <p:pic>
            <p:nvPicPr>
              <p:cNvPr id="8209" name="Picture 11" descr="System date_time.PNG"/>
              <p:cNvPicPr>
                <a:picLocks noChangeAspect="1"/>
              </p:cNvPicPr>
              <p:nvPr/>
            </p:nvPicPr>
            <p:blipFill>
              <a:blip r:embed="rId3" cstate="print"/>
              <a:srcRect r="35818" b="33202"/>
              <a:stretch>
                <a:fillRect/>
              </a:stretch>
            </p:blipFill>
            <p:spPr bwMode="auto">
              <a:xfrm>
                <a:off x="3023828" y="2919412"/>
                <a:ext cx="5868987" cy="3436938"/>
              </a:xfrm>
              <a:prstGeom prst="rect">
                <a:avLst/>
              </a:prstGeom>
              <a:noFill/>
              <a:ln w="9525">
                <a:solidFill>
                  <a:schemeClr val="tx1"/>
                </a:solidFill>
                <a:miter lim="800000"/>
                <a:headEnd/>
                <a:tailEnd/>
              </a:ln>
            </p:spPr>
          </p:pic>
          <p:sp>
            <p:nvSpPr>
              <p:cNvPr id="9224" name="TextBox 9"/>
              <p:cNvSpPr txBox="1">
                <a:spLocks noChangeArrowheads="1"/>
              </p:cNvSpPr>
              <p:nvPr/>
            </p:nvSpPr>
            <p:spPr bwMode="auto">
              <a:xfrm>
                <a:off x="457767" y="5156200"/>
                <a:ext cx="5338176" cy="120015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Check all items on the screen and ensure they are correct. This is especially important if several computers are networked together. If correct, click </a:t>
                </a:r>
                <a:r>
                  <a:rPr lang="en-CA" b="1" dirty="0">
                    <a:latin typeface="Calibri" pitchFamily="34" charset="0"/>
                  </a:rPr>
                  <a:t>Yes</a:t>
                </a:r>
                <a:r>
                  <a:rPr lang="en-CA" dirty="0">
                    <a:latin typeface="Calibri" pitchFamily="34" charset="0"/>
                  </a:rPr>
                  <a:t>. If incorrect, click </a:t>
                </a:r>
                <a:r>
                  <a:rPr lang="en-CA" b="1" dirty="0">
                    <a:latin typeface="Calibri" pitchFamily="34" charset="0"/>
                  </a:rPr>
                  <a:t>No </a:t>
                </a:r>
                <a:r>
                  <a:rPr lang="en-CA" dirty="0">
                    <a:latin typeface="Calibri" pitchFamily="34" charset="0"/>
                  </a:rPr>
                  <a:t>and restart the program.</a:t>
                </a:r>
              </a:p>
            </p:txBody>
          </p:sp>
          <p:cxnSp>
            <p:nvCxnSpPr>
              <p:cNvPr id="25" name="Straight Arrow Connector 24"/>
              <p:cNvCxnSpPr>
                <a:stCxn id="9224" idx="3"/>
                <a:endCxn id="36" idx="1"/>
              </p:cNvCxnSpPr>
              <p:nvPr/>
            </p:nvCxnSpPr>
            <p:spPr bwMode="auto">
              <a:xfrm>
                <a:off x="5795943" y="5756275"/>
                <a:ext cx="2087333" cy="27463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bwMode="auto">
              <a:xfrm>
                <a:off x="7883276" y="5940425"/>
                <a:ext cx="306354" cy="1809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8199" name="Group 26"/>
            <p:cNvGrpSpPr>
              <a:grpSpLocks/>
            </p:cNvGrpSpPr>
            <p:nvPr/>
          </p:nvGrpSpPr>
          <p:grpSpPr bwMode="auto">
            <a:xfrm>
              <a:off x="1727684" y="1352543"/>
              <a:ext cx="5669027" cy="3434717"/>
              <a:chOff x="1590674" y="1352543"/>
              <a:chExt cx="5669027" cy="3434717"/>
            </a:xfrm>
          </p:grpSpPr>
          <p:pic>
            <p:nvPicPr>
              <p:cNvPr id="2" name="Picture 3"/>
              <p:cNvPicPr>
                <a:picLocks noChangeAspect="1" noChangeArrowheads="1"/>
              </p:cNvPicPr>
              <p:nvPr/>
            </p:nvPicPr>
            <p:blipFill>
              <a:blip r:embed="rId4" cstate="print">
                <a:clrChange>
                  <a:clrFrom>
                    <a:srgbClr val="FFFFFF"/>
                  </a:clrFrom>
                  <a:clrTo>
                    <a:srgbClr val="FFFFFF">
                      <a:alpha val="0"/>
                    </a:srgbClr>
                  </a:clrTo>
                </a:clrChange>
              </a:blip>
              <a:srcRect r="27347" b="18813"/>
              <a:stretch>
                <a:fillRect/>
              </a:stretch>
            </p:blipFill>
            <p:spPr bwMode="auto">
              <a:xfrm>
                <a:off x="1590617" y="1352550"/>
                <a:ext cx="5668340" cy="3435350"/>
              </a:xfrm>
              <a:prstGeom prst="rect">
                <a:avLst/>
              </a:prstGeom>
              <a:solidFill>
                <a:schemeClr val="bg1">
                  <a:alpha val="79999"/>
                </a:schemeClr>
              </a:solidFill>
              <a:ln w="9525">
                <a:solidFill>
                  <a:schemeClr val="tx1"/>
                </a:solidFill>
                <a:miter lim="800000"/>
                <a:headEnd/>
                <a:tailEnd/>
              </a:ln>
              <a:effectLst>
                <a:outerShdw blurRad="50800" dist="38100" dir="2700000" algn="tl" rotWithShape="0">
                  <a:prstClr val="black">
                    <a:alpha val="40000"/>
                  </a:prstClr>
                </a:outerShdw>
              </a:effectLst>
            </p:spPr>
          </p:pic>
          <p:cxnSp>
            <p:nvCxnSpPr>
              <p:cNvPr id="24" name="Straight Arrow Connector 23"/>
              <p:cNvCxnSpPr>
                <a:stCxn id="9223" idx="3"/>
                <a:endCxn id="37" idx="1"/>
              </p:cNvCxnSpPr>
              <p:nvPr/>
            </p:nvCxnSpPr>
            <p:spPr bwMode="auto">
              <a:xfrm flipV="1">
                <a:off x="3206514" y="4041775"/>
                <a:ext cx="2282574" cy="349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223" name="TextBox 8"/>
              <p:cNvSpPr txBox="1">
                <a:spLocks noChangeArrowheads="1"/>
              </p:cNvSpPr>
              <p:nvPr/>
            </p:nvSpPr>
            <p:spPr bwMode="auto">
              <a:xfrm>
                <a:off x="1755699" y="3892550"/>
                <a:ext cx="1450816" cy="369888"/>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a:t>
                </a:r>
                <a:r>
                  <a:rPr lang="en-CA" b="1" dirty="0">
                    <a:latin typeface="Calibri" pitchFamily="34" charset="0"/>
                  </a:rPr>
                  <a:t>I Agree</a:t>
                </a:r>
                <a:r>
                  <a:rPr lang="en-CA" dirty="0">
                    <a:latin typeface="Calibri" pitchFamily="34" charset="0"/>
                  </a:rPr>
                  <a:t>.</a:t>
                </a:r>
              </a:p>
            </p:txBody>
          </p:sp>
          <p:sp>
            <p:nvSpPr>
              <p:cNvPr id="37" name="Rounded Rectangle 36"/>
              <p:cNvSpPr/>
              <p:nvPr/>
            </p:nvSpPr>
            <p:spPr bwMode="auto">
              <a:xfrm>
                <a:off x="5489089" y="3970338"/>
                <a:ext cx="576200" cy="1428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8200" name="Group 18"/>
            <p:cNvGrpSpPr>
              <a:grpSpLocks/>
            </p:cNvGrpSpPr>
            <p:nvPr/>
          </p:nvGrpSpPr>
          <p:grpSpPr bwMode="auto">
            <a:xfrm>
              <a:off x="257764" y="687388"/>
              <a:ext cx="5014913" cy="3037037"/>
              <a:chOff x="565150" y="687388"/>
              <a:chExt cx="5014913" cy="3037037"/>
            </a:xfrm>
          </p:grpSpPr>
          <p:pic>
            <p:nvPicPr>
              <p:cNvPr id="8201" name="Picture 2"/>
              <p:cNvPicPr>
                <a:picLocks noChangeAspect="1" noChangeArrowheads="1"/>
              </p:cNvPicPr>
              <p:nvPr/>
            </p:nvPicPr>
            <p:blipFill>
              <a:blip r:embed="rId5" cstate="print"/>
              <a:srcRect/>
              <a:stretch>
                <a:fillRect/>
              </a:stretch>
            </p:blipFill>
            <p:spPr bwMode="auto">
              <a:xfrm>
                <a:off x="571394" y="1210396"/>
                <a:ext cx="2635187" cy="2514029"/>
              </a:xfrm>
              <a:prstGeom prst="rect">
                <a:avLst/>
              </a:prstGeom>
              <a:noFill/>
              <a:ln w="9525">
                <a:solidFill>
                  <a:schemeClr val="tx1"/>
                </a:solidFill>
                <a:miter lim="800000"/>
                <a:headEnd/>
                <a:tailEnd/>
              </a:ln>
            </p:spPr>
          </p:pic>
          <p:sp>
            <p:nvSpPr>
              <p:cNvPr id="9222" name="TextBox 7"/>
              <p:cNvSpPr txBox="1">
                <a:spLocks noChangeArrowheads="1"/>
              </p:cNvSpPr>
              <p:nvPr/>
            </p:nvSpPr>
            <p:spPr bwMode="auto">
              <a:xfrm>
                <a:off x="565150" y="687388"/>
                <a:ext cx="5014362" cy="369887"/>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Click the </a:t>
                </a:r>
                <a:r>
                  <a:rPr lang="en-CA" b="1" dirty="0">
                    <a:latin typeface="Calibri" pitchFamily="34" charset="0"/>
                  </a:rPr>
                  <a:t>Incident Commander </a:t>
                </a:r>
                <a:r>
                  <a:rPr lang="en-CA" dirty="0">
                    <a:latin typeface="Calibri" pitchFamily="34" charset="0"/>
                  </a:rPr>
                  <a:t>icon on the Desktop.</a:t>
                </a:r>
              </a:p>
            </p:txBody>
          </p:sp>
          <p:sp>
            <p:nvSpPr>
              <p:cNvPr id="39" name="Rounded Rectangle 38"/>
              <p:cNvSpPr/>
              <p:nvPr/>
            </p:nvSpPr>
            <p:spPr bwMode="auto">
              <a:xfrm>
                <a:off x="1223891" y="1989138"/>
                <a:ext cx="701598" cy="693737"/>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6" name="Straight Arrow Connector 25"/>
              <p:cNvCxnSpPr>
                <a:stCxn id="9222" idx="2"/>
                <a:endCxn id="39" idx="3"/>
              </p:cNvCxnSpPr>
              <p:nvPr/>
            </p:nvCxnSpPr>
            <p:spPr bwMode="auto">
              <a:xfrm rot="5400000">
                <a:off x="1860337" y="1122426"/>
                <a:ext cx="1277938" cy="114763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57200" y="274638"/>
            <a:ext cx="8229600" cy="525462"/>
          </a:xfrm>
        </p:spPr>
        <p:txBody>
          <a:bodyPr/>
          <a:lstStyle/>
          <a:p>
            <a:r>
              <a:rPr lang="en-CA" b="1" smtClean="0"/>
              <a:t>Resource Types</a:t>
            </a:r>
          </a:p>
        </p:txBody>
      </p:sp>
      <p:sp>
        <p:nvSpPr>
          <p:cNvPr id="3" name="Date Placeholder 2"/>
          <p:cNvSpPr>
            <a:spLocks noGrp="1"/>
          </p:cNvSpPr>
          <p:nvPr>
            <p:ph type="dt" sz="quarter" idx="10"/>
          </p:nvPr>
        </p:nvSpPr>
        <p:spPr/>
        <p:txBody>
          <a:bodyPr/>
          <a:lstStyle/>
          <a:p>
            <a:pPr>
              <a:defRPr/>
            </a:pPr>
            <a:fld id="{88C7B1ED-EAD5-4285-B672-D15EDB5AC011}"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8C018FEF-8063-4750-ABD1-D36C52A92174}" type="slidenum">
              <a:rPr lang="en-CA" smtClean="0"/>
              <a:pPr>
                <a:defRPr/>
              </a:pPr>
              <a:t>50</a:t>
            </a:fld>
            <a:endParaRPr lang="en-CA" dirty="0"/>
          </a:p>
        </p:txBody>
      </p:sp>
      <p:grpSp>
        <p:nvGrpSpPr>
          <p:cNvPr id="44037" name="Group 22"/>
          <p:cNvGrpSpPr>
            <a:grpSpLocks/>
          </p:cNvGrpSpPr>
          <p:nvPr/>
        </p:nvGrpSpPr>
        <p:grpSpPr bwMode="auto">
          <a:xfrm>
            <a:off x="498475" y="800100"/>
            <a:ext cx="8008938" cy="5556250"/>
            <a:chOff x="498376" y="800708"/>
            <a:chExt cx="8008404" cy="5555642"/>
          </a:xfrm>
        </p:grpSpPr>
        <p:sp>
          <p:nvSpPr>
            <p:cNvPr id="44038" name="TextBox 7"/>
            <p:cNvSpPr txBox="1">
              <a:spLocks noChangeArrowheads="1"/>
            </p:cNvSpPr>
            <p:nvPr/>
          </p:nvSpPr>
          <p:spPr bwMode="auto">
            <a:xfrm>
              <a:off x="1367644" y="800708"/>
              <a:ext cx="6372708" cy="646331"/>
            </a:xfrm>
            <a:prstGeom prst="rect">
              <a:avLst/>
            </a:prstGeom>
            <a:solidFill>
              <a:srgbClr val="FAFA96">
                <a:alpha val="79999"/>
              </a:srgbClr>
            </a:solidFill>
            <a:ln w="9525">
              <a:noFill/>
              <a:miter lim="800000"/>
              <a:headEnd/>
              <a:tailEnd/>
            </a:ln>
          </p:spPr>
          <p:txBody>
            <a:bodyPr>
              <a:spAutoFit/>
            </a:bodyPr>
            <a:lstStyle/>
            <a:p>
              <a:r>
                <a:rPr lang="en-CA">
                  <a:latin typeface="Calibri" pitchFamily="34" charset="0"/>
                </a:rPr>
                <a:t>The Resource Types list contains a list of resources commonly used during missions. Additional resources can be added by the user.</a:t>
              </a:r>
            </a:p>
          </p:txBody>
        </p:sp>
        <p:sp>
          <p:nvSpPr>
            <p:cNvPr id="18" name="TextBox 7"/>
            <p:cNvSpPr txBox="1">
              <a:spLocks noChangeArrowheads="1"/>
            </p:cNvSpPr>
            <p:nvPr/>
          </p:nvSpPr>
          <p:spPr bwMode="auto">
            <a:xfrm>
              <a:off x="498376" y="1556275"/>
              <a:ext cx="5046327" cy="647629"/>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Additional Resource Types can be added by clicking the New tab and entering the Resource Type.</a:t>
              </a:r>
            </a:p>
          </p:txBody>
        </p:sp>
        <p:grpSp>
          <p:nvGrpSpPr>
            <p:cNvPr id="44040" name="Group 21"/>
            <p:cNvGrpSpPr>
              <a:grpSpLocks/>
            </p:cNvGrpSpPr>
            <p:nvPr/>
          </p:nvGrpSpPr>
          <p:grpSpPr bwMode="auto">
            <a:xfrm>
              <a:off x="611560" y="2406702"/>
              <a:ext cx="7895220" cy="3949648"/>
              <a:chOff x="791580" y="2282100"/>
              <a:chExt cx="7895220" cy="3949648"/>
            </a:xfrm>
          </p:grpSpPr>
          <p:pic>
            <p:nvPicPr>
              <p:cNvPr id="110599" name="Picture 7" descr="C:\Users\User1\Desktop\ScreenHunter\ICv6 Course\ICv6 Resource Type Search Teams 1.jpg"/>
              <p:cNvPicPr>
                <a:picLocks noChangeAspect="1" noChangeArrowheads="1"/>
              </p:cNvPicPr>
              <p:nvPr/>
            </p:nvPicPr>
            <p:blipFill>
              <a:blip r:embed="rId2" cstate="print"/>
              <a:srcRect t="16925" r="61662" b="12201"/>
              <a:stretch>
                <a:fillRect/>
              </a:stretch>
            </p:blipFill>
            <p:spPr bwMode="auto">
              <a:xfrm>
                <a:off x="1654644" y="2282480"/>
                <a:ext cx="2182667" cy="226829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6" name="TextBox 7"/>
              <p:cNvSpPr txBox="1">
                <a:spLocks noChangeArrowheads="1"/>
              </p:cNvSpPr>
              <p:nvPr/>
            </p:nvSpPr>
            <p:spPr bwMode="auto">
              <a:xfrm>
                <a:off x="4535764" y="2493595"/>
                <a:ext cx="3673230" cy="922236"/>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Resource types </a:t>
                </a:r>
                <a:r>
                  <a:rPr lang="en-CA" dirty="0">
                    <a:latin typeface="Calibri" pitchFamily="34" charset="0"/>
                  </a:rPr>
                  <a:t>are selected on the ICS 204 Assignment Form under the </a:t>
                </a:r>
                <a:r>
                  <a:rPr lang="en-CA" b="1" dirty="0">
                    <a:latin typeface="Calibri" pitchFamily="34" charset="0"/>
                  </a:rPr>
                  <a:t>ICS 204 – Assignment Form </a:t>
                </a:r>
                <a:r>
                  <a:rPr lang="en-CA" dirty="0">
                    <a:latin typeface="Calibri" pitchFamily="34" charset="0"/>
                  </a:rPr>
                  <a:t>tab.</a:t>
                </a:r>
              </a:p>
            </p:txBody>
          </p:sp>
          <p:pic>
            <p:nvPicPr>
              <p:cNvPr id="110598" name="Picture 6" descr="C:\Users\User1\Desktop\ScreenHunter\ICv6 Course\ICv6 Response-Search Teans.jpg"/>
              <p:cNvPicPr>
                <a:picLocks noChangeAspect="1" noChangeArrowheads="1"/>
              </p:cNvPicPr>
              <p:nvPr/>
            </p:nvPicPr>
            <p:blipFill>
              <a:blip r:embed="rId3" cstate="print"/>
              <a:srcRect t="16925" r="11019"/>
              <a:stretch>
                <a:fillRect/>
              </a:stretch>
            </p:blipFill>
            <p:spPr bwMode="auto">
              <a:xfrm>
                <a:off x="3624599" y="3572977"/>
                <a:ext cx="5062201" cy="2658771"/>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1" name="TextBox 7"/>
              <p:cNvSpPr txBox="1">
                <a:spLocks noChangeArrowheads="1"/>
              </p:cNvSpPr>
              <p:nvPr/>
            </p:nvSpPr>
            <p:spPr bwMode="auto">
              <a:xfrm>
                <a:off x="791101" y="4869822"/>
                <a:ext cx="2603327" cy="646042"/>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Select </a:t>
                </a:r>
                <a:r>
                  <a:rPr lang="en-CA" b="1" dirty="0">
                    <a:latin typeface="Calibri" pitchFamily="34" charset="0"/>
                  </a:rPr>
                  <a:t>Assignment Type </a:t>
                </a:r>
                <a:r>
                  <a:rPr lang="en-CA" dirty="0">
                    <a:latin typeface="Calibri" pitchFamily="34" charset="0"/>
                  </a:rPr>
                  <a:t>first, then </a:t>
                </a:r>
                <a:r>
                  <a:rPr lang="en-CA" b="1" dirty="0">
                    <a:latin typeface="Calibri" pitchFamily="34" charset="0"/>
                  </a:rPr>
                  <a:t>Resource Type</a:t>
                </a:r>
                <a:r>
                  <a:rPr lang="en-CA" dirty="0">
                    <a:latin typeface="Calibri" pitchFamily="34" charset="0"/>
                  </a:rPr>
                  <a:t>.</a:t>
                </a:r>
              </a:p>
            </p:txBody>
          </p:sp>
          <p:sp>
            <p:nvSpPr>
              <p:cNvPr id="12" name="Rounded Rectangle 11"/>
              <p:cNvSpPr/>
              <p:nvPr/>
            </p:nvSpPr>
            <p:spPr>
              <a:xfrm>
                <a:off x="5543759" y="5049190"/>
                <a:ext cx="1692162" cy="43175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cxnSp>
            <p:nvCxnSpPr>
              <p:cNvPr id="13" name="Straight Arrow Connector 12"/>
              <p:cNvCxnSpPr>
                <a:stCxn id="11" idx="3"/>
                <a:endCxn id="12" idx="1"/>
              </p:cNvCxnSpPr>
              <p:nvPr/>
            </p:nvCxnSpPr>
            <p:spPr>
              <a:xfrm>
                <a:off x="3394428" y="5192050"/>
                <a:ext cx="2149332" cy="7301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6" idx="2"/>
              </p:cNvCxnSpPr>
              <p:nvPr/>
            </p:nvCxnSpPr>
            <p:spPr>
              <a:xfrm rot="5400000">
                <a:off x="4799303" y="3296745"/>
                <a:ext cx="1453991" cy="169216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51</a:t>
            </a:fld>
            <a:endParaRPr lang="en-CA"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Preparing For Use With a GPS Receiver</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52</a:t>
            </a:fld>
            <a:endParaRPr lang="en-CA" dirty="0"/>
          </a:p>
        </p:txBody>
      </p:sp>
      <p:sp>
        <p:nvSpPr>
          <p:cNvPr id="5" name="TextBox 3"/>
          <p:cNvSpPr txBox="1">
            <a:spLocks noChangeArrowheads="1"/>
          </p:cNvSpPr>
          <p:nvPr/>
        </p:nvSpPr>
        <p:spPr bwMode="auto">
          <a:xfrm>
            <a:off x="252412" y="2024844"/>
            <a:ext cx="8640000" cy="2308324"/>
          </a:xfrm>
          <a:prstGeom prst="rect">
            <a:avLst/>
          </a:prstGeom>
          <a:noFill/>
          <a:ln w="9525">
            <a:noFill/>
            <a:miter lim="800000"/>
            <a:headEnd/>
            <a:tailEnd/>
          </a:ln>
        </p:spPr>
        <p:txBody>
          <a:bodyPr wrap="square">
            <a:spAutoFit/>
          </a:bodyPr>
          <a:lstStyle/>
          <a:p>
            <a:pPr>
              <a:defRPr/>
            </a:pPr>
            <a:r>
              <a:rPr lang="en-CA" b="1" dirty="0" smtClean="0">
                <a:latin typeface="Calibri" pitchFamily="34" charset="0"/>
              </a:rPr>
              <a:t>The following items are only required  if the GIS map is to import from or export data to a GPS receiver.</a:t>
            </a:r>
          </a:p>
          <a:p>
            <a:pPr>
              <a:defRPr/>
            </a:pPr>
            <a:endParaRPr lang="en-CA" dirty="0" smtClean="0">
              <a:latin typeface="Calibri" pitchFamily="34" charset="0"/>
            </a:endParaRPr>
          </a:p>
          <a:p>
            <a:pPr>
              <a:defRPr/>
            </a:pPr>
            <a:r>
              <a:rPr lang="en-CA" dirty="0" smtClean="0">
                <a:latin typeface="Calibri" pitchFamily="34" charset="0"/>
              </a:rPr>
              <a:t>IC Pro v6 cannot be directly connected directly to a GPS receiver. A program such </a:t>
            </a:r>
            <a:r>
              <a:rPr lang="en-CA" b="1" dirty="0" smtClean="0">
                <a:latin typeface="Calibri" pitchFamily="34" charset="0"/>
              </a:rPr>
              <a:t>as MN DNR Garmin</a:t>
            </a:r>
            <a:r>
              <a:rPr lang="en-CA" dirty="0" smtClean="0">
                <a:latin typeface="Calibri" pitchFamily="34" charset="0"/>
              </a:rPr>
              <a:t> or </a:t>
            </a:r>
            <a:r>
              <a:rPr lang="en-CA" b="1" dirty="0" smtClean="0">
                <a:latin typeface="Calibri" pitchFamily="34" charset="0"/>
              </a:rPr>
              <a:t>GPS Utility </a:t>
            </a:r>
            <a:r>
              <a:rPr lang="en-CA" dirty="0" smtClean="0">
                <a:latin typeface="Calibri" pitchFamily="34" charset="0"/>
              </a:rPr>
              <a:t>is required as an interface with the GPS. A conversion worksheet is also required to convert the output data from DNR Garmin and GPS Utility to the format used by IC Pro v6. Detailed instructions for using these programs is in the GIS section.</a:t>
            </a:r>
            <a:endParaRPr lang="en-CA" dirty="0">
              <a:latin typeface="Calibri"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Download </a:t>
            </a:r>
            <a:r>
              <a:rPr lang="en-CA" b="1" dirty="0" err="1" smtClean="0"/>
              <a:t>ICPro_to_GPSUtility_MNNDNR</a:t>
            </a:r>
            <a:r>
              <a:rPr lang="en-CA" b="1" dirty="0" smtClean="0"/>
              <a:t> Garmin_Waypoints.xls</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53</a:t>
            </a:fld>
            <a:endParaRPr lang="en-CA" dirty="0"/>
          </a:p>
        </p:txBody>
      </p:sp>
      <p:cxnSp>
        <p:nvCxnSpPr>
          <p:cNvPr id="24" name="Straight Arrow Connector 23"/>
          <p:cNvCxnSpPr>
            <a:stCxn id="10" idx="3"/>
          </p:cNvCxnSpPr>
          <p:nvPr/>
        </p:nvCxnSpPr>
        <p:spPr bwMode="auto">
          <a:xfrm flipV="1">
            <a:off x="2768400" y="1332000"/>
            <a:ext cx="1782479" cy="126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5" name="Group 76"/>
          <p:cNvGrpSpPr/>
          <p:nvPr/>
        </p:nvGrpSpPr>
        <p:grpSpPr>
          <a:xfrm>
            <a:off x="251999" y="800708"/>
            <a:ext cx="8653379" cy="5497624"/>
            <a:chOff x="251999" y="800708"/>
            <a:chExt cx="8653379" cy="5497624"/>
          </a:xfrm>
        </p:grpSpPr>
        <p:sp>
          <p:nvSpPr>
            <p:cNvPr id="15" name="TextBox 3"/>
            <p:cNvSpPr txBox="1">
              <a:spLocks noChangeArrowheads="1"/>
            </p:cNvSpPr>
            <p:nvPr/>
          </p:nvSpPr>
          <p:spPr bwMode="auto">
            <a:xfrm>
              <a:off x="252000" y="800708"/>
              <a:ext cx="6120000" cy="43200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Open the SAR Technology web page at </a:t>
              </a:r>
              <a:r>
                <a:rPr lang="en-CA" b="1" u="sng" dirty="0" smtClean="0">
                  <a:latin typeface="Calibri" pitchFamily="34" charset="0"/>
                </a:rPr>
                <a:t>http://sartechnology.ca</a:t>
              </a:r>
              <a:r>
                <a:rPr lang="en-CA" dirty="0" smtClean="0">
                  <a:latin typeface="Calibri" pitchFamily="34" charset="0"/>
                </a:rPr>
                <a:t>.</a:t>
              </a:r>
              <a:endParaRPr lang="en-CA" u="sng" dirty="0">
                <a:latin typeface="Calibri" pitchFamily="34" charset="0"/>
              </a:endParaRPr>
            </a:p>
          </p:txBody>
        </p:sp>
        <p:grpSp>
          <p:nvGrpSpPr>
            <p:cNvPr id="6" name="Group 72"/>
            <p:cNvGrpSpPr/>
            <p:nvPr/>
          </p:nvGrpSpPr>
          <p:grpSpPr>
            <a:xfrm>
              <a:off x="251999" y="1332000"/>
              <a:ext cx="8653379" cy="4966332"/>
              <a:chOff x="251999" y="1403999"/>
              <a:chExt cx="8653379" cy="4966332"/>
            </a:xfrm>
          </p:grpSpPr>
          <p:grpSp>
            <p:nvGrpSpPr>
              <p:cNvPr id="7" name="Group 68"/>
              <p:cNvGrpSpPr/>
              <p:nvPr/>
            </p:nvGrpSpPr>
            <p:grpSpPr>
              <a:xfrm>
                <a:off x="251999" y="1403999"/>
                <a:ext cx="8653379" cy="4966332"/>
                <a:chOff x="251999" y="1403999"/>
                <a:chExt cx="8653379" cy="4966332"/>
              </a:xfrm>
            </p:grpSpPr>
            <p:grpSp>
              <p:nvGrpSpPr>
                <p:cNvPr id="8" name="Group 66"/>
                <p:cNvGrpSpPr/>
                <p:nvPr/>
              </p:nvGrpSpPr>
              <p:grpSpPr>
                <a:xfrm>
                  <a:off x="251999" y="1403999"/>
                  <a:ext cx="8653379" cy="4966332"/>
                  <a:chOff x="251999" y="1403999"/>
                  <a:chExt cx="8653379" cy="4966332"/>
                </a:xfrm>
              </p:grpSpPr>
              <p:grpSp>
                <p:nvGrpSpPr>
                  <p:cNvPr id="11" name="Group 65"/>
                  <p:cNvGrpSpPr/>
                  <p:nvPr/>
                </p:nvGrpSpPr>
                <p:grpSpPr>
                  <a:xfrm>
                    <a:off x="251999" y="1403999"/>
                    <a:ext cx="8647069" cy="4966332"/>
                    <a:chOff x="251999" y="1403999"/>
                    <a:chExt cx="8647069" cy="4966332"/>
                  </a:xfrm>
                </p:grpSpPr>
                <p:grpSp>
                  <p:nvGrpSpPr>
                    <p:cNvPr id="12" name="Group 45"/>
                    <p:cNvGrpSpPr>
                      <a:grpSpLocks noChangeAspect="1"/>
                    </p:cNvGrpSpPr>
                    <p:nvPr/>
                  </p:nvGrpSpPr>
                  <p:grpSpPr>
                    <a:xfrm>
                      <a:off x="251999" y="1403999"/>
                      <a:ext cx="4424680" cy="2372157"/>
                      <a:chOff x="188583" y="1260005"/>
                      <a:chExt cx="4254500" cy="2280920"/>
                    </a:xfrm>
                  </p:grpSpPr>
                  <p:pic>
                    <p:nvPicPr>
                      <p:cNvPr id="2050" name="Picture 2" descr="C:\Users\User1\Desktop\ScreenHunter\ICv6 Course\ICv6 GPSU_32.JPG"/>
                      <p:cNvPicPr>
                        <a:picLocks noChangeAspect="1" noChangeArrowheads="1"/>
                      </p:cNvPicPr>
                      <p:nvPr/>
                    </p:nvPicPr>
                    <p:blipFill>
                      <a:blip r:embed="rId2" cstate="print"/>
                      <a:srcRect/>
                      <a:stretch>
                        <a:fillRect/>
                      </a:stretch>
                    </p:blipFill>
                    <p:spPr bwMode="auto">
                      <a:xfrm>
                        <a:off x="188583" y="1260005"/>
                        <a:ext cx="4254500" cy="228092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0" name="Rounded Rectangle 9"/>
                      <p:cNvSpPr/>
                      <p:nvPr/>
                    </p:nvSpPr>
                    <p:spPr>
                      <a:xfrm>
                        <a:off x="2206661" y="3212313"/>
                        <a:ext cx="401538" cy="242308"/>
                      </a:xfrm>
                      <a:prstGeom prst="roundRect">
                        <a:avLst>
                          <a:gd name="adj" fmla="val 1222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9" name="Straight Arrow Connector 8"/>
                    <p:cNvCxnSpPr>
                      <a:stCxn id="14" idx="0"/>
                      <a:endCxn id="10" idx="1"/>
                    </p:cNvCxnSpPr>
                    <p:nvPr/>
                  </p:nvCxnSpPr>
                  <p:spPr bwMode="auto">
                    <a:xfrm rot="5400000" flipH="1" flipV="1">
                      <a:off x="1434270" y="3592569"/>
                      <a:ext cx="948699" cy="88436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3"/>
                    <p:cNvSpPr txBox="1">
                      <a:spLocks noChangeArrowheads="1"/>
                    </p:cNvSpPr>
                    <p:nvPr/>
                  </p:nvSpPr>
                  <p:spPr bwMode="auto">
                    <a:xfrm>
                      <a:off x="3635896" y="5724000"/>
                      <a:ext cx="5263172" cy="646331"/>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b="1" dirty="0" smtClean="0">
                          <a:latin typeface="Calibri" pitchFamily="34" charset="0"/>
                        </a:rPr>
                        <a:t>Click</a:t>
                      </a:r>
                      <a:r>
                        <a:rPr lang="en-CA" dirty="0" smtClean="0">
                          <a:latin typeface="Calibri" pitchFamily="34" charset="0"/>
                        </a:rPr>
                        <a:t> to download </a:t>
                      </a:r>
                      <a:r>
                        <a:rPr lang="en-CA" b="1" dirty="0" smtClean="0">
                          <a:latin typeface="Calibri" pitchFamily="34" charset="0"/>
                        </a:rPr>
                        <a:t>ICPRO_to_GPSUtility_MNDNRGarmin_Waypoints.xls</a:t>
                      </a:r>
                      <a:r>
                        <a:rPr lang="en-CA" dirty="0" smtClean="0">
                          <a:latin typeface="Calibri" pitchFamily="34" charset="0"/>
                        </a:rPr>
                        <a:t>.</a:t>
                      </a:r>
                      <a:endParaRPr lang="en-CA" dirty="0">
                        <a:latin typeface="Calibri" pitchFamily="34" charset="0"/>
                      </a:endParaRPr>
                    </a:p>
                  </p:txBody>
                </p:sp>
                <p:sp>
                  <p:nvSpPr>
                    <p:cNvPr id="14" name="TextBox 3"/>
                    <p:cNvSpPr txBox="1">
                      <a:spLocks noChangeArrowheads="1"/>
                    </p:cNvSpPr>
                    <p:nvPr/>
                  </p:nvSpPr>
                  <p:spPr bwMode="auto">
                    <a:xfrm>
                      <a:off x="252000" y="4509099"/>
                      <a:ext cx="2428875" cy="1477328"/>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Downloads </a:t>
                      </a:r>
                      <a:r>
                        <a:rPr lang="en-CA" dirty="0" smtClean="0">
                          <a:latin typeface="Calibri" pitchFamily="34" charset="0"/>
                        </a:rPr>
                        <a:t>then scroll down to the </a:t>
                      </a:r>
                      <a:r>
                        <a:rPr lang="en-CA" b="1" dirty="0" smtClean="0">
                          <a:latin typeface="Calibri" pitchFamily="34" charset="0"/>
                        </a:rPr>
                        <a:t>Incident Commander Pro GIS Related Files &amp; Utilities</a:t>
                      </a:r>
                      <a:r>
                        <a:rPr lang="en-CA" dirty="0" smtClean="0">
                          <a:latin typeface="Calibri" pitchFamily="34" charset="0"/>
                        </a:rPr>
                        <a:t>.</a:t>
                      </a:r>
                      <a:endParaRPr lang="en-CA" b="1" dirty="0">
                        <a:latin typeface="Calibri" pitchFamily="34" charset="0"/>
                      </a:endParaRPr>
                    </a:p>
                  </p:txBody>
                </p:sp>
              </p:grpSp>
              <p:grpSp>
                <p:nvGrpSpPr>
                  <p:cNvPr id="16" name="Group 62"/>
                  <p:cNvGrpSpPr/>
                  <p:nvPr/>
                </p:nvGrpSpPr>
                <p:grpSpPr>
                  <a:xfrm>
                    <a:off x="2808000" y="1792800"/>
                    <a:ext cx="6097378" cy="3832993"/>
                    <a:chOff x="2592000" y="1756962"/>
                    <a:chExt cx="6097378" cy="3832993"/>
                  </a:xfrm>
                </p:grpSpPr>
                <p:pic>
                  <p:nvPicPr>
                    <p:cNvPr id="39" name="Picture 3" descr="C:\Users\User1\Desktop\ScreenHunter\ICv6 Course\ICv6 GPSU_98.jpg"/>
                    <p:cNvPicPr>
                      <a:picLocks noChangeAspect="1" noChangeArrowheads="1"/>
                    </p:cNvPicPr>
                    <p:nvPr/>
                  </p:nvPicPr>
                  <p:blipFill>
                    <a:blip r:embed="rId3" cstate="print"/>
                    <a:srcRect/>
                    <a:stretch>
                      <a:fillRect/>
                    </a:stretch>
                  </p:blipFill>
                  <p:spPr bwMode="auto">
                    <a:xfrm>
                      <a:off x="2594555" y="3678517"/>
                      <a:ext cx="6094823" cy="1911438"/>
                    </a:xfrm>
                    <a:prstGeom prst="rect">
                      <a:avLst/>
                    </a:prstGeom>
                    <a:noFill/>
                    <a:ln w="9525">
                      <a:solidFill>
                        <a:schemeClr val="tx1"/>
                      </a:solidFill>
                    </a:ln>
                  </p:spPr>
                </p:pic>
                <p:pic>
                  <p:nvPicPr>
                    <p:cNvPr id="37" name="Picture 2" descr="C:\Users\User1\Desktop\ScreenHunter\ICv6 Course\ICv6 GPSU_97.jpg"/>
                    <p:cNvPicPr>
                      <a:picLocks noChangeAspect="1" noChangeArrowheads="1"/>
                    </p:cNvPicPr>
                    <p:nvPr/>
                  </p:nvPicPr>
                  <p:blipFill>
                    <a:blip r:embed="rId4" cstate="print"/>
                    <a:srcRect/>
                    <a:stretch>
                      <a:fillRect/>
                    </a:stretch>
                  </p:blipFill>
                  <p:spPr bwMode="auto">
                    <a:xfrm>
                      <a:off x="2592000" y="1756962"/>
                      <a:ext cx="6091068" cy="1813800"/>
                    </a:xfrm>
                    <a:prstGeom prst="rect">
                      <a:avLst/>
                    </a:prstGeom>
                    <a:noFill/>
                    <a:ln w="9525">
                      <a:solidFill>
                        <a:schemeClr val="tx1"/>
                      </a:solidFill>
                    </a:ln>
                  </p:spPr>
                </p:pic>
              </p:grpSp>
            </p:grpSp>
            <p:sp>
              <p:nvSpPr>
                <p:cNvPr id="68" name="Rounded Rectangle 67"/>
                <p:cNvSpPr/>
                <p:nvPr/>
              </p:nvSpPr>
              <p:spPr>
                <a:xfrm>
                  <a:off x="7459388" y="3897043"/>
                  <a:ext cx="1439680" cy="468052"/>
                </a:xfrm>
                <a:prstGeom prst="roundRect">
                  <a:avLst>
                    <a:gd name="adj" fmla="val 1222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70" name="Straight Arrow Connector 69"/>
              <p:cNvCxnSpPr>
                <a:stCxn id="13" idx="0"/>
                <a:endCxn id="68" idx="1"/>
              </p:cNvCxnSpPr>
              <p:nvPr/>
            </p:nvCxnSpPr>
            <p:spPr bwMode="auto">
              <a:xfrm rot="5400000" flipH="1" flipV="1">
                <a:off x="6066970" y="4331582"/>
                <a:ext cx="1592931" cy="11919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74" name="Straight Arrow Connector 73"/>
            <p:cNvCxnSpPr>
              <a:stCxn id="10" idx="3"/>
            </p:cNvCxnSpPr>
            <p:nvPr/>
          </p:nvCxnSpPr>
          <p:spPr bwMode="auto">
            <a:xfrm flipV="1">
              <a:off x="2768400" y="1916832"/>
              <a:ext cx="1443560" cy="157156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Download MN DNR-Garmin</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54</a:t>
            </a:fld>
            <a:endParaRPr lang="en-CA" dirty="0"/>
          </a:p>
        </p:txBody>
      </p:sp>
      <p:cxnSp>
        <p:nvCxnSpPr>
          <p:cNvPr id="24" name="Straight Arrow Connector 23"/>
          <p:cNvCxnSpPr>
            <a:stCxn id="10" idx="3"/>
          </p:cNvCxnSpPr>
          <p:nvPr/>
        </p:nvCxnSpPr>
        <p:spPr bwMode="auto">
          <a:xfrm flipV="1">
            <a:off x="2768400" y="1332000"/>
            <a:ext cx="1782479" cy="126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5" name="Group 76"/>
          <p:cNvGrpSpPr/>
          <p:nvPr/>
        </p:nvGrpSpPr>
        <p:grpSpPr>
          <a:xfrm>
            <a:off x="251999" y="800708"/>
            <a:ext cx="8653379" cy="5481968"/>
            <a:chOff x="251999" y="800708"/>
            <a:chExt cx="8653379" cy="5481968"/>
          </a:xfrm>
        </p:grpSpPr>
        <p:sp>
          <p:nvSpPr>
            <p:cNvPr id="15" name="TextBox 3"/>
            <p:cNvSpPr txBox="1">
              <a:spLocks noChangeArrowheads="1"/>
            </p:cNvSpPr>
            <p:nvPr/>
          </p:nvSpPr>
          <p:spPr bwMode="auto">
            <a:xfrm>
              <a:off x="252000" y="800708"/>
              <a:ext cx="6120000" cy="43200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Open the SAR Technology web page at </a:t>
              </a:r>
              <a:r>
                <a:rPr lang="en-CA" b="1" u="sng" dirty="0" smtClean="0">
                  <a:latin typeface="Calibri" pitchFamily="34" charset="0"/>
                </a:rPr>
                <a:t>http://sartechnology.ca</a:t>
              </a:r>
              <a:r>
                <a:rPr lang="en-CA" dirty="0" smtClean="0">
                  <a:latin typeface="Calibri" pitchFamily="34" charset="0"/>
                </a:rPr>
                <a:t>.</a:t>
              </a:r>
              <a:endParaRPr lang="en-CA" u="sng" dirty="0">
                <a:latin typeface="Calibri" pitchFamily="34" charset="0"/>
              </a:endParaRPr>
            </a:p>
          </p:txBody>
        </p:sp>
        <p:grpSp>
          <p:nvGrpSpPr>
            <p:cNvPr id="6" name="Group 72"/>
            <p:cNvGrpSpPr/>
            <p:nvPr/>
          </p:nvGrpSpPr>
          <p:grpSpPr>
            <a:xfrm>
              <a:off x="251999" y="1332000"/>
              <a:ext cx="8653379" cy="4950676"/>
              <a:chOff x="251999" y="1403999"/>
              <a:chExt cx="8653379" cy="4950676"/>
            </a:xfrm>
          </p:grpSpPr>
          <p:grpSp>
            <p:nvGrpSpPr>
              <p:cNvPr id="7" name="Group 68"/>
              <p:cNvGrpSpPr/>
              <p:nvPr/>
            </p:nvGrpSpPr>
            <p:grpSpPr>
              <a:xfrm>
                <a:off x="251999" y="1403999"/>
                <a:ext cx="8653379" cy="4950676"/>
                <a:chOff x="251999" y="1403999"/>
                <a:chExt cx="8653379" cy="4950676"/>
              </a:xfrm>
            </p:grpSpPr>
            <p:grpSp>
              <p:nvGrpSpPr>
                <p:cNvPr id="8" name="Group 66"/>
                <p:cNvGrpSpPr/>
                <p:nvPr/>
              </p:nvGrpSpPr>
              <p:grpSpPr>
                <a:xfrm>
                  <a:off x="251999" y="1403999"/>
                  <a:ext cx="8653379" cy="4950676"/>
                  <a:chOff x="251999" y="1403999"/>
                  <a:chExt cx="8653379" cy="4950676"/>
                </a:xfrm>
              </p:grpSpPr>
              <p:grpSp>
                <p:nvGrpSpPr>
                  <p:cNvPr id="11" name="Group 65"/>
                  <p:cNvGrpSpPr/>
                  <p:nvPr/>
                </p:nvGrpSpPr>
                <p:grpSpPr>
                  <a:xfrm>
                    <a:off x="251999" y="1403999"/>
                    <a:ext cx="4424680" cy="4582428"/>
                    <a:chOff x="251999" y="1403999"/>
                    <a:chExt cx="4424680" cy="4582428"/>
                  </a:xfrm>
                </p:grpSpPr>
                <p:grpSp>
                  <p:nvGrpSpPr>
                    <p:cNvPr id="12" name="Group 45"/>
                    <p:cNvGrpSpPr>
                      <a:grpSpLocks noChangeAspect="1"/>
                    </p:cNvGrpSpPr>
                    <p:nvPr/>
                  </p:nvGrpSpPr>
                  <p:grpSpPr>
                    <a:xfrm>
                      <a:off x="251999" y="1403999"/>
                      <a:ext cx="4424680" cy="2372157"/>
                      <a:chOff x="188583" y="1260005"/>
                      <a:chExt cx="4254500" cy="2280920"/>
                    </a:xfrm>
                  </p:grpSpPr>
                  <p:pic>
                    <p:nvPicPr>
                      <p:cNvPr id="2050" name="Picture 2" descr="C:\Users\User1\Desktop\ScreenHunter\ICv6 Course\ICv6 GPSU_32.JPG"/>
                      <p:cNvPicPr>
                        <a:picLocks noChangeAspect="1" noChangeArrowheads="1"/>
                      </p:cNvPicPr>
                      <p:nvPr/>
                    </p:nvPicPr>
                    <p:blipFill>
                      <a:blip r:embed="rId2" cstate="print"/>
                      <a:srcRect/>
                      <a:stretch>
                        <a:fillRect/>
                      </a:stretch>
                    </p:blipFill>
                    <p:spPr bwMode="auto">
                      <a:xfrm>
                        <a:off x="188583" y="1260005"/>
                        <a:ext cx="4254500" cy="228092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0" name="Rounded Rectangle 9"/>
                      <p:cNvSpPr/>
                      <p:nvPr/>
                    </p:nvSpPr>
                    <p:spPr>
                      <a:xfrm>
                        <a:off x="2206661" y="3212313"/>
                        <a:ext cx="401538" cy="242308"/>
                      </a:xfrm>
                      <a:prstGeom prst="roundRect">
                        <a:avLst>
                          <a:gd name="adj" fmla="val 1222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9" name="Straight Arrow Connector 8"/>
                    <p:cNvCxnSpPr>
                      <a:stCxn id="14" idx="0"/>
                      <a:endCxn id="10" idx="1"/>
                    </p:cNvCxnSpPr>
                    <p:nvPr/>
                  </p:nvCxnSpPr>
                  <p:spPr bwMode="auto">
                    <a:xfrm rot="5400000" flipH="1" flipV="1">
                      <a:off x="1434270" y="3592569"/>
                      <a:ext cx="948699" cy="88436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3"/>
                    <p:cNvSpPr txBox="1">
                      <a:spLocks noChangeArrowheads="1"/>
                    </p:cNvSpPr>
                    <p:nvPr/>
                  </p:nvSpPr>
                  <p:spPr bwMode="auto">
                    <a:xfrm>
                      <a:off x="252000" y="4509099"/>
                      <a:ext cx="2428875" cy="1477328"/>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Downloads </a:t>
                      </a:r>
                      <a:r>
                        <a:rPr lang="en-CA" dirty="0" smtClean="0">
                          <a:latin typeface="Calibri" pitchFamily="34" charset="0"/>
                        </a:rPr>
                        <a:t>then scroll down to the </a:t>
                      </a:r>
                      <a:r>
                        <a:rPr lang="en-CA" b="1" dirty="0" smtClean="0">
                          <a:latin typeface="Calibri" pitchFamily="34" charset="0"/>
                        </a:rPr>
                        <a:t>Incident Commander Pro GIS Related Files &amp; Utilities</a:t>
                      </a:r>
                      <a:r>
                        <a:rPr lang="en-CA" dirty="0" smtClean="0">
                          <a:latin typeface="Calibri" pitchFamily="34" charset="0"/>
                        </a:rPr>
                        <a:t>.</a:t>
                      </a:r>
                      <a:endParaRPr lang="en-CA" b="1" dirty="0">
                        <a:latin typeface="Calibri" pitchFamily="34" charset="0"/>
                      </a:endParaRPr>
                    </a:p>
                  </p:txBody>
                </p:sp>
              </p:grpSp>
              <p:grpSp>
                <p:nvGrpSpPr>
                  <p:cNvPr id="16" name="Group 62"/>
                  <p:cNvGrpSpPr/>
                  <p:nvPr/>
                </p:nvGrpSpPr>
                <p:grpSpPr>
                  <a:xfrm>
                    <a:off x="2808000" y="1792800"/>
                    <a:ext cx="6097378" cy="3832993"/>
                    <a:chOff x="2592000" y="1756962"/>
                    <a:chExt cx="6097378" cy="3832993"/>
                  </a:xfrm>
                </p:grpSpPr>
                <p:pic>
                  <p:nvPicPr>
                    <p:cNvPr id="39" name="Picture 3" descr="C:\Users\User1\Desktop\ScreenHunter\ICv6 Course\ICv6 GPSU_98.jpg"/>
                    <p:cNvPicPr>
                      <a:picLocks noChangeAspect="1" noChangeArrowheads="1"/>
                    </p:cNvPicPr>
                    <p:nvPr/>
                  </p:nvPicPr>
                  <p:blipFill>
                    <a:blip r:embed="rId3" cstate="print"/>
                    <a:srcRect/>
                    <a:stretch>
                      <a:fillRect/>
                    </a:stretch>
                  </p:blipFill>
                  <p:spPr bwMode="auto">
                    <a:xfrm>
                      <a:off x="2594555" y="3678517"/>
                      <a:ext cx="6094823" cy="1911438"/>
                    </a:xfrm>
                    <a:prstGeom prst="rect">
                      <a:avLst/>
                    </a:prstGeom>
                    <a:noFill/>
                    <a:ln w="9525">
                      <a:solidFill>
                        <a:schemeClr val="tx1"/>
                      </a:solidFill>
                    </a:ln>
                  </p:spPr>
                </p:pic>
                <p:pic>
                  <p:nvPicPr>
                    <p:cNvPr id="37" name="Picture 2" descr="C:\Users\User1\Desktop\ScreenHunter\ICv6 Course\ICv6 GPSU_97.jpg"/>
                    <p:cNvPicPr>
                      <a:picLocks noChangeAspect="1" noChangeArrowheads="1"/>
                    </p:cNvPicPr>
                    <p:nvPr/>
                  </p:nvPicPr>
                  <p:blipFill>
                    <a:blip r:embed="rId4" cstate="print"/>
                    <a:srcRect/>
                    <a:stretch>
                      <a:fillRect/>
                    </a:stretch>
                  </p:blipFill>
                  <p:spPr bwMode="auto">
                    <a:xfrm>
                      <a:off x="2592000" y="1756962"/>
                      <a:ext cx="6091068" cy="1813800"/>
                    </a:xfrm>
                    <a:prstGeom prst="rect">
                      <a:avLst/>
                    </a:prstGeom>
                    <a:noFill/>
                    <a:ln w="9525">
                      <a:solidFill>
                        <a:schemeClr val="tx1"/>
                      </a:solidFill>
                    </a:ln>
                  </p:spPr>
                </p:pic>
              </p:grpSp>
              <p:sp>
                <p:nvSpPr>
                  <p:cNvPr id="59" name="TextBox 3"/>
                  <p:cNvSpPr txBox="1">
                    <a:spLocks noChangeArrowheads="1"/>
                  </p:cNvSpPr>
                  <p:nvPr/>
                </p:nvSpPr>
                <p:spPr bwMode="auto">
                  <a:xfrm>
                    <a:off x="5292080" y="5708344"/>
                    <a:ext cx="3606988" cy="646331"/>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b="1" dirty="0" smtClean="0">
                        <a:latin typeface="Calibri" pitchFamily="34" charset="0"/>
                      </a:rPr>
                      <a:t>Click</a:t>
                    </a:r>
                    <a:r>
                      <a:rPr lang="en-CA" dirty="0" smtClean="0">
                        <a:latin typeface="Calibri" pitchFamily="34" charset="0"/>
                      </a:rPr>
                      <a:t> to download </a:t>
                    </a:r>
                    <a:r>
                      <a:rPr lang="en-CA" b="1" dirty="0" smtClean="0">
                        <a:latin typeface="Calibri" pitchFamily="34" charset="0"/>
                      </a:rPr>
                      <a:t>MN DNR-Garmin V5.4 </a:t>
                    </a:r>
                    <a:r>
                      <a:rPr lang="en-CA" dirty="0" smtClean="0">
                        <a:latin typeface="Calibri" pitchFamily="34" charset="0"/>
                      </a:rPr>
                      <a:t>then follow the prompts.</a:t>
                    </a:r>
                    <a:endParaRPr lang="en-CA" dirty="0">
                      <a:latin typeface="Calibri" pitchFamily="34" charset="0"/>
                    </a:endParaRPr>
                  </a:p>
                </p:txBody>
              </p:sp>
            </p:grpSp>
            <p:sp>
              <p:nvSpPr>
                <p:cNvPr id="68" name="Rounded Rectangle 67"/>
                <p:cNvSpPr/>
                <p:nvPr/>
              </p:nvSpPr>
              <p:spPr>
                <a:xfrm>
                  <a:off x="7452320" y="4428000"/>
                  <a:ext cx="1439680" cy="554400"/>
                </a:xfrm>
                <a:prstGeom prst="roundRect">
                  <a:avLst>
                    <a:gd name="adj" fmla="val 1222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70" name="Straight Arrow Connector 69"/>
              <p:cNvCxnSpPr>
                <a:stCxn id="59" idx="0"/>
                <a:endCxn id="68" idx="2"/>
              </p:cNvCxnSpPr>
              <p:nvPr/>
            </p:nvCxnSpPr>
            <p:spPr bwMode="auto">
              <a:xfrm rot="5400000" flipH="1" flipV="1">
                <a:off x="7270895" y="4807079"/>
                <a:ext cx="725944" cy="107658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74" name="Straight Arrow Connector 73"/>
            <p:cNvCxnSpPr>
              <a:stCxn id="10" idx="3"/>
            </p:cNvCxnSpPr>
            <p:nvPr/>
          </p:nvCxnSpPr>
          <p:spPr bwMode="auto">
            <a:xfrm flipV="1">
              <a:off x="2768400" y="1916832"/>
              <a:ext cx="1443560" cy="157156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25" name="Picture 3" descr="C:\Users\User1\Desktop\ScreenHunter\ICv6 Course\ICv6 GPSU_34.JPG"/>
          <p:cNvPicPr>
            <a:picLocks noChangeAspect="1" noChangeArrowheads="1"/>
          </p:cNvPicPr>
          <p:nvPr/>
        </p:nvPicPr>
        <p:blipFill>
          <a:blip r:embed="rId5" cstate="print"/>
          <a:srcRect l="6164" t="10001" r="7533" b="14990"/>
          <a:stretch>
            <a:fillRect/>
          </a:stretch>
        </p:blipFill>
        <p:spPr bwMode="auto">
          <a:xfrm>
            <a:off x="820800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Download GPS Utility</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55</a:t>
            </a:fld>
            <a:endParaRPr lang="en-CA" dirty="0"/>
          </a:p>
        </p:txBody>
      </p:sp>
      <p:cxnSp>
        <p:nvCxnSpPr>
          <p:cNvPr id="24" name="Straight Arrow Connector 23"/>
          <p:cNvCxnSpPr>
            <a:stCxn id="10" idx="3"/>
          </p:cNvCxnSpPr>
          <p:nvPr/>
        </p:nvCxnSpPr>
        <p:spPr bwMode="auto">
          <a:xfrm flipV="1">
            <a:off x="2768400" y="1332000"/>
            <a:ext cx="1782479" cy="126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5" name="Group 76"/>
          <p:cNvGrpSpPr/>
          <p:nvPr/>
        </p:nvGrpSpPr>
        <p:grpSpPr>
          <a:xfrm>
            <a:off x="251999" y="800708"/>
            <a:ext cx="8676001" cy="5481974"/>
            <a:chOff x="251999" y="800708"/>
            <a:chExt cx="8676001" cy="5481974"/>
          </a:xfrm>
        </p:grpSpPr>
        <p:sp>
          <p:nvSpPr>
            <p:cNvPr id="15" name="TextBox 3"/>
            <p:cNvSpPr txBox="1">
              <a:spLocks noChangeArrowheads="1"/>
            </p:cNvSpPr>
            <p:nvPr/>
          </p:nvSpPr>
          <p:spPr bwMode="auto">
            <a:xfrm>
              <a:off x="2065539" y="800708"/>
              <a:ext cx="6120000" cy="43200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Open the SAR Technology web page at </a:t>
              </a:r>
              <a:r>
                <a:rPr lang="en-CA" b="1" u="sng" dirty="0" smtClean="0">
                  <a:latin typeface="Calibri" pitchFamily="34" charset="0"/>
                </a:rPr>
                <a:t>http://sartechnology.ca</a:t>
              </a:r>
              <a:r>
                <a:rPr lang="en-CA" dirty="0" smtClean="0">
                  <a:latin typeface="Calibri" pitchFamily="34" charset="0"/>
                </a:rPr>
                <a:t>.</a:t>
              </a:r>
              <a:endParaRPr lang="en-CA" u="sng" dirty="0">
                <a:latin typeface="Calibri" pitchFamily="34" charset="0"/>
              </a:endParaRPr>
            </a:p>
          </p:txBody>
        </p:sp>
        <p:grpSp>
          <p:nvGrpSpPr>
            <p:cNvPr id="6" name="Group 72"/>
            <p:cNvGrpSpPr/>
            <p:nvPr/>
          </p:nvGrpSpPr>
          <p:grpSpPr>
            <a:xfrm>
              <a:off x="251999" y="1332000"/>
              <a:ext cx="8676001" cy="4950682"/>
              <a:chOff x="251999" y="1403999"/>
              <a:chExt cx="8676001" cy="4950682"/>
            </a:xfrm>
          </p:grpSpPr>
          <p:grpSp>
            <p:nvGrpSpPr>
              <p:cNvPr id="7" name="Group 68"/>
              <p:cNvGrpSpPr/>
              <p:nvPr/>
            </p:nvGrpSpPr>
            <p:grpSpPr>
              <a:xfrm>
                <a:off x="251999" y="1403999"/>
                <a:ext cx="8676001" cy="4950682"/>
                <a:chOff x="251999" y="1403999"/>
                <a:chExt cx="8676001" cy="4950682"/>
              </a:xfrm>
            </p:grpSpPr>
            <p:grpSp>
              <p:nvGrpSpPr>
                <p:cNvPr id="8" name="Group 66"/>
                <p:cNvGrpSpPr/>
                <p:nvPr/>
              </p:nvGrpSpPr>
              <p:grpSpPr>
                <a:xfrm>
                  <a:off x="251999" y="1403999"/>
                  <a:ext cx="8676001" cy="4950682"/>
                  <a:chOff x="251999" y="1403999"/>
                  <a:chExt cx="8676001" cy="4950682"/>
                </a:xfrm>
              </p:grpSpPr>
              <p:grpSp>
                <p:nvGrpSpPr>
                  <p:cNvPr id="11" name="Group 65"/>
                  <p:cNvGrpSpPr/>
                  <p:nvPr/>
                </p:nvGrpSpPr>
                <p:grpSpPr>
                  <a:xfrm>
                    <a:off x="251999" y="1403999"/>
                    <a:ext cx="4424680" cy="4582428"/>
                    <a:chOff x="251999" y="1403999"/>
                    <a:chExt cx="4424680" cy="4582428"/>
                  </a:xfrm>
                </p:grpSpPr>
                <p:grpSp>
                  <p:nvGrpSpPr>
                    <p:cNvPr id="12" name="Group 45"/>
                    <p:cNvGrpSpPr>
                      <a:grpSpLocks noChangeAspect="1"/>
                    </p:cNvGrpSpPr>
                    <p:nvPr/>
                  </p:nvGrpSpPr>
                  <p:grpSpPr>
                    <a:xfrm>
                      <a:off x="251999" y="1403999"/>
                      <a:ext cx="4424680" cy="2372157"/>
                      <a:chOff x="188583" y="1260005"/>
                      <a:chExt cx="4254500" cy="2280920"/>
                    </a:xfrm>
                  </p:grpSpPr>
                  <p:pic>
                    <p:nvPicPr>
                      <p:cNvPr id="2050" name="Picture 2" descr="C:\Users\User1\Desktop\ScreenHunter\ICv6 Course\ICv6 GPSU_32.JPG"/>
                      <p:cNvPicPr>
                        <a:picLocks noChangeAspect="1" noChangeArrowheads="1"/>
                      </p:cNvPicPr>
                      <p:nvPr/>
                    </p:nvPicPr>
                    <p:blipFill>
                      <a:blip r:embed="rId2" cstate="print"/>
                      <a:srcRect/>
                      <a:stretch>
                        <a:fillRect/>
                      </a:stretch>
                    </p:blipFill>
                    <p:spPr bwMode="auto">
                      <a:xfrm>
                        <a:off x="188583" y="1260005"/>
                        <a:ext cx="4254500" cy="228092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0" name="Rounded Rectangle 9"/>
                      <p:cNvSpPr/>
                      <p:nvPr/>
                    </p:nvSpPr>
                    <p:spPr>
                      <a:xfrm>
                        <a:off x="2206661" y="3212313"/>
                        <a:ext cx="401538" cy="242308"/>
                      </a:xfrm>
                      <a:prstGeom prst="roundRect">
                        <a:avLst>
                          <a:gd name="adj" fmla="val 1222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9" name="Straight Arrow Connector 8"/>
                    <p:cNvCxnSpPr>
                      <a:stCxn id="14" idx="0"/>
                      <a:endCxn id="10" idx="1"/>
                    </p:cNvCxnSpPr>
                    <p:nvPr/>
                  </p:nvCxnSpPr>
                  <p:spPr bwMode="auto">
                    <a:xfrm rot="5400000" flipH="1" flipV="1">
                      <a:off x="1434270" y="3592569"/>
                      <a:ext cx="948699" cy="88436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3"/>
                    <p:cNvSpPr txBox="1">
                      <a:spLocks noChangeArrowheads="1"/>
                    </p:cNvSpPr>
                    <p:nvPr/>
                  </p:nvSpPr>
                  <p:spPr bwMode="auto">
                    <a:xfrm>
                      <a:off x="252000" y="4509099"/>
                      <a:ext cx="2428875" cy="1477328"/>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Downloads </a:t>
                      </a:r>
                      <a:r>
                        <a:rPr lang="en-CA" dirty="0" smtClean="0">
                          <a:latin typeface="Calibri" pitchFamily="34" charset="0"/>
                        </a:rPr>
                        <a:t>then scroll down to the </a:t>
                      </a:r>
                      <a:r>
                        <a:rPr lang="en-CA" b="1" dirty="0" smtClean="0">
                          <a:latin typeface="Calibri" pitchFamily="34" charset="0"/>
                        </a:rPr>
                        <a:t>Incident Commander Pro GIS Related Files &amp; Utilities</a:t>
                      </a:r>
                      <a:r>
                        <a:rPr lang="en-CA" dirty="0" smtClean="0">
                          <a:latin typeface="Calibri" pitchFamily="34" charset="0"/>
                        </a:rPr>
                        <a:t>.</a:t>
                      </a:r>
                      <a:endParaRPr lang="en-CA" b="1" dirty="0">
                        <a:latin typeface="Calibri" pitchFamily="34" charset="0"/>
                      </a:endParaRPr>
                    </a:p>
                  </p:txBody>
                </p:sp>
              </p:grpSp>
              <p:grpSp>
                <p:nvGrpSpPr>
                  <p:cNvPr id="13" name="Group 62"/>
                  <p:cNvGrpSpPr/>
                  <p:nvPr/>
                </p:nvGrpSpPr>
                <p:grpSpPr>
                  <a:xfrm>
                    <a:off x="2808000" y="1792800"/>
                    <a:ext cx="6097378" cy="3832993"/>
                    <a:chOff x="2592000" y="1756962"/>
                    <a:chExt cx="6097378" cy="3832993"/>
                  </a:xfrm>
                </p:grpSpPr>
                <p:pic>
                  <p:nvPicPr>
                    <p:cNvPr id="39" name="Picture 3" descr="C:\Users\User1\Desktop\ScreenHunter\ICv6 Course\ICv6 GPSU_98.jpg"/>
                    <p:cNvPicPr>
                      <a:picLocks noChangeAspect="1" noChangeArrowheads="1"/>
                    </p:cNvPicPr>
                    <p:nvPr/>
                  </p:nvPicPr>
                  <p:blipFill>
                    <a:blip r:embed="rId3" cstate="print"/>
                    <a:srcRect/>
                    <a:stretch>
                      <a:fillRect/>
                    </a:stretch>
                  </p:blipFill>
                  <p:spPr bwMode="auto">
                    <a:xfrm>
                      <a:off x="2594555" y="3678517"/>
                      <a:ext cx="6094823" cy="1911438"/>
                    </a:xfrm>
                    <a:prstGeom prst="rect">
                      <a:avLst/>
                    </a:prstGeom>
                    <a:noFill/>
                    <a:ln w="9525">
                      <a:solidFill>
                        <a:schemeClr val="tx1"/>
                      </a:solidFill>
                    </a:ln>
                  </p:spPr>
                </p:pic>
                <p:pic>
                  <p:nvPicPr>
                    <p:cNvPr id="37" name="Picture 2" descr="C:\Users\User1\Desktop\ScreenHunter\ICv6 Course\ICv6 GPSU_97.jpg"/>
                    <p:cNvPicPr>
                      <a:picLocks noChangeAspect="1" noChangeArrowheads="1"/>
                    </p:cNvPicPr>
                    <p:nvPr/>
                  </p:nvPicPr>
                  <p:blipFill>
                    <a:blip r:embed="rId4" cstate="print"/>
                    <a:srcRect/>
                    <a:stretch>
                      <a:fillRect/>
                    </a:stretch>
                  </p:blipFill>
                  <p:spPr bwMode="auto">
                    <a:xfrm>
                      <a:off x="2592000" y="1756962"/>
                      <a:ext cx="6091068" cy="1813800"/>
                    </a:xfrm>
                    <a:prstGeom prst="rect">
                      <a:avLst/>
                    </a:prstGeom>
                    <a:noFill/>
                    <a:ln w="9525">
                      <a:solidFill>
                        <a:schemeClr val="tx1"/>
                      </a:solidFill>
                    </a:ln>
                  </p:spPr>
                </p:pic>
              </p:grpSp>
              <p:sp>
                <p:nvSpPr>
                  <p:cNvPr id="59" name="TextBox 3"/>
                  <p:cNvSpPr txBox="1">
                    <a:spLocks noChangeArrowheads="1"/>
                  </p:cNvSpPr>
                  <p:nvPr/>
                </p:nvSpPr>
                <p:spPr bwMode="auto">
                  <a:xfrm>
                    <a:off x="5976156" y="5708350"/>
                    <a:ext cx="2951844" cy="646331"/>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b="1" dirty="0" smtClean="0">
                        <a:latin typeface="Calibri" pitchFamily="34" charset="0"/>
                      </a:rPr>
                      <a:t>Click</a:t>
                    </a:r>
                    <a:r>
                      <a:rPr lang="en-CA" dirty="0" smtClean="0">
                        <a:latin typeface="Calibri" pitchFamily="34" charset="0"/>
                      </a:rPr>
                      <a:t> to download </a:t>
                    </a:r>
                    <a:r>
                      <a:rPr lang="en-CA" b="1" dirty="0" smtClean="0">
                        <a:latin typeface="Calibri" pitchFamily="34" charset="0"/>
                      </a:rPr>
                      <a:t>GPS Utility </a:t>
                    </a:r>
                    <a:r>
                      <a:rPr lang="en-CA" dirty="0" smtClean="0">
                        <a:latin typeface="Calibri" pitchFamily="34" charset="0"/>
                      </a:rPr>
                      <a:t>then follow the prompts.</a:t>
                    </a:r>
                    <a:endParaRPr lang="en-CA" dirty="0">
                      <a:latin typeface="Calibri" pitchFamily="34" charset="0"/>
                    </a:endParaRPr>
                  </a:p>
                </p:txBody>
              </p:sp>
            </p:grpSp>
            <p:sp>
              <p:nvSpPr>
                <p:cNvPr id="68" name="Rounded Rectangle 67"/>
                <p:cNvSpPr/>
                <p:nvPr/>
              </p:nvSpPr>
              <p:spPr>
                <a:xfrm>
                  <a:off x="7465698" y="4982400"/>
                  <a:ext cx="1439680" cy="324000"/>
                </a:xfrm>
                <a:prstGeom prst="roundRect">
                  <a:avLst>
                    <a:gd name="adj" fmla="val 1222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70" name="Straight Arrow Connector 69"/>
              <p:cNvCxnSpPr>
                <a:stCxn id="59" idx="0"/>
                <a:endCxn id="68" idx="2"/>
              </p:cNvCxnSpPr>
              <p:nvPr/>
            </p:nvCxnSpPr>
            <p:spPr bwMode="auto">
              <a:xfrm rot="5400000" flipH="1" flipV="1">
                <a:off x="7617833" y="5140645"/>
                <a:ext cx="401950" cy="7334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74" name="Straight Arrow Connector 73"/>
            <p:cNvCxnSpPr>
              <a:stCxn id="10" idx="3"/>
            </p:cNvCxnSpPr>
            <p:nvPr/>
          </p:nvCxnSpPr>
          <p:spPr bwMode="auto">
            <a:xfrm flipV="1">
              <a:off x="2768400" y="1916832"/>
              <a:ext cx="1443560" cy="157156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26" name="Picture 5" descr="C:\Users\User1\Desktop\ScreenHunter\ICv6 Course\ICv6 GPSU_4.JPG"/>
          <p:cNvPicPr>
            <a:picLocks noChangeAspect="1" noChangeArrowheads="1"/>
          </p:cNvPicPr>
          <p:nvPr/>
        </p:nvPicPr>
        <p:blipFill>
          <a:blip r:embed="rId5" cstate="print"/>
          <a:srcRect/>
          <a:stretch>
            <a:fillRect/>
          </a:stretch>
        </p:blipFill>
        <p:spPr bwMode="auto">
          <a:xfrm>
            <a:off x="252002" y="519200"/>
            <a:ext cx="625094" cy="747776"/>
          </a:xfrm>
          <a:prstGeom prst="rect">
            <a:avLst/>
          </a:prstGeom>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56</a:t>
            </a:fld>
            <a:endParaRPr lang="en-CA"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err="1" smtClean="0"/>
              <a:t>ICPro_to_GPSUtility_MNNDNR</a:t>
            </a:r>
            <a:r>
              <a:rPr lang="en-CA" b="1" dirty="0" smtClean="0"/>
              <a:t> Garmin_Waypoints.xls</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57</a:t>
            </a:fld>
            <a:endParaRPr lang="en-CA" dirty="0"/>
          </a:p>
        </p:txBody>
      </p:sp>
      <p:grpSp>
        <p:nvGrpSpPr>
          <p:cNvPr id="5" name="Group 5"/>
          <p:cNvGrpSpPr/>
          <p:nvPr/>
        </p:nvGrpSpPr>
        <p:grpSpPr>
          <a:xfrm>
            <a:off x="251999" y="800708"/>
            <a:ext cx="8664381" cy="5427292"/>
            <a:chOff x="251999" y="800708"/>
            <a:chExt cx="8664381" cy="5427292"/>
          </a:xfrm>
        </p:grpSpPr>
        <p:pic>
          <p:nvPicPr>
            <p:cNvPr id="7" name="Picture 2"/>
            <p:cNvPicPr>
              <a:picLocks noChangeAspect="1" noChangeArrowheads="1"/>
            </p:cNvPicPr>
            <p:nvPr/>
          </p:nvPicPr>
          <p:blipFill>
            <a:blip r:embed="rId2" cstate="print"/>
            <a:srcRect l="46617" t="21650"/>
            <a:stretch>
              <a:fillRect/>
            </a:stretch>
          </p:blipFill>
          <p:spPr bwMode="auto">
            <a:xfrm>
              <a:off x="251999" y="1584000"/>
              <a:ext cx="8664381" cy="381500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8" name="TextBox 3"/>
            <p:cNvSpPr txBox="1">
              <a:spLocks noChangeArrowheads="1"/>
            </p:cNvSpPr>
            <p:nvPr/>
          </p:nvSpPr>
          <p:spPr bwMode="auto">
            <a:xfrm>
              <a:off x="1395174" y="800708"/>
              <a:ext cx="748800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This utility converts the GPS .</a:t>
              </a:r>
              <a:r>
                <a:rPr lang="en-CA" dirty="0" err="1" smtClean="0">
                  <a:latin typeface="Calibri" pitchFamily="34" charset="0"/>
                </a:rPr>
                <a:t>csv</a:t>
              </a:r>
              <a:r>
                <a:rPr lang="en-CA" dirty="0" smtClean="0">
                  <a:latin typeface="Calibri" pitchFamily="34" charset="0"/>
                </a:rPr>
                <a:t> file from IC Pro into a format that can be used by GPS Utility and MN DNR Garmin software to upload waypoint files to a GPS.</a:t>
              </a:r>
              <a:endParaRPr lang="en-CA" dirty="0">
                <a:latin typeface="Calibri" pitchFamily="34" charset="0"/>
              </a:endParaRPr>
            </a:p>
          </p:txBody>
        </p:sp>
        <p:sp>
          <p:nvSpPr>
            <p:cNvPr id="9" name="TextBox 3"/>
            <p:cNvSpPr txBox="1">
              <a:spLocks noChangeArrowheads="1"/>
            </p:cNvSpPr>
            <p:nvPr/>
          </p:nvSpPr>
          <p:spPr bwMode="auto">
            <a:xfrm>
              <a:off x="288000" y="5580000"/>
              <a:ext cx="2160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Enter </a:t>
              </a:r>
              <a:r>
                <a:rPr lang="en-CA" b="1" dirty="0" smtClean="0">
                  <a:latin typeface="Calibri" pitchFamily="34" charset="0"/>
                </a:rPr>
                <a:t>.</a:t>
              </a:r>
              <a:r>
                <a:rPr lang="en-CA" b="1" dirty="0" err="1" smtClean="0">
                  <a:latin typeface="Calibri" pitchFamily="34" charset="0"/>
                </a:rPr>
                <a:t>csv</a:t>
              </a:r>
              <a:r>
                <a:rPr lang="en-CA" b="1" dirty="0" smtClean="0">
                  <a:latin typeface="Calibri" pitchFamily="34" charset="0"/>
                </a:rPr>
                <a:t> Waypoints Data</a:t>
              </a:r>
              <a:r>
                <a:rPr lang="en-CA" dirty="0" smtClean="0">
                  <a:latin typeface="Calibri" pitchFamily="34" charset="0"/>
                </a:rPr>
                <a:t> from </a:t>
              </a:r>
              <a:r>
                <a:rPr lang="en-CA" b="1" dirty="0" smtClean="0">
                  <a:latin typeface="Calibri" pitchFamily="34" charset="0"/>
                </a:rPr>
                <a:t>IC Pro</a:t>
              </a:r>
              <a:endParaRPr lang="en-CA" b="1" dirty="0">
                <a:latin typeface="Calibri" pitchFamily="34" charset="0"/>
              </a:endParaRPr>
            </a:p>
          </p:txBody>
        </p:sp>
        <p:cxnSp>
          <p:nvCxnSpPr>
            <p:cNvPr id="10" name="Straight Arrow Connector 9"/>
            <p:cNvCxnSpPr>
              <a:stCxn id="15" idx="0"/>
              <a:endCxn id="13" idx="2"/>
            </p:cNvCxnSpPr>
            <p:nvPr/>
          </p:nvCxnSpPr>
          <p:spPr bwMode="auto">
            <a:xfrm rot="16200000" flipV="1">
              <a:off x="4372175" y="5416174"/>
              <a:ext cx="324000" cy="36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720000" y="5130000"/>
              <a:ext cx="1296000" cy="12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2" name="Rounded Rectangle 11"/>
            <p:cNvSpPr/>
            <p:nvPr/>
          </p:nvSpPr>
          <p:spPr>
            <a:xfrm>
              <a:off x="2051720" y="5130000"/>
              <a:ext cx="1692188" cy="12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Rounded Rectangle 12"/>
            <p:cNvSpPr/>
            <p:nvPr/>
          </p:nvSpPr>
          <p:spPr>
            <a:xfrm>
              <a:off x="3779911" y="5130000"/>
              <a:ext cx="1504875" cy="12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4" name="TextBox 3"/>
            <p:cNvSpPr txBox="1">
              <a:spLocks noChangeArrowheads="1"/>
            </p:cNvSpPr>
            <p:nvPr/>
          </p:nvSpPr>
          <p:spPr bwMode="auto">
            <a:xfrm>
              <a:off x="1231200" y="4149080"/>
              <a:ext cx="3312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IC Pro Waypoints Data </a:t>
              </a:r>
              <a:r>
                <a:rPr lang="en-CA" dirty="0" smtClean="0">
                  <a:latin typeface="Calibri" pitchFamily="34" charset="0"/>
                </a:rPr>
                <a:t>converted to </a:t>
              </a:r>
              <a:r>
                <a:rPr lang="en-CA" b="1" dirty="0" smtClean="0">
                  <a:latin typeface="Calibri" pitchFamily="34" charset="0"/>
                </a:rPr>
                <a:t>MN DNR Garmin </a:t>
              </a:r>
              <a:r>
                <a:rPr lang="en-CA" dirty="0" smtClean="0">
                  <a:latin typeface="Calibri" pitchFamily="34" charset="0"/>
                </a:rPr>
                <a:t>format.</a:t>
              </a:r>
              <a:endParaRPr lang="en-CA" dirty="0">
                <a:latin typeface="Calibri" pitchFamily="34" charset="0"/>
              </a:endParaRPr>
            </a:p>
          </p:txBody>
        </p:sp>
        <p:sp>
          <p:nvSpPr>
            <p:cNvPr id="15" name="TextBox 3"/>
            <p:cNvSpPr txBox="1">
              <a:spLocks noChangeArrowheads="1"/>
            </p:cNvSpPr>
            <p:nvPr/>
          </p:nvSpPr>
          <p:spPr bwMode="auto">
            <a:xfrm>
              <a:off x="2880000" y="5580000"/>
              <a:ext cx="3312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IC Pro Waypoints Data </a:t>
              </a:r>
              <a:r>
                <a:rPr lang="en-CA" dirty="0" smtClean="0">
                  <a:latin typeface="Calibri" pitchFamily="34" charset="0"/>
                </a:rPr>
                <a:t>converted to </a:t>
              </a:r>
              <a:r>
                <a:rPr lang="en-CA" b="1" dirty="0" smtClean="0">
                  <a:latin typeface="Calibri" pitchFamily="34" charset="0"/>
                </a:rPr>
                <a:t>GPS Utility</a:t>
              </a:r>
              <a:r>
                <a:rPr lang="en-CA" dirty="0" smtClean="0">
                  <a:latin typeface="Calibri" pitchFamily="34" charset="0"/>
                </a:rPr>
                <a:t> format.</a:t>
              </a:r>
              <a:endParaRPr lang="en-CA" dirty="0">
                <a:latin typeface="Calibri" pitchFamily="34" charset="0"/>
              </a:endParaRPr>
            </a:p>
          </p:txBody>
        </p:sp>
        <p:cxnSp>
          <p:nvCxnSpPr>
            <p:cNvPr id="16" name="Straight Arrow Connector 15"/>
            <p:cNvCxnSpPr>
              <a:stCxn id="14" idx="2"/>
              <a:endCxn id="12" idx="0"/>
            </p:cNvCxnSpPr>
            <p:nvPr/>
          </p:nvCxnSpPr>
          <p:spPr bwMode="auto">
            <a:xfrm rot="16200000" flipH="1">
              <a:off x="2726047" y="4958233"/>
              <a:ext cx="332920" cy="1061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9" idx="0"/>
              <a:endCxn id="11" idx="2"/>
            </p:cNvCxnSpPr>
            <p:nvPr/>
          </p:nvCxnSpPr>
          <p:spPr bwMode="auto">
            <a:xfrm rot="5400000" flipH="1" flipV="1">
              <a:off x="1206000" y="5418000"/>
              <a:ext cx="3240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Download MN DNR-Garmin</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58</a:t>
            </a:fld>
            <a:endParaRPr lang="en-CA" dirty="0"/>
          </a:p>
        </p:txBody>
      </p:sp>
      <p:cxnSp>
        <p:nvCxnSpPr>
          <p:cNvPr id="24" name="Straight Arrow Connector 23"/>
          <p:cNvCxnSpPr>
            <a:stCxn id="10" idx="3"/>
          </p:cNvCxnSpPr>
          <p:nvPr/>
        </p:nvCxnSpPr>
        <p:spPr bwMode="auto">
          <a:xfrm flipV="1">
            <a:off x="2768400" y="1332000"/>
            <a:ext cx="1782479" cy="126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5" name="Group 76"/>
          <p:cNvGrpSpPr/>
          <p:nvPr/>
        </p:nvGrpSpPr>
        <p:grpSpPr>
          <a:xfrm>
            <a:off x="251999" y="800708"/>
            <a:ext cx="8653379" cy="5499293"/>
            <a:chOff x="251999" y="800708"/>
            <a:chExt cx="8653379" cy="5499293"/>
          </a:xfrm>
        </p:grpSpPr>
        <p:sp>
          <p:nvSpPr>
            <p:cNvPr id="15" name="TextBox 3"/>
            <p:cNvSpPr txBox="1">
              <a:spLocks noChangeArrowheads="1"/>
            </p:cNvSpPr>
            <p:nvPr/>
          </p:nvSpPr>
          <p:spPr bwMode="auto">
            <a:xfrm>
              <a:off x="252000" y="800708"/>
              <a:ext cx="6120000" cy="43200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Open the SAR Technology web page at </a:t>
              </a:r>
              <a:r>
                <a:rPr lang="en-CA" b="1" u="sng" dirty="0" smtClean="0">
                  <a:latin typeface="Calibri" pitchFamily="34" charset="0"/>
                </a:rPr>
                <a:t>http://sartechnology.ca</a:t>
              </a:r>
              <a:r>
                <a:rPr lang="en-CA" dirty="0" smtClean="0">
                  <a:latin typeface="Calibri" pitchFamily="34" charset="0"/>
                </a:rPr>
                <a:t>.</a:t>
              </a:r>
              <a:endParaRPr lang="en-CA" u="sng" dirty="0">
                <a:latin typeface="Calibri" pitchFamily="34" charset="0"/>
              </a:endParaRPr>
            </a:p>
          </p:txBody>
        </p:sp>
        <p:grpSp>
          <p:nvGrpSpPr>
            <p:cNvPr id="6" name="Group 72"/>
            <p:cNvGrpSpPr/>
            <p:nvPr/>
          </p:nvGrpSpPr>
          <p:grpSpPr>
            <a:xfrm>
              <a:off x="251999" y="1332000"/>
              <a:ext cx="8653379" cy="4968001"/>
              <a:chOff x="251999" y="1403999"/>
              <a:chExt cx="8653379" cy="4968001"/>
            </a:xfrm>
          </p:grpSpPr>
          <p:grpSp>
            <p:nvGrpSpPr>
              <p:cNvPr id="7" name="Group 68"/>
              <p:cNvGrpSpPr/>
              <p:nvPr/>
            </p:nvGrpSpPr>
            <p:grpSpPr>
              <a:xfrm>
                <a:off x="251999" y="1403999"/>
                <a:ext cx="8653379" cy="4968001"/>
                <a:chOff x="251999" y="1403999"/>
                <a:chExt cx="8653379" cy="4968001"/>
              </a:xfrm>
            </p:grpSpPr>
            <p:grpSp>
              <p:nvGrpSpPr>
                <p:cNvPr id="8" name="Group 66"/>
                <p:cNvGrpSpPr/>
                <p:nvPr/>
              </p:nvGrpSpPr>
              <p:grpSpPr>
                <a:xfrm>
                  <a:off x="251999" y="1403999"/>
                  <a:ext cx="8653379" cy="4968001"/>
                  <a:chOff x="251999" y="1403999"/>
                  <a:chExt cx="8653379" cy="4968001"/>
                </a:xfrm>
              </p:grpSpPr>
              <p:grpSp>
                <p:nvGrpSpPr>
                  <p:cNvPr id="11" name="Group 65"/>
                  <p:cNvGrpSpPr/>
                  <p:nvPr/>
                </p:nvGrpSpPr>
                <p:grpSpPr>
                  <a:xfrm>
                    <a:off x="251999" y="1403999"/>
                    <a:ext cx="8640001" cy="4968001"/>
                    <a:chOff x="251999" y="1403999"/>
                    <a:chExt cx="8640001" cy="4968001"/>
                  </a:xfrm>
                </p:grpSpPr>
                <p:grpSp>
                  <p:nvGrpSpPr>
                    <p:cNvPr id="12" name="Group 45"/>
                    <p:cNvGrpSpPr>
                      <a:grpSpLocks noChangeAspect="1"/>
                    </p:cNvGrpSpPr>
                    <p:nvPr/>
                  </p:nvGrpSpPr>
                  <p:grpSpPr>
                    <a:xfrm>
                      <a:off x="251999" y="1403999"/>
                      <a:ext cx="4424680" cy="2372157"/>
                      <a:chOff x="188583" y="1260005"/>
                      <a:chExt cx="4254500" cy="2280920"/>
                    </a:xfrm>
                  </p:grpSpPr>
                  <p:pic>
                    <p:nvPicPr>
                      <p:cNvPr id="2050" name="Picture 2" descr="C:\Users\User1\Desktop\ScreenHunter\ICv6 Course\ICv6 GPSU_32.JPG"/>
                      <p:cNvPicPr>
                        <a:picLocks noChangeAspect="1" noChangeArrowheads="1"/>
                      </p:cNvPicPr>
                      <p:nvPr/>
                    </p:nvPicPr>
                    <p:blipFill>
                      <a:blip r:embed="rId2" cstate="print"/>
                      <a:srcRect/>
                      <a:stretch>
                        <a:fillRect/>
                      </a:stretch>
                    </p:blipFill>
                    <p:spPr bwMode="auto">
                      <a:xfrm>
                        <a:off x="188583" y="1260005"/>
                        <a:ext cx="4254500" cy="228092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0" name="Rounded Rectangle 9"/>
                      <p:cNvSpPr/>
                      <p:nvPr/>
                    </p:nvSpPr>
                    <p:spPr>
                      <a:xfrm>
                        <a:off x="2206661" y="3212313"/>
                        <a:ext cx="401538" cy="242308"/>
                      </a:xfrm>
                      <a:prstGeom prst="roundRect">
                        <a:avLst>
                          <a:gd name="adj" fmla="val 1222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9" name="Straight Arrow Connector 8"/>
                    <p:cNvCxnSpPr>
                      <a:stCxn id="14" idx="0"/>
                      <a:endCxn id="10" idx="1"/>
                    </p:cNvCxnSpPr>
                    <p:nvPr/>
                  </p:nvCxnSpPr>
                  <p:spPr bwMode="auto">
                    <a:xfrm rot="5400000" flipH="1" flipV="1">
                      <a:off x="1434270" y="3592569"/>
                      <a:ext cx="948699" cy="88436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3"/>
                    <p:cNvSpPr txBox="1">
                      <a:spLocks noChangeArrowheads="1"/>
                    </p:cNvSpPr>
                    <p:nvPr/>
                  </p:nvSpPr>
                  <p:spPr bwMode="auto">
                    <a:xfrm>
                      <a:off x="6156000" y="5724000"/>
                      <a:ext cx="2736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MN DNR-Garmin V5.4 </a:t>
                      </a:r>
                      <a:r>
                        <a:rPr lang="en-CA" dirty="0" smtClean="0">
                          <a:latin typeface="Calibri" pitchFamily="34" charset="0"/>
                        </a:rPr>
                        <a:t>to start the download.</a:t>
                      </a:r>
                      <a:endParaRPr lang="en-CA" dirty="0">
                        <a:latin typeface="Calibri" pitchFamily="34" charset="0"/>
                      </a:endParaRPr>
                    </a:p>
                  </p:txBody>
                </p:sp>
                <p:sp>
                  <p:nvSpPr>
                    <p:cNvPr id="14" name="TextBox 3"/>
                    <p:cNvSpPr txBox="1">
                      <a:spLocks noChangeArrowheads="1"/>
                    </p:cNvSpPr>
                    <p:nvPr/>
                  </p:nvSpPr>
                  <p:spPr bwMode="auto">
                    <a:xfrm>
                      <a:off x="252000" y="4509099"/>
                      <a:ext cx="2428875" cy="1477328"/>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Downloads </a:t>
                      </a:r>
                      <a:r>
                        <a:rPr lang="en-CA" dirty="0" smtClean="0">
                          <a:latin typeface="Calibri" pitchFamily="34" charset="0"/>
                        </a:rPr>
                        <a:t>then scroll down to the </a:t>
                      </a:r>
                      <a:r>
                        <a:rPr lang="en-CA" b="1" dirty="0" smtClean="0">
                          <a:latin typeface="Calibri" pitchFamily="34" charset="0"/>
                        </a:rPr>
                        <a:t>Incident Commander Pro GIS Related Files &amp; Utilities</a:t>
                      </a:r>
                      <a:r>
                        <a:rPr lang="en-CA" dirty="0" smtClean="0">
                          <a:latin typeface="Calibri" pitchFamily="34" charset="0"/>
                        </a:rPr>
                        <a:t>.</a:t>
                      </a:r>
                      <a:endParaRPr lang="en-CA" b="1" dirty="0">
                        <a:latin typeface="Calibri" pitchFamily="34" charset="0"/>
                      </a:endParaRPr>
                    </a:p>
                  </p:txBody>
                </p:sp>
              </p:grpSp>
              <p:grpSp>
                <p:nvGrpSpPr>
                  <p:cNvPr id="16" name="Group 62"/>
                  <p:cNvGrpSpPr/>
                  <p:nvPr/>
                </p:nvGrpSpPr>
                <p:grpSpPr>
                  <a:xfrm>
                    <a:off x="2808000" y="1792800"/>
                    <a:ext cx="6097378" cy="3832993"/>
                    <a:chOff x="2592000" y="1756962"/>
                    <a:chExt cx="6097378" cy="3832993"/>
                  </a:xfrm>
                </p:grpSpPr>
                <p:pic>
                  <p:nvPicPr>
                    <p:cNvPr id="39" name="Picture 3" descr="C:\Users\User1\Desktop\ScreenHunter\ICv6 Course\ICv6 GPSU_98.jpg"/>
                    <p:cNvPicPr>
                      <a:picLocks noChangeAspect="1" noChangeArrowheads="1"/>
                    </p:cNvPicPr>
                    <p:nvPr/>
                  </p:nvPicPr>
                  <p:blipFill>
                    <a:blip r:embed="rId3" cstate="print"/>
                    <a:srcRect/>
                    <a:stretch>
                      <a:fillRect/>
                    </a:stretch>
                  </p:blipFill>
                  <p:spPr bwMode="auto">
                    <a:xfrm>
                      <a:off x="2594555" y="3678517"/>
                      <a:ext cx="6094823" cy="1911438"/>
                    </a:xfrm>
                    <a:prstGeom prst="rect">
                      <a:avLst/>
                    </a:prstGeom>
                    <a:noFill/>
                    <a:ln w="9525">
                      <a:solidFill>
                        <a:schemeClr val="tx1"/>
                      </a:solidFill>
                    </a:ln>
                  </p:spPr>
                </p:pic>
                <p:pic>
                  <p:nvPicPr>
                    <p:cNvPr id="37" name="Picture 2" descr="C:\Users\User1\Desktop\ScreenHunter\ICv6 Course\ICv6 GPSU_97.jpg"/>
                    <p:cNvPicPr>
                      <a:picLocks noChangeAspect="1" noChangeArrowheads="1"/>
                    </p:cNvPicPr>
                    <p:nvPr/>
                  </p:nvPicPr>
                  <p:blipFill>
                    <a:blip r:embed="rId4" cstate="print"/>
                    <a:srcRect/>
                    <a:stretch>
                      <a:fillRect/>
                    </a:stretch>
                  </p:blipFill>
                  <p:spPr bwMode="auto">
                    <a:xfrm>
                      <a:off x="2592000" y="1756962"/>
                      <a:ext cx="6091068" cy="1813800"/>
                    </a:xfrm>
                    <a:prstGeom prst="rect">
                      <a:avLst/>
                    </a:prstGeom>
                    <a:noFill/>
                    <a:ln w="9525">
                      <a:solidFill>
                        <a:schemeClr val="tx1"/>
                      </a:solidFill>
                    </a:ln>
                  </p:spPr>
                </p:pic>
              </p:grpSp>
              <p:sp>
                <p:nvSpPr>
                  <p:cNvPr id="59" name="TextBox 3"/>
                  <p:cNvSpPr txBox="1">
                    <a:spLocks noChangeArrowheads="1"/>
                  </p:cNvSpPr>
                  <p:nvPr/>
                </p:nvSpPr>
                <p:spPr bwMode="auto">
                  <a:xfrm>
                    <a:off x="6156001" y="5708350"/>
                    <a:ext cx="2736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MN DNR-Garmin V5.4 </a:t>
                    </a:r>
                    <a:r>
                      <a:rPr lang="en-CA" dirty="0" smtClean="0">
                        <a:latin typeface="Calibri" pitchFamily="34" charset="0"/>
                      </a:rPr>
                      <a:t>to start the download.</a:t>
                    </a:r>
                    <a:endParaRPr lang="en-CA" dirty="0">
                      <a:latin typeface="Calibri" pitchFamily="34" charset="0"/>
                    </a:endParaRPr>
                  </a:p>
                </p:txBody>
              </p:sp>
            </p:grpSp>
            <p:sp>
              <p:nvSpPr>
                <p:cNvPr id="68" name="Rounded Rectangle 67"/>
                <p:cNvSpPr/>
                <p:nvPr/>
              </p:nvSpPr>
              <p:spPr>
                <a:xfrm>
                  <a:off x="7452320" y="4428000"/>
                  <a:ext cx="1439680" cy="554400"/>
                </a:xfrm>
                <a:prstGeom prst="roundRect">
                  <a:avLst>
                    <a:gd name="adj" fmla="val 1222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70" name="Straight Arrow Connector 69"/>
              <p:cNvCxnSpPr>
                <a:stCxn id="59" idx="0"/>
              </p:cNvCxnSpPr>
              <p:nvPr/>
            </p:nvCxnSpPr>
            <p:spPr bwMode="auto">
              <a:xfrm rot="5400000" flipH="1" flipV="1">
                <a:off x="7467223" y="5039178"/>
                <a:ext cx="725950" cy="61239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74" name="Straight Arrow Connector 73"/>
            <p:cNvCxnSpPr>
              <a:stCxn id="10" idx="3"/>
            </p:cNvCxnSpPr>
            <p:nvPr/>
          </p:nvCxnSpPr>
          <p:spPr bwMode="auto">
            <a:xfrm flipV="1">
              <a:off x="2768400" y="1916832"/>
              <a:ext cx="1443560" cy="157156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25" name="Picture 3" descr="C:\Users\User1\Desktop\ScreenHunter\ICv6 Course\ICv6 GPSU_34.JPG"/>
          <p:cNvPicPr>
            <a:picLocks noChangeAspect="1" noChangeArrowheads="1"/>
          </p:cNvPicPr>
          <p:nvPr/>
        </p:nvPicPr>
        <p:blipFill>
          <a:blip r:embed="rId5" cstate="print"/>
          <a:srcRect l="6164" t="10001" r="7533" b="14990"/>
          <a:stretch>
            <a:fillRect/>
          </a:stretch>
        </p:blipFill>
        <p:spPr bwMode="auto">
          <a:xfrm>
            <a:off x="8208000" y="540000"/>
            <a:ext cx="67200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59</a:t>
            </a:fld>
            <a:endParaRPr lang="en-CA"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9"/>
          <p:cNvSpPr>
            <a:spLocks noGrp="1"/>
          </p:cNvSpPr>
          <p:nvPr>
            <p:ph type="title"/>
          </p:nvPr>
        </p:nvSpPr>
        <p:spPr>
          <a:xfrm>
            <a:off x="457200" y="274638"/>
            <a:ext cx="8229600" cy="525462"/>
          </a:xfrm>
        </p:spPr>
        <p:txBody>
          <a:bodyPr/>
          <a:lstStyle/>
          <a:p>
            <a:r>
              <a:rPr lang="en-CA" b="1" dirty="0" smtClean="0"/>
              <a:t>Quick Tips</a:t>
            </a:r>
          </a:p>
        </p:txBody>
      </p:sp>
      <p:sp>
        <p:nvSpPr>
          <p:cNvPr id="2" name="Date Placeholder 1"/>
          <p:cNvSpPr>
            <a:spLocks noGrp="1"/>
          </p:cNvSpPr>
          <p:nvPr>
            <p:ph type="dt" sz="quarter" idx="10"/>
          </p:nvPr>
        </p:nvSpPr>
        <p:spPr>
          <a:xfrm>
            <a:off x="0" y="6356350"/>
            <a:ext cx="2133600" cy="365125"/>
          </a:xfrm>
        </p:spPr>
        <p:txBody>
          <a:bodyPr/>
          <a:lstStyle/>
          <a:p>
            <a:pPr>
              <a:defRPr/>
            </a:pPr>
            <a:fld id="{3FD5B8C7-161A-41A7-B981-0E916E042FA8}" type="datetime1">
              <a:rPr lang="en-CA"/>
              <a:pPr>
                <a:defRPr/>
              </a:pPr>
              <a:t>22/03/2011</a:t>
            </a:fld>
            <a:endParaRPr lang="en-CA" dirty="0"/>
          </a:p>
        </p:txBody>
      </p:sp>
      <p:sp>
        <p:nvSpPr>
          <p:cNvPr id="3" name="Slide Number Placeholder 2"/>
          <p:cNvSpPr>
            <a:spLocks noGrp="1"/>
          </p:cNvSpPr>
          <p:nvPr>
            <p:ph type="sldNum" sz="quarter" idx="12"/>
          </p:nvPr>
        </p:nvSpPr>
        <p:spPr>
          <a:xfrm>
            <a:off x="7010400" y="6356350"/>
            <a:ext cx="2133600" cy="365125"/>
          </a:xfrm>
        </p:spPr>
        <p:txBody>
          <a:bodyPr/>
          <a:lstStyle/>
          <a:p>
            <a:pPr>
              <a:defRPr/>
            </a:pPr>
            <a:fld id="{2162ED56-BB25-4282-9A2F-D3F95EEBC205}" type="slidenum">
              <a:rPr lang="en-CA"/>
              <a:pPr>
                <a:defRPr/>
              </a:pPr>
              <a:t>6</a:t>
            </a:fld>
            <a:endParaRPr lang="en-CA" dirty="0"/>
          </a:p>
        </p:txBody>
      </p:sp>
      <p:grpSp>
        <p:nvGrpSpPr>
          <p:cNvPr id="9221" name="Group 24"/>
          <p:cNvGrpSpPr>
            <a:grpSpLocks/>
          </p:cNvGrpSpPr>
          <p:nvPr/>
        </p:nvGrpSpPr>
        <p:grpSpPr bwMode="auto">
          <a:xfrm>
            <a:off x="900113" y="957263"/>
            <a:ext cx="7512050" cy="5281612"/>
            <a:chOff x="899586" y="957263"/>
            <a:chExt cx="7511899" cy="5281502"/>
          </a:xfrm>
        </p:grpSpPr>
        <p:sp>
          <p:nvSpPr>
            <p:cNvPr id="9222" name="TextBox 7"/>
            <p:cNvSpPr txBox="1">
              <a:spLocks noChangeArrowheads="1"/>
            </p:cNvSpPr>
            <p:nvPr/>
          </p:nvSpPr>
          <p:spPr bwMode="auto">
            <a:xfrm>
              <a:off x="1691990" y="957263"/>
              <a:ext cx="5796021" cy="646286"/>
            </a:xfrm>
            <a:prstGeom prst="rect">
              <a:avLst/>
            </a:prstGeom>
            <a:noFill/>
            <a:ln w="9525">
              <a:noFill/>
              <a:miter lim="800000"/>
              <a:headEnd/>
              <a:tailEnd/>
            </a:ln>
          </p:spPr>
          <p:txBody>
            <a:bodyPr>
              <a:spAutoFit/>
            </a:bodyPr>
            <a:lstStyle/>
            <a:p>
              <a:r>
                <a:rPr lang="en-CA" b="1">
                  <a:latin typeface="Calibri" pitchFamily="34" charset="0"/>
                </a:rPr>
                <a:t>Quick Tips</a:t>
              </a:r>
              <a:r>
                <a:rPr lang="en-CA">
                  <a:latin typeface="Calibri" pitchFamily="34" charset="0"/>
                </a:rPr>
                <a:t> randomly displays a subject upon program start-up. It is a good idea to read them as a form of review.</a:t>
              </a:r>
              <a:endParaRPr lang="en-CA" b="1">
                <a:latin typeface="Calibri" pitchFamily="34" charset="0"/>
              </a:endParaRPr>
            </a:p>
          </p:txBody>
        </p:sp>
        <p:pic>
          <p:nvPicPr>
            <p:cNvPr id="11270" name="Picture 4" descr="Quick Tips.PNG"/>
            <p:cNvPicPr>
              <a:picLocks noChangeAspect="1"/>
            </p:cNvPicPr>
            <p:nvPr/>
          </p:nvPicPr>
          <p:blipFill>
            <a:blip r:embed="rId2" cstate="print"/>
            <a:srcRect r="35825" b="36000"/>
            <a:stretch>
              <a:fillRect/>
            </a:stretch>
          </p:blipFill>
          <p:spPr bwMode="auto">
            <a:xfrm>
              <a:off x="899586" y="2025628"/>
              <a:ext cx="7511899" cy="4213137"/>
            </a:xfrm>
            <a:prstGeom prst="rect">
              <a:avLst/>
            </a:prstGeom>
            <a:ln w="12700">
              <a:solidFill>
                <a:schemeClr val="tx1"/>
              </a:solidFill>
            </a:ln>
            <a:effectLst>
              <a:outerShdw blurRad="50800" dist="38100" dir="2700000" algn="tl" rotWithShape="0">
                <a:prstClr val="black">
                  <a:alpha val="40000"/>
                </a:prstClr>
              </a:outerShdw>
            </a:effectLst>
          </p:spPr>
        </p:pic>
        <p:cxnSp>
          <p:nvCxnSpPr>
            <p:cNvPr id="8" name="Straight Arrow Connector 7"/>
            <p:cNvCxnSpPr/>
            <p:nvPr/>
          </p:nvCxnSpPr>
          <p:spPr bwMode="auto">
            <a:xfrm>
              <a:off x="6773218" y="3808354"/>
              <a:ext cx="1182663" cy="8445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7"/>
            <p:cNvSpPr txBox="1">
              <a:spLocks noChangeArrowheads="1"/>
            </p:cNvSpPr>
            <p:nvPr/>
          </p:nvSpPr>
          <p:spPr bwMode="auto">
            <a:xfrm>
              <a:off x="1691732" y="2700302"/>
              <a:ext cx="2519312" cy="923906"/>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Uncheck the </a:t>
              </a:r>
              <a:r>
                <a:rPr lang="en-CA" b="1" dirty="0">
                  <a:latin typeface="Calibri" pitchFamily="34" charset="0"/>
                </a:rPr>
                <a:t>Show Quick Tips at Startup</a:t>
              </a:r>
              <a:r>
                <a:rPr lang="en-CA" dirty="0">
                  <a:latin typeface="Calibri" pitchFamily="34" charset="0"/>
                </a:rPr>
                <a:t> box if you don’t want to see them.</a:t>
              </a:r>
            </a:p>
          </p:txBody>
        </p:sp>
        <p:sp>
          <p:nvSpPr>
            <p:cNvPr id="11" name="TextBox 7"/>
            <p:cNvSpPr txBox="1">
              <a:spLocks noChangeArrowheads="1"/>
            </p:cNvSpPr>
            <p:nvPr/>
          </p:nvSpPr>
          <p:spPr bwMode="auto">
            <a:xfrm>
              <a:off x="5134951" y="3162254"/>
              <a:ext cx="3276534" cy="6461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When you have read it, close the box and we are ready to start!</a:t>
              </a:r>
            </a:p>
          </p:txBody>
        </p:sp>
        <p:cxnSp>
          <p:nvCxnSpPr>
            <p:cNvPr id="14" name="Straight Arrow Connector 13"/>
            <p:cNvCxnSpPr>
              <a:stCxn id="10" idx="3"/>
              <a:endCxn id="16" idx="0"/>
            </p:cNvCxnSpPr>
            <p:nvPr/>
          </p:nvCxnSpPr>
          <p:spPr bwMode="auto">
            <a:xfrm>
              <a:off x="4211044" y="3162254"/>
              <a:ext cx="1685891" cy="270504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bwMode="auto">
            <a:xfrm>
              <a:off x="5374658" y="5867298"/>
              <a:ext cx="1044554" cy="14446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Incident Commander Pro v6</a:t>
            </a:r>
            <a:endParaRPr lang="en-CA" dirty="0"/>
          </a:p>
        </p:txBody>
      </p:sp>
      <p:sp>
        <p:nvSpPr>
          <p:cNvPr id="3" name="Subtitle 2"/>
          <p:cNvSpPr>
            <a:spLocks noGrp="1"/>
          </p:cNvSpPr>
          <p:nvPr>
            <p:ph type="subTitle" idx="1"/>
          </p:nvPr>
        </p:nvSpPr>
        <p:spPr/>
        <p:txBody>
          <a:bodyPr/>
          <a:lstStyle/>
          <a:p>
            <a:r>
              <a:rPr lang="en-CA" dirty="0" smtClean="0"/>
              <a:t>Section 3</a:t>
            </a:r>
          </a:p>
          <a:p>
            <a:r>
              <a:rPr lang="en-CA" dirty="0" smtClean="0"/>
              <a:t>Geographic Information (GIS)</a:t>
            </a:r>
            <a:endParaRPr lang="en-CA" dirty="0"/>
          </a:p>
        </p:txBody>
      </p:sp>
      <p:sp>
        <p:nvSpPr>
          <p:cNvPr id="4" name="Date Placeholder 3"/>
          <p:cNvSpPr>
            <a:spLocks noGrp="1"/>
          </p:cNvSpPr>
          <p:nvPr>
            <p:ph type="dt" sz="half" idx="10"/>
          </p:nvPr>
        </p:nvSpPr>
        <p:spPr/>
        <p:txBody>
          <a:bodyPr/>
          <a:lstStyle/>
          <a:p>
            <a:pPr>
              <a:defRPr/>
            </a:pPr>
            <a:fld id="{92E2478D-9F94-47D9-A6FC-29CF7BA3BC9A}" type="datetime1">
              <a:rPr lang="en-CA" smtClean="0"/>
              <a:pPr>
                <a:defRPr/>
              </a:pPr>
              <a:t>22/03/2011</a:t>
            </a:fld>
            <a:endParaRPr lang="en-CA" dirty="0"/>
          </a:p>
        </p:txBody>
      </p:sp>
      <p:sp>
        <p:nvSpPr>
          <p:cNvPr id="5" name="Slide Number Placeholder 4"/>
          <p:cNvSpPr>
            <a:spLocks noGrp="1"/>
          </p:cNvSpPr>
          <p:nvPr>
            <p:ph type="sldNum" sz="quarter" idx="12"/>
          </p:nvPr>
        </p:nvSpPr>
        <p:spPr/>
        <p:txBody>
          <a:bodyPr/>
          <a:lstStyle/>
          <a:p>
            <a:pPr>
              <a:defRPr/>
            </a:pPr>
            <a:fld id="{23A96905-184F-4768-84F9-6F549325E45E}" type="slidenum">
              <a:rPr lang="en-CA" smtClean="0"/>
              <a:pPr>
                <a:defRPr/>
              </a:pPr>
              <a:t>60</a:t>
            </a:fld>
            <a:endParaRPr lang="en-CA"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61</a:t>
            </a:fld>
            <a:endParaRPr lang="en-CA" dirty="0"/>
          </a:p>
        </p:txBody>
      </p:sp>
      <p:sp>
        <p:nvSpPr>
          <p:cNvPr id="10" name="TextBox 3"/>
          <p:cNvSpPr txBox="1">
            <a:spLocks noChangeArrowheads="1"/>
          </p:cNvSpPr>
          <p:nvPr/>
        </p:nvSpPr>
        <p:spPr bwMode="auto">
          <a:xfrm>
            <a:off x="252000" y="2952000"/>
            <a:ext cx="8640000" cy="646331"/>
          </a:xfrm>
          <a:prstGeom prst="rect">
            <a:avLst/>
          </a:prstGeom>
          <a:solidFill>
            <a:srgbClr val="FEBEC9">
              <a:alpha val="80000"/>
            </a:srgbClr>
          </a:solidFill>
          <a:ln w="9525">
            <a:noFill/>
            <a:miter lim="800000"/>
            <a:headEnd/>
            <a:tailEnd/>
          </a:ln>
        </p:spPr>
        <p:txBody>
          <a:bodyPr wrap="square">
            <a:spAutoFit/>
          </a:bodyPr>
          <a:lstStyle/>
          <a:p>
            <a:pPr>
              <a:defRPr/>
            </a:pPr>
            <a:r>
              <a:rPr lang="en-CA" dirty="0" smtClean="0">
                <a:latin typeface="Calibri" pitchFamily="34" charset="0"/>
              </a:rPr>
              <a:t>This presentation was produced using the Windows 7 Operating System. Screen displays on Earlier versions of Windows may vary from those shown here.</a:t>
            </a:r>
            <a:endParaRPr lang="en-CA" dirty="0">
              <a:latin typeface="Calibri"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274638"/>
            <a:ext cx="8229600" cy="525462"/>
          </a:xfrm>
        </p:spPr>
        <p:txBody>
          <a:bodyPr/>
          <a:lstStyle/>
          <a:p>
            <a:r>
              <a:rPr lang="en-CA" b="1" dirty="0" smtClean="0"/>
              <a:t>The GIS Display</a:t>
            </a:r>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88B4ACDF-7D39-4AC4-BDEC-115236013E8D}" type="slidenum">
              <a:rPr lang="en-CA" smtClean="0"/>
              <a:pPr>
                <a:defRPr/>
              </a:pPr>
              <a:t>62</a:t>
            </a:fld>
            <a:endParaRPr lang="en-CA" dirty="0"/>
          </a:p>
        </p:txBody>
      </p:sp>
      <p:grpSp>
        <p:nvGrpSpPr>
          <p:cNvPr id="2" name="Group 50"/>
          <p:cNvGrpSpPr>
            <a:grpSpLocks/>
          </p:cNvGrpSpPr>
          <p:nvPr/>
        </p:nvGrpSpPr>
        <p:grpSpPr bwMode="auto">
          <a:xfrm>
            <a:off x="233363" y="744538"/>
            <a:ext cx="8667750" cy="5699125"/>
            <a:chOff x="234000" y="744999"/>
            <a:chExt cx="8666664" cy="5699001"/>
          </a:xfrm>
        </p:grpSpPr>
        <p:sp>
          <p:nvSpPr>
            <p:cNvPr id="47110" name="TextBox 3"/>
            <p:cNvSpPr txBox="1">
              <a:spLocks noChangeArrowheads="1"/>
            </p:cNvSpPr>
            <p:nvPr/>
          </p:nvSpPr>
          <p:spPr bwMode="auto">
            <a:xfrm>
              <a:off x="234000" y="744999"/>
              <a:ext cx="8665614" cy="369332"/>
            </a:xfrm>
            <a:prstGeom prst="rect">
              <a:avLst/>
            </a:prstGeom>
            <a:noFill/>
            <a:ln w="9525">
              <a:noFill/>
              <a:miter lim="800000"/>
              <a:headEnd/>
              <a:tailEnd/>
            </a:ln>
          </p:spPr>
          <p:txBody>
            <a:bodyPr>
              <a:spAutoFit/>
            </a:bodyPr>
            <a:lstStyle/>
            <a:p>
              <a:r>
                <a:rPr lang="en-CA" dirty="0">
                  <a:latin typeface="Calibri" pitchFamily="34" charset="0"/>
                </a:rPr>
                <a:t>The GIS module is used to display maps, images, building plans etc. in a variety of formats. </a:t>
              </a:r>
            </a:p>
          </p:txBody>
        </p:sp>
        <p:grpSp>
          <p:nvGrpSpPr>
            <p:cNvPr id="5" name="Group 49"/>
            <p:cNvGrpSpPr>
              <a:grpSpLocks/>
            </p:cNvGrpSpPr>
            <p:nvPr/>
          </p:nvGrpSpPr>
          <p:grpSpPr bwMode="auto">
            <a:xfrm>
              <a:off x="234000" y="1332000"/>
              <a:ext cx="8666664" cy="5112000"/>
              <a:chOff x="252893" y="1114331"/>
              <a:chExt cx="8666664" cy="5112000"/>
            </a:xfrm>
          </p:grpSpPr>
          <p:grpSp>
            <p:nvGrpSpPr>
              <p:cNvPr id="7" name="Group 23"/>
              <p:cNvGrpSpPr>
                <a:grpSpLocks noChangeAspect="1"/>
              </p:cNvGrpSpPr>
              <p:nvPr/>
            </p:nvGrpSpPr>
            <p:grpSpPr bwMode="auto">
              <a:xfrm>
                <a:off x="1719557" y="1985694"/>
                <a:ext cx="7200000" cy="3265280"/>
                <a:chOff x="990000" y="800708"/>
                <a:chExt cx="7426800" cy="3368136"/>
              </a:xfrm>
            </p:grpSpPr>
            <p:grpSp>
              <p:nvGrpSpPr>
                <p:cNvPr id="9" name="Group 22"/>
                <p:cNvGrpSpPr>
                  <a:grpSpLocks/>
                </p:cNvGrpSpPr>
                <p:nvPr/>
              </p:nvGrpSpPr>
              <p:grpSpPr bwMode="auto">
                <a:xfrm>
                  <a:off x="990000" y="800708"/>
                  <a:ext cx="7426800" cy="3347922"/>
                  <a:chOff x="990000" y="800708"/>
                  <a:chExt cx="7426800" cy="3347922"/>
                </a:xfrm>
              </p:grpSpPr>
              <p:grpSp>
                <p:nvGrpSpPr>
                  <p:cNvPr id="10" name="Group 17"/>
                  <p:cNvGrpSpPr>
                    <a:grpSpLocks/>
                  </p:cNvGrpSpPr>
                  <p:nvPr/>
                </p:nvGrpSpPr>
                <p:grpSpPr bwMode="auto">
                  <a:xfrm>
                    <a:off x="990000" y="800708"/>
                    <a:ext cx="7426800" cy="3347922"/>
                    <a:chOff x="990000" y="800708"/>
                    <a:chExt cx="7426800" cy="3347922"/>
                  </a:xfrm>
                </p:grpSpPr>
                <p:grpSp>
                  <p:nvGrpSpPr>
                    <p:cNvPr id="13" name="Group 15"/>
                    <p:cNvGrpSpPr>
                      <a:grpSpLocks/>
                    </p:cNvGrpSpPr>
                    <p:nvPr/>
                  </p:nvGrpSpPr>
                  <p:grpSpPr bwMode="auto">
                    <a:xfrm>
                      <a:off x="990000" y="800708"/>
                      <a:ext cx="7426800" cy="1764196"/>
                      <a:chOff x="882000" y="1537200"/>
                      <a:chExt cx="7438417" cy="1926536"/>
                    </a:xfrm>
                  </p:grpSpPr>
                  <p:pic>
                    <p:nvPicPr>
                      <p:cNvPr id="1026" name="Picture 2" descr="C:\Users\User1\Desktop\ScreenHunter\ICv6 Course\ICv6 GIS Map.JPG"/>
                      <p:cNvPicPr>
                        <a:picLocks noChangeAspect="1" noChangeArrowheads="1"/>
                      </p:cNvPicPr>
                      <p:nvPr/>
                    </p:nvPicPr>
                    <p:blipFill>
                      <a:blip r:embed="rId2" cstate="print"/>
                      <a:srcRect r="22680" b="48578"/>
                      <a:stretch>
                        <a:fillRect/>
                      </a:stretch>
                    </p:blipFill>
                    <p:spPr bwMode="auto">
                      <a:xfrm>
                        <a:off x="882002" y="1537781"/>
                        <a:ext cx="7438415" cy="1931202"/>
                      </a:xfrm>
                      <a:prstGeom prst="rect">
                        <a:avLst/>
                      </a:prstGeom>
                      <a:noFill/>
                      <a:ln w="9525">
                        <a:solidFill>
                          <a:schemeClr val="tx1"/>
                        </a:solidFill>
                      </a:ln>
                      <a:effectLst>
                        <a:outerShdw blurRad="50800" dist="38100" dir="2700000" algn="tl" rotWithShape="0">
                          <a:prstClr val="black">
                            <a:alpha val="40000"/>
                          </a:prstClr>
                        </a:outerShdw>
                      </a:effectLst>
                    </p:spPr>
                  </p:pic>
                  <p:grpSp>
                    <p:nvGrpSpPr>
                      <p:cNvPr id="15" name="Group 14"/>
                      <p:cNvGrpSpPr>
                        <a:grpSpLocks/>
                      </p:cNvGrpSpPr>
                      <p:nvPr/>
                    </p:nvGrpSpPr>
                    <p:grpSpPr bwMode="auto">
                      <a:xfrm>
                        <a:off x="910800" y="1800000"/>
                        <a:ext cx="7409616" cy="280800"/>
                        <a:chOff x="910800" y="1800000"/>
                        <a:chExt cx="7409616" cy="280800"/>
                      </a:xfrm>
                    </p:grpSpPr>
                    <p:sp>
                      <p:nvSpPr>
                        <p:cNvPr id="6" name="Rounded Rectangle 5"/>
                        <p:cNvSpPr/>
                        <p:nvPr/>
                      </p:nvSpPr>
                      <p:spPr>
                        <a:xfrm>
                          <a:off x="2664532" y="1800640"/>
                          <a:ext cx="5655885" cy="280739"/>
                        </a:xfrm>
                        <a:prstGeom prst="roundRect">
                          <a:avLst>
                            <a:gd name="adj" fmla="val 910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2" name="Rounded Rectangle 11"/>
                        <p:cNvSpPr/>
                        <p:nvPr/>
                      </p:nvSpPr>
                      <p:spPr>
                        <a:xfrm>
                          <a:off x="911520" y="1800640"/>
                          <a:ext cx="1720215" cy="280739"/>
                        </a:xfrm>
                        <a:prstGeom prst="roundRect">
                          <a:avLst>
                            <a:gd name="adj" fmla="val 910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pic>
                  <p:nvPicPr>
                    <p:cNvPr id="17" name="Picture 2" descr="C:\Users\User1\Desktop\ScreenHunter\ICv6 Course\ICv6 GIS Map_5.JPG"/>
                    <p:cNvPicPr>
                      <a:picLocks noChangeAspect="1" noChangeArrowheads="1"/>
                    </p:cNvPicPr>
                    <p:nvPr/>
                  </p:nvPicPr>
                  <p:blipFill>
                    <a:blip r:embed="rId3" cstate="print"/>
                    <a:srcRect t="75603" r="22607"/>
                    <a:stretch>
                      <a:fillRect/>
                    </a:stretch>
                  </p:blipFill>
                  <p:spPr bwMode="auto">
                    <a:xfrm>
                      <a:off x="990002" y="2810417"/>
                      <a:ext cx="7425160" cy="1342726"/>
                    </a:xfrm>
                    <a:prstGeom prst="rect">
                      <a:avLst/>
                    </a:prstGeom>
                    <a:noFill/>
                    <a:ln w="9525">
                      <a:solidFill>
                        <a:schemeClr val="tx1"/>
                      </a:solidFill>
                    </a:ln>
                    <a:effectLst>
                      <a:outerShdw blurRad="50800" dist="38100" dir="2700000" algn="tl" rotWithShape="0">
                        <a:prstClr val="black">
                          <a:alpha val="40000"/>
                        </a:prstClr>
                      </a:outerShdw>
                    </a:effectLst>
                  </p:spPr>
                </p:pic>
              </p:grpSp>
              <p:sp>
                <p:nvSpPr>
                  <p:cNvPr id="19" name="Rounded Rectangle 18"/>
                  <p:cNvSpPr/>
                  <p:nvPr/>
                </p:nvSpPr>
                <p:spPr>
                  <a:xfrm>
                    <a:off x="990002" y="1321956"/>
                    <a:ext cx="1742088" cy="1943678"/>
                  </a:xfrm>
                  <a:prstGeom prst="roundRect">
                    <a:avLst>
                      <a:gd name="adj" fmla="val 569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0" name="Rounded Rectangle 19"/>
                  <p:cNvSpPr/>
                  <p:nvPr/>
                </p:nvSpPr>
                <p:spPr>
                  <a:xfrm>
                    <a:off x="990002" y="3265634"/>
                    <a:ext cx="1742088" cy="510891"/>
                  </a:xfrm>
                  <a:prstGeom prst="roundRect">
                    <a:avLst>
                      <a:gd name="adj"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1" name="Rounded Rectangle 20"/>
                <p:cNvSpPr/>
                <p:nvPr/>
              </p:nvSpPr>
              <p:spPr>
                <a:xfrm>
                  <a:off x="990002" y="3773250"/>
                  <a:ext cx="7426798" cy="39626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8" name="Straight Arrow Connector 7"/>
              <p:cNvCxnSpPr>
                <a:stCxn id="47118" idx="2"/>
                <a:endCxn id="6" idx="0"/>
              </p:cNvCxnSpPr>
              <p:nvPr/>
            </p:nvCxnSpPr>
            <p:spPr bwMode="auto">
              <a:xfrm rot="16200000" flipH="1">
                <a:off x="5823502" y="1861608"/>
                <a:ext cx="457190" cy="2587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47117" idx="2"/>
                <a:endCxn id="19" idx="1"/>
              </p:cNvCxnSpPr>
              <p:nvPr/>
            </p:nvCxnSpPr>
            <p:spPr bwMode="auto">
              <a:xfrm rot="16200000" flipH="1">
                <a:off x="1155256" y="2866500"/>
                <a:ext cx="336543" cy="79206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7115" name="TextBox 3"/>
              <p:cNvSpPr txBox="1">
                <a:spLocks noChangeArrowheads="1"/>
              </p:cNvSpPr>
              <p:nvPr/>
            </p:nvSpPr>
            <p:spPr bwMode="auto">
              <a:xfrm>
                <a:off x="1404000" y="1116000"/>
                <a:ext cx="1818000" cy="646331"/>
              </a:xfrm>
              <a:prstGeom prst="rect">
                <a:avLst/>
              </a:prstGeom>
              <a:solidFill>
                <a:srgbClr val="FAFA96">
                  <a:alpha val="79999"/>
                </a:srgbClr>
              </a:solidFill>
              <a:ln w="9525">
                <a:noFill/>
                <a:miter lim="800000"/>
                <a:headEnd/>
                <a:tailEnd/>
              </a:ln>
            </p:spPr>
            <p:txBody>
              <a:bodyPr>
                <a:spAutoFit/>
              </a:bodyPr>
              <a:lstStyle/>
              <a:p>
                <a:r>
                  <a:rPr lang="en-CA" dirty="0">
                    <a:latin typeface="Calibri" pitchFamily="34" charset="0"/>
                  </a:rPr>
                  <a:t>Map defaults and administration</a:t>
                </a:r>
              </a:p>
            </p:txBody>
          </p:sp>
          <p:cxnSp>
            <p:nvCxnSpPr>
              <p:cNvPr id="14" name="Straight Arrow Connector 13"/>
              <p:cNvCxnSpPr>
                <a:stCxn id="47122" idx="0"/>
                <a:endCxn id="21" idx="2"/>
              </p:cNvCxnSpPr>
              <p:nvPr/>
            </p:nvCxnSpPr>
            <p:spPr bwMode="auto">
              <a:xfrm rot="16200000" flipV="1">
                <a:off x="5357636" y="5213549"/>
                <a:ext cx="328605" cy="40476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7117" name="TextBox 3"/>
              <p:cNvSpPr txBox="1">
                <a:spLocks noChangeArrowheads="1"/>
              </p:cNvSpPr>
              <p:nvPr/>
            </p:nvSpPr>
            <p:spPr bwMode="auto">
              <a:xfrm>
                <a:off x="252893" y="2448000"/>
                <a:ext cx="1350000" cy="646331"/>
              </a:xfrm>
              <a:prstGeom prst="rect">
                <a:avLst/>
              </a:prstGeom>
              <a:solidFill>
                <a:srgbClr val="FAFA96">
                  <a:alpha val="79999"/>
                </a:srgbClr>
              </a:solidFill>
              <a:ln w="9525">
                <a:noFill/>
                <a:miter lim="800000"/>
                <a:headEnd/>
                <a:tailEnd/>
              </a:ln>
            </p:spPr>
            <p:txBody>
              <a:bodyPr>
                <a:spAutoFit/>
              </a:bodyPr>
              <a:lstStyle/>
              <a:p>
                <a:r>
                  <a:rPr lang="en-CA" dirty="0">
                    <a:latin typeface="Calibri" pitchFamily="34" charset="0"/>
                  </a:rPr>
                  <a:t>Map layers and overlays</a:t>
                </a:r>
              </a:p>
            </p:txBody>
          </p:sp>
          <p:sp>
            <p:nvSpPr>
              <p:cNvPr id="47118" name="TextBox 3"/>
              <p:cNvSpPr txBox="1">
                <a:spLocks noChangeArrowheads="1"/>
              </p:cNvSpPr>
              <p:nvPr/>
            </p:nvSpPr>
            <p:spPr bwMode="auto">
              <a:xfrm>
                <a:off x="4068000" y="1114331"/>
                <a:ext cx="3708000" cy="648000"/>
              </a:xfrm>
              <a:prstGeom prst="rect">
                <a:avLst/>
              </a:prstGeom>
              <a:solidFill>
                <a:srgbClr val="FAFA96">
                  <a:alpha val="79999"/>
                </a:srgbClr>
              </a:solidFill>
              <a:ln w="9525">
                <a:noFill/>
                <a:miter lim="800000"/>
                <a:headEnd/>
                <a:tailEnd/>
              </a:ln>
            </p:spPr>
            <p:txBody>
              <a:bodyPr>
                <a:spAutoFit/>
              </a:bodyPr>
              <a:lstStyle/>
              <a:p>
                <a:r>
                  <a:rPr lang="en-CA" dirty="0">
                    <a:latin typeface="Calibri" pitchFamily="34" charset="0"/>
                  </a:rPr>
                  <a:t>GIS Button Bar sets map size, drawing functions and map control features.</a:t>
                </a:r>
              </a:p>
            </p:txBody>
          </p:sp>
          <p:sp>
            <p:nvSpPr>
              <p:cNvPr id="47119" name="TextBox 3"/>
              <p:cNvSpPr txBox="1">
                <a:spLocks noChangeArrowheads="1"/>
              </p:cNvSpPr>
              <p:nvPr/>
            </p:nvSpPr>
            <p:spPr bwMode="auto">
              <a:xfrm>
                <a:off x="323528" y="3771270"/>
                <a:ext cx="972000" cy="1200329"/>
              </a:xfrm>
              <a:prstGeom prst="rect">
                <a:avLst/>
              </a:prstGeom>
              <a:solidFill>
                <a:srgbClr val="FAFA96">
                  <a:alpha val="79999"/>
                </a:srgbClr>
              </a:solidFill>
              <a:ln w="9525">
                <a:noFill/>
                <a:miter lim="800000"/>
                <a:headEnd/>
                <a:tailEnd/>
              </a:ln>
            </p:spPr>
            <p:txBody>
              <a:bodyPr>
                <a:spAutoFit/>
              </a:bodyPr>
              <a:lstStyle/>
              <a:p>
                <a:r>
                  <a:rPr lang="en-CA" dirty="0">
                    <a:latin typeface="Calibri" pitchFamily="34" charset="0"/>
                  </a:rPr>
                  <a:t>Next Call Sign location update</a:t>
                </a:r>
              </a:p>
            </p:txBody>
          </p:sp>
          <p:cxnSp>
            <p:nvCxnSpPr>
              <p:cNvPr id="30" name="Straight Arrow Connector 29"/>
              <p:cNvCxnSpPr>
                <a:stCxn id="47115" idx="2"/>
                <a:endCxn id="12" idx="0"/>
              </p:cNvCxnSpPr>
              <p:nvPr/>
            </p:nvCxnSpPr>
            <p:spPr bwMode="auto">
              <a:xfrm rot="16200000" flipH="1">
                <a:off x="2217948" y="1857640"/>
                <a:ext cx="457190" cy="26666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47119" idx="3"/>
                <a:endCxn id="20" idx="1"/>
              </p:cNvCxnSpPr>
              <p:nvPr/>
            </p:nvCxnSpPr>
            <p:spPr bwMode="auto">
              <a:xfrm>
                <a:off x="1295749" y="4372171"/>
                <a:ext cx="423810" cy="24764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7122" name="TextBox 3"/>
              <p:cNvSpPr txBox="1">
                <a:spLocks noChangeArrowheads="1"/>
              </p:cNvSpPr>
              <p:nvPr/>
            </p:nvSpPr>
            <p:spPr bwMode="auto">
              <a:xfrm>
                <a:off x="3816000" y="5580000"/>
                <a:ext cx="3816000" cy="646331"/>
              </a:xfrm>
              <a:prstGeom prst="rect">
                <a:avLst/>
              </a:prstGeom>
              <a:solidFill>
                <a:srgbClr val="FAFA96">
                  <a:alpha val="79999"/>
                </a:srgbClr>
              </a:solidFill>
              <a:ln w="9525">
                <a:noFill/>
                <a:miter lim="800000"/>
                <a:headEnd/>
                <a:tailEnd/>
              </a:ln>
            </p:spPr>
            <p:txBody>
              <a:bodyPr>
                <a:spAutoFit/>
              </a:bodyPr>
              <a:lstStyle/>
              <a:p>
                <a:r>
                  <a:rPr lang="en-CA" dirty="0">
                    <a:latin typeface="Calibri" pitchFamily="34" charset="0"/>
                  </a:rPr>
                  <a:t>GIS Status Bar – Displays current cursor position, map name and datum.</a:t>
                </a:r>
              </a:p>
            </p:txBody>
          </p:sp>
          <p:sp>
            <p:nvSpPr>
              <p:cNvPr id="47123" name="TextBox 3"/>
              <p:cNvSpPr txBox="1">
                <a:spLocks noChangeArrowheads="1"/>
              </p:cNvSpPr>
              <p:nvPr/>
            </p:nvSpPr>
            <p:spPr bwMode="auto">
              <a:xfrm>
                <a:off x="2160000" y="5580001"/>
                <a:ext cx="1044000" cy="369332"/>
              </a:xfrm>
              <a:prstGeom prst="rect">
                <a:avLst/>
              </a:prstGeom>
              <a:solidFill>
                <a:srgbClr val="FAFA96">
                  <a:alpha val="79999"/>
                </a:srgbClr>
              </a:solidFill>
              <a:ln w="9525">
                <a:noFill/>
                <a:miter lim="800000"/>
                <a:headEnd/>
                <a:tailEnd/>
              </a:ln>
            </p:spPr>
            <p:txBody>
              <a:bodyPr>
                <a:spAutoFit/>
              </a:bodyPr>
              <a:lstStyle/>
              <a:p>
                <a:r>
                  <a:rPr lang="en-CA" dirty="0">
                    <a:latin typeface="Calibri" pitchFamily="34" charset="0"/>
                  </a:rPr>
                  <a:t>Scale bar</a:t>
                </a:r>
              </a:p>
            </p:txBody>
          </p:sp>
          <p:cxnSp>
            <p:nvCxnSpPr>
              <p:cNvPr id="45" name="Straight Arrow Connector 44"/>
              <p:cNvCxnSpPr>
                <a:stCxn id="47123" idx="0"/>
              </p:cNvCxnSpPr>
              <p:nvPr/>
            </p:nvCxnSpPr>
            <p:spPr bwMode="auto">
              <a:xfrm rot="5400000" flipH="1" flipV="1">
                <a:off x="2821102" y="4584950"/>
                <a:ext cx="855643" cy="11349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Program Options - General</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63</a:t>
            </a:fld>
            <a:endParaRPr lang="en-CA" dirty="0"/>
          </a:p>
        </p:txBody>
      </p:sp>
      <p:grpSp>
        <p:nvGrpSpPr>
          <p:cNvPr id="5" name="Group 51"/>
          <p:cNvGrpSpPr/>
          <p:nvPr/>
        </p:nvGrpSpPr>
        <p:grpSpPr>
          <a:xfrm>
            <a:off x="251999" y="540000"/>
            <a:ext cx="8645899" cy="5789837"/>
            <a:chOff x="251999" y="540000"/>
            <a:chExt cx="8645899" cy="5789837"/>
          </a:xfrm>
        </p:grpSpPr>
        <p:grpSp>
          <p:nvGrpSpPr>
            <p:cNvPr id="6" name="Group 14"/>
            <p:cNvGrpSpPr>
              <a:grpSpLocks noChangeAspect="1"/>
            </p:cNvGrpSpPr>
            <p:nvPr/>
          </p:nvGrpSpPr>
          <p:grpSpPr>
            <a:xfrm>
              <a:off x="3348000" y="1304764"/>
              <a:ext cx="5549898" cy="5025073"/>
              <a:chOff x="3059832" y="1053225"/>
              <a:chExt cx="5842000" cy="5289550"/>
            </a:xfrm>
          </p:grpSpPr>
          <p:pic>
            <p:nvPicPr>
              <p:cNvPr id="7170" name="Picture 2" descr="C:\Users\User1\Desktop\ScreenHunter\ICv6 Course\ICv6 GIS_58.jpg"/>
              <p:cNvPicPr>
                <a:picLocks noChangeAspect="1" noChangeArrowheads="1"/>
              </p:cNvPicPr>
              <p:nvPr/>
            </p:nvPicPr>
            <p:blipFill>
              <a:blip r:embed="rId2" cstate="print"/>
              <a:srcRect/>
              <a:stretch>
                <a:fillRect/>
              </a:stretch>
            </p:blipFill>
            <p:spPr bwMode="auto">
              <a:xfrm>
                <a:off x="3059832" y="1053225"/>
                <a:ext cx="5842000" cy="528955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1" name="Rounded Rectangle 10"/>
              <p:cNvSpPr/>
              <p:nvPr/>
            </p:nvSpPr>
            <p:spPr>
              <a:xfrm>
                <a:off x="3258000" y="1854000"/>
                <a:ext cx="1954800" cy="1800000"/>
              </a:xfrm>
              <a:prstGeom prst="roundRect">
                <a:avLst>
                  <a:gd name="adj" fmla="val 438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2" name="Rounded Rectangle 11"/>
              <p:cNvSpPr/>
              <p:nvPr/>
            </p:nvSpPr>
            <p:spPr>
              <a:xfrm>
                <a:off x="3103200" y="1306801"/>
                <a:ext cx="558000" cy="249992"/>
              </a:xfrm>
              <a:prstGeom prst="roundRect">
                <a:avLst>
                  <a:gd name="adj" fmla="val 1217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Rounded Rectangle 12"/>
              <p:cNvSpPr/>
              <p:nvPr/>
            </p:nvSpPr>
            <p:spPr>
              <a:xfrm>
                <a:off x="5392800" y="1854000"/>
                <a:ext cx="3247652" cy="1800000"/>
              </a:xfrm>
              <a:prstGeom prst="roundRect">
                <a:avLst>
                  <a:gd name="adj" fmla="val 325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4" name="Rounded Rectangle 13"/>
              <p:cNvSpPr/>
              <p:nvPr/>
            </p:nvSpPr>
            <p:spPr>
              <a:xfrm>
                <a:off x="3258000" y="3837600"/>
                <a:ext cx="5382452" cy="1188000"/>
              </a:xfrm>
              <a:prstGeom prst="roundRect">
                <a:avLst>
                  <a:gd name="adj" fmla="val 438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pic>
          <p:nvPicPr>
            <p:cNvPr id="7" name="Picture 3" descr="C:\Users\User1\Desktop\ScreenHunter\ICv6 Course\ICv6 GIS Map_6.JPG"/>
            <p:cNvPicPr>
              <a:picLocks noChangeAspect="1" noChangeArrowheads="1"/>
            </p:cNvPicPr>
            <p:nvPr/>
          </p:nvPicPr>
          <p:blipFill>
            <a:blip r:embed="rId3" cstate="print"/>
            <a:srcRect l="73479" t="6852" r="13398" b="4073"/>
            <a:stretch>
              <a:fillRect/>
            </a:stretch>
          </p:blipFill>
          <p:spPr bwMode="auto">
            <a:xfrm>
              <a:off x="252000" y="540000"/>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10" name="Straight Arrow Connector 9"/>
            <p:cNvCxnSpPr>
              <a:stCxn id="16" idx="3"/>
            </p:cNvCxnSpPr>
            <p:nvPr/>
          </p:nvCxnSpPr>
          <p:spPr bwMode="auto">
            <a:xfrm>
              <a:off x="2680875" y="1979166"/>
              <a:ext cx="1124083" cy="48173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3"/>
            <p:cNvSpPr txBox="1">
              <a:spLocks noChangeArrowheads="1"/>
            </p:cNvSpPr>
            <p:nvPr/>
          </p:nvSpPr>
          <p:spPr bwMode="auto">
            <a:xfrm>
              <a:off x="252000" y="1656000"/>
              <a:ext cx="2428875"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Scale Bar </a:t>
              </a:r>
              <a:r>
                <a:rPr lang="en-CA" dirty="0" smtClean="0">
                  <a:latin typeface="Calibri" pitchFamily="34" charset="0"/>
                </a:rPr>
                <a:t>– Show/hide checkbox.</a:t>
              </a:r>
              <a:endParaRPr lang="en-CA" dirty="0">
                <a:latin typeface="Calibri" pitchFamily="34" charset="0"/>
              </a:endParaRPr>
            </a:p>
          </p:txBody>
        </p:sp>
        <p:sp>
          <p:nvSpPr>
            <p:cNvPr id="17" name="TextBox 3"/>
            <p:cNvSpPr txBox="1">
              <a:spLocks noChangeArrowheads="1"/>
            </p:cNvSpPr>
            <p:nvPr/>
          </p:nvSpPr>
          <p:spPr bwMode="auto">
            <a:xfrm>
              <a:off x="251999" y="2520000"/>
              <a:ext cx="2808000" cy="936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Units</a:t>
              </a:r>
              <a:r>
                <a:rPr lang="en-CA" dirty="0" smtClean="0">
                  <a:latin typeface="Calibri" pitchFamily="34" charset="0"/>
                </a:rPr>
                <a:t> – Select measurement units from the drop-down list.</a:t>
              </a:r>
              <a:endParaRPr lang="en-CA" dirty="0">
                <a:latin typeface="Calibri" pitchFamily="34" charset="0"/>
              </a:endParaRPr>
            </a:p>
          </p:txBody>
        </p:sp>
        <p:sp>
          <p:nvSpPr>
            <p:cNvPr id="18" name="TextBox 3"/>
            <p:cNvSpPr txBox="1">
              <a:spLocks noChangeArrowheads="1"/>
            </p:cNvSpPr>
            <p:nvPr/>
          </p:nvSpPr>
          <p:spPr bwMode="auto">
            <a:xfrm>
              <a:off x="6845898" y="800708"/>
              <a:ext cx="2052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Grids</a:t>
              </a:r>
              <a:r>
                <a:rPr lang="en-CA" dirty="0" smtClean="0">
                  <a:latin typeface="Calibri" pitchFamily="34" charset="0"/>
                </a:rPr>
                <a:t> – Select UTM, Lat/Long or both</a:t>
              </a:r>
              <a:endParaRPr lang="en-CA" dirty="0">
                <a:latin typeface="Calibri" pitchFamily="34" charset="0"/>
              </a:endParaRPr>
            </a:p>
          </p:txBody>
        </p:sp>
        <p:sp>
          <p:nvSpPr>
            <p:cNvPr id="19" name="TextBox 3"/>
            <p:cNvSpPr txBox="1">
              <a:spLocks noChangeArrowheads="1"/>
            </p:cNvSpPr>
            <p:nvPr/>
          </p:nvSpPr>
          <p:spPr bwMode="auto">
            <a:xfrm>
              <a:off x="275986" y="4536000"/>
              <a:ext cx="2592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a:t>
              </a:r>
              <a:r>
                <a:rPr lang="en-CA" b="1" dirty="0" smtClean="0">
                  <a:latin typeface="Calibri" pitchFamily="34" charset="0"/>
                </a:rPr>
                <a:t>Latitude/Longitude</a:t>
              </a:r>
              <a:r>
                <a:rPr lang="en-CA" dirty="0" smtClean="0">
                  <a:latin typeface="Calibri" pitchFamily="34" charset="0"/>
                </a:rPr>
                <a:t> display format </a:t>
              </a:r>
              <a:endParaRPr lang="en-CA" dirty="0">
                <a:latin typeface="Calibri" pitchFamily="34" charset="0"/>
              </a:endParaRPr>
            </a:p>
          </p:txBody>
        </p:sp>
        <p:sp>
          <p:nvSpPr>
            <p:cNvPr id="20" name="TextBox 3"/>
            <p:cNvSpPr txBox="1">
              <a:spLocks noChangeArrowheads="1"/>
            </p:cNvSpPr>
            <p:nvPr/>
          </p:nvSpPr>
          <p:spPr bwMode="auto">
            <a:xfrm>
              <a:off x="275986" y="3672000"/>
              <a:ext cx="2484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Check box to use metric units for measurements.</a:t>
              </a:r>
              <a:endParaRPr lang="en-CA" dirty="0">
                <a:latin typeface="Calibri" pitchFamily="34" charset="0"/>
              </a:endParaRPr>
            </a:p>
          </p:txBody>
        </p:sp>
        <p:cxnSp>
          <p:nvCxnSpPr>
            <p:cNvPr id="24" name="Straight Arrow Connector 23"/>
            <p:cNvCxnSpPr/>
            <p:nvPr/>
          </p:nvCxnSpPr>
          <p:spPr bwMode="auto">
            <a:xfrm>
              <a:off x="3059999" y="2952000"/>
              <a:ext cx="744959"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20" idx="3"/>
            </p:cNvCxnSpPr>
            <p:nvPr/>
          </p:nvCxnSpPr>
          <p:spPr bwMode="auto">
            <a:xfrm>
              <a:off x="2759986" y="3996000"/>
              <a:ext cx="1096875" cy="288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9" idx="3"/>
            </p:cNvCxnSpPr>
            <p:nvPr/>
          </p:nvCxnSpPr>
          <p:spPr bwMode="auto">
            <a:xfrm flipV="1">
              <a:off x="2867986" y="4536000"/>
              <a:ext cx="988875" cy="46166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18" idx="2"/>
              <a:endCxn id="13" idx="0"/>
            </p:cNvCxnSpPr>
            <p:nvPr/>
          </p:nvCxnSpPr>
          <p:spPr bwMode="auto">
            <a:xfrm rot="5400000">
              <a:off x="7180196" y="1373797"/>
              <a:ext cx="618461" cy="76494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9" idx="1"/>
              <a:endCxn id="7" idx="3"/>
            </p:cNvCxnSpPr>
            <p:nvPr/>
          </p:nvCxnSpPr>
          <p:spPr bwMode="auto">
            <a:xfrm rot="10800000">
              <a:off x="972080" y="900000"/>
              <a:ext cx="251920" cy="2238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3"/>
            <p:cNvSpPr txBox="1">
              <a:spLocks noChangeArrowheads="1"/>
            </p:cNvSpPr>
            <p:nvPr/>
          </p:nvSpPr>
          <p:spPr bwMode="auto">
            <a:xfrm>
              <a:off x="1224000" y="800708"/>
              <a:ext cx="2196000" cy="646331"/>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Sets the program and data display options.</a:t>
              </a:r>
              <a:endParaRPr lang="en-CA" dirty="0">
                <a:latin typeface="Calibri" pitchFamily="34" charset="0"/>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457200" y="274638"/>
            <a:ext cx="8229600" cy="525462"/>
          </a:xfrm>
        </p:spPr>
        <p:txBody>
          <a:bodyPr/>
          <a:lstStyle/>
          <a:p>
            <a:r>
              <a:rPr lang="en-CA" b="1" dirty="0" smtClean="0"/>
              <a:t>Options - Manage Point Symbols</a:t>
            </a:r>
            <a:endParaRPr lang="en-CA" dirty="0" smtClean="0"/>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BDD1CCA8-9AFF-4DDB-841F-B0C7AA99B975}" type="slidenum">
              <a:rPr lang="en-CA" smtClean="0"/>
              <a:pPr>
                <a:defRPr/>
              </a:pPr>
              <a:t>64</a:t>
            </a:fld>
            <a:endParaRPr lang="en-CA" dirty="0"/>
          </a:p>
        </p:txBody>
      </p:sp>
      <p:sp>
        <p:nvSpPr>
          <p:cNvPr id="5" name="Rectangle 4"/>
          <p:cNvSpPr/>
          <p:nvPr/>
        </p:nvSpPr>
        <p:spPr>
          <a:xfrm>
            <a:off x="287338" y="1169988"/>
            <a:ext cx="1887537" cy="439737"/>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9" name="Rectangle 8"/>
          <p:cNvSpPr/>
          <p:nvPr/>
        </p:nvSpPr>
        <p:spPr>
          <a:xfrm>
            <a:off x="252413" y="1233488"/>
            <a:ext cx="1885950" cy="43815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0" name="Rectangle 9"/>
          <p:cNvSpPr/>
          <p:nvPr/>
        </p:nvSpPr>
        <p:spPr>
          <a:xfrm>
            <a:off x="2663825" y="1233488"/>
            <a:ext cx="1079500" cy="43815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nvGrpSpPr>
          <p:cNvPr id="2" name="Group 34"/>
          <p:cNvGrpSpPr/>
          <p:nvPr/>
        </p:nvGrpSpPr>
        <p:grpSpPr>
          <a:xfrm>
            <a:off x="251878" y="720725"/>
            <a:ext cx="8641297" cy="5635625"/>
            <a:chOff x="251878" y="720725"/>
            <a:chExt cx="8641297" cy="5635625"/>
          </a:xfrm>
        </p:grpSpPr>
        <p:sp>
          <p:nvSpPr>
            <p:cNvPr id="50188" name="TextBox 3"/>
            <p:cNvSpPr txBox="1">
              <a:spLocks noChangeArrowheads="1"/>
            </p:cNvSpPr>
            <p:nvPr/>
          </p:nvSpPr>
          <p:spPr bwMode="auto">
            <a:xfrm>
              <a:off x="251878" y="720725"/>
              <a:ext cx="8641297" cy="369284"/>
            </a:xfrm>
            <a:prstGeom prst="rect">
              <a:avLst/>
            </a:prstGeom>
            <a:noFill/>
            <a:ln w="9525">
              <a:noFill/>
              <a:miter lim="800000"/>
              <a:headEnd/>
              <a:tailEnd/>
            </a:ln>
          </p:spPr>
          <p:txBody>
            <a:bodyPr>
              <a:spAutoFit/>
            </a:bodyPr>
            <a:lstStyle/>
            <a:p>
              <a:pPr algn="ctr"/>
              <a:r>
                <a:rPr lang="en-CA" dirty="0">
                  <a:latin typeface="Calibri" pitchFamily="34" charset="0"/>
                </a:rPr>
                <a:t>The</a:t>
              </a:r>
              <a:r>
                <a:rPr lang="en-CA" b="1" dirty="0">
                  <a:latin typeface="Calibri" pitchFamily="34" charset="0"/>
                </a:rPr>
                <a:t> Manage Point Symbols</a:t>
              </a:r>
              <a:r>
                <a:rPr lang="en-CA" dirty="0">
                  <a:latin typeface="Calibri" pitchFamily="34" charset="0"/>
                </a:rPr>
                <a:t> tab provides a variety of symbols that can be put on the map.</a:t>
              </a:r>
              <a:r>
                <a:rPr lang="en-CA" b="1" dirty="0">
                  <a:latin typeface="Calibri" pitchFamily="34" charset="0"/>
                </a:rPr>
                <a:t> </a:t>
              </a:r>
            </a:p>
          </p:txBody>
        </p:sp>
        <p:grpSp>
          <p:nvGrpSpPr>
            <p:cNvPr id="6" name="Group 30"/>
            <p:cNvGrpSpPr/>
            <p:nvPr/>
          </p:nvGrpSpPr>
          <p:grpSpPr>
            <a:xfrm>
              <a:off x="252413" y="1169988"/>
              <a:ext cx="8256962" cy="5186362"/>
              <a:chOff x="252413" y="1169988"/>
              <a:chExt cx="8256962" cy="5186362"/>
            </a:xfrm>
          </p:grpSpPr>
          <p:grpSp>
            <p:nvGrpSpPr>
              <p:cNvPr id="7" name="Group 41"/>
              <p:cNvGrpSpPr>
                <a:grpSpLocks/>
              </p:cNvGrpSpPr>
              <p:nvPr/>
            </p:nvGrpSpPr>
            <p:grpSpPr bwMode="auto">
              <a:xfrm>
                <a:off x="2663972" y="1944568"/>
                <a:ext cx="5845403" cy="3583373"/>
                <a:chOff x="2663977" y="1944000"/>
                <a:chExt cx="5845175" cy="3583834"/>
              </a:xfrm>
            </p:grpSpPr>
            <p:grpSp>
              <p:nvGrpSpPr>
                <p:cNvPr id="8" name="Group 15"/>
                <p:cNvGrpSpPr/>
                <p:nvPr/>
              </p:nvGrpSpPr>
              <p:grpSpPr>
                <a:xfrm>
                  <a:off x="2663977" y="1944000"/>
                  <a:ext cx="5845175" cy="3583834"/>
                  <a:chOff x="2138377" y="2420888"/>
                  <a:chExt cx="5845175" cy="3583834"/>
                </a:xfrm>
                <a:effectLst>
                  <a:outerShdw blurRad="50800" dist="38100" dir="2700000" algn="tl" rotWithShape="0">
                    <a:prstClr val="black">
                      <a:alpha val="40000"/>
                    </a:prstClr>
                  </a:outerShdw>
                </a:effectLst>
              </p:grpSpPr>
              <p:grpSp>
                <p:nvGrpSpPr>
                  <p:cNvPr id="11" name="Group 13"/>
                  <p:cNvGrpSpPr/>
                  <p:nvPr/>
                </p:nvGrpSpPr>
                <p:grpSpPr>
                  <a:xfrm>
                    <a:off x="2138377" y="2420888"/>
                    <a:ext cx="5845175" cy="3583834"/>
                    <a:chOff x="1649413" y="900000"/>
                    <a:chExt cx="5845175" cy="3583834"/>
                  </a:xfrm>
                </p:grpSpPr>
                <p:pic>
                  <p:nvPicPr>
                    <p:cNvPr id="2051" name="Picture 3" descr="C:\Users\Owner\Desktop\Screenhunter\ICv6\ICv6 GIS_12.JPG"/>
                    <p:cNvPicPr>
                      <a:picLocks noChangeAspect="1" noChangeArrowheads="1"/>
                    </p:cNvPicPr>
                    <p:nvPr/>
                  </p:nvPicPr>
                  <p:blipFill>
                    <a:blip r:embed="rId2" cstate="print"/>
                    <a:srcRect b="68356"/>
                    <a:stretch>
                      <a:fillRect/>
                    </a:stretch>
                  </p:blipFill>
                  <p:spPr bwMode="auto">
                    <a:xfrm>
                      <a:off x="1649413" y="900000"/>
                      <a:ext cx="5845175" cy="1675842"/>
                    </a:xfrm>
                    <a:prstGeom prst="rect">
                      <a:avLst/>
                    </a:prstGeom>
                    <a:noFill/>
                    <a:ln w="9525">
                      <a:solidFill>
                        <a:schemeClr val="tx1"/>
                      </a:solidFill>
                    </a:ln>
                  </p:spPr>
                </p:pic>
                <p:pic>
                  <p:nvPicPr>
                    <p:cNvPr id="13" name="Picture 2" descr="C:\Users\Owner\Desktop\Screenhunter\ICv6\ICv6 GIS_12.JPG"/>
                    <p:cNvPicPr>
                      <a:picLocks noChangeAspect="1" noChangeArrowheads="1"/>
                    </p:cNvPicPr>
                    <p:nvPr/>
                  </p:nvPicPr>
                  <p:blipFill>
                    <a:blip r:embed="rId2" cstate="print"/>
                    <a:srcRect t="69716"/>
                    <a:stretch>
                      <a:fillRect/>
                    </a:stretch>
                  </p:blipFill>
                  <p:spPr bwMode="auto">
                    <a:xfrm>
                      <a:off x="1649413" y="2880000"/>
                      <a:ext cx="5845175" cy="1603834"/>
                    </a:xfrm>
                    <a:prstGeom prst="rect">
                      <a:avLst/>
                    </a:prstGeom>
                    <a:noFill/>
                    <a:ln w="9525">
                      <a:solidFill>
                        <a:schemeClr val="tx1"/>
                      </a:solidFill>
                    </a:ln>
                  </p:spPr>
                </p:pic>
              </p:grpSp>
              <p:sp>
                <p:nvSpPr>
                  <p:cNvPr id="15" name="Rounded Rectangle 14"/>
                  <p:cNvSpPr/>
                  <p:nvPr/>
                </p:nvSpPr>
                <p:spPr>
                  <a:xfrm>
                    <a:off x="2700000" y="2700000"/>
                    <a:ext cx="1170000" cy="198000"/>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40" name="Rounded Rectangle 39"/>
                <p:cNvSpPr/>
                <p:nvPr/>
              </p:nvSpPr>
              <p:spPr>
                <a:xfrm>
                  <a:off x="3555970" y="4614639"/>
                  <a:ext cx="2095418" cy="266734"/>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1" name="Rounded Rectangle 40"/>
                <p:cNvSpPr/>
                <p:nvPr/>
              </p:nvSpPr>
              <p:spPr>
                <a:xfrm>
                  <a:off x="5752985" y="4614639"/>
                  <a:ext cx="1357260" cy="266734"/>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4" name="TextBox 3"/>
              <p:cNvSpPr txBox="1">
                <a:spLocks noChangeArrowheads="1"/>
              </p:cNvSpPr>
              <p:nvPr/>
            </p:nvSpPr>
            <p:spPr bwMode="auto">
              <a:xfrm>
                <a:off x="252413" y="1944688"/>
                <a:ext cx="2105025" cy="900112"/>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Select symbol font </a:t>
                </a:r>
                <a:r>
                  <a:rPr lang="en-CA" dirty="0">
                    <a:latin typeface="Calibri" pitchFamily="34" charset="0"/>
                  </a:rPr>
                  <a:t>– Select symbols from a number of fonts.</a:t>
                </a:r>
              </a:p>
            </p:txBody>
          </p:sp>
          <p:cxnSp>
            <p:nvCxnSpPr>
              <p:cNvPr id="25" name="Straight Arrow Connector 24"/>
              <p:cNvCxnSpPr>
                <a:stCxn id="34" idx="0"/>
              </p:cNvCxnSpPr>
              <p:nvPr/>
            </p:nvCxnSpPr>
            <p:spPr bwMode="auto">
              <a:xfrm rot="16200000" flipV="1">
                <a:off x="6242050" y="5070476"/>
                <a:ext cx="827087" cy="44926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TextBox 3"/>
              <p:cNvSpPr txBox="1">
                <a:spLocks noChangeArrowheads="1"/>
              </p:cNvSpPr>
              <p:nvPr/>
            </p:nvSpPr>
            <p:spPr bwMode="auto">
              <a:xfrm>
                <a:off x="5359400" y="1169988"/>
                <a:ext cx="3149600" cy="6477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My Symbols</a:t>
                </a:r>
                <a:r>
                  <a:rPr lang="en-CA" dirty="0">
                    <a:latin typeface="Calibri" pitchFamily="34" charset="0"/>
                  </a:rPr>
                  <a:t> – Selected symbols available for use on the map.</a:t>
                </a:r>
                <a:r>
                  <a:rPr lang="en-CA" b="1" dirty="0">
                    <a:latin typeface="Calibri" pitchFamily="34" charset="0"/>
                  </a:rPr>
                  <a:t> </a:t>
                </a:r>
              </a:p>
            </p:txBody>
          </p:sp>
          <p:cxnSp>
            <p:nvCxnSpPr>
              <p:cNvPr id="29" name="Straight Arrow Connector 28"/>
              <p:cNvCxnSpPr>
                <a:stCxn id="32" idx="3"/>
              </p:cNvCxnSpPr>
              <p:nvPr/>
            </p:nvCxnSpPr>
            <p:spPr bwMode="auto">
              <a:xfrm>
                <a:off x="2214563" y="4741863"/>
                <a:ext cx="1343025" cy="635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
              <p:cNvSpPr txBox="1">
                <a:spLocks noChangeArrowheads="1"/>
              </p:cNvSpPr>
              <p:nvPr/>
            </p:nvSpPr>
            <p:spPr bwMode="auto">
              <a:xfrm>
                <a:off x="252413" y="4291013"/>
                <a:ext cx="1962150" cy="900112"/>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Previous/Next </a:t>
                </a:r>
                <a:r>
                  <a:rPr lang="en-CA" dirty="0">
                    <a:latin typeface="Calibri" pitchFamily="34" charset="0"/>
                  </a:rPr>
                  <a:t>– Displays groups of symbols in the font </a:t>
                </a:r>
              </a:p>
            </p:txBody>
          </p:sp>
          <p:cxnSp>
            <p:nvCxnSpPr>
              <p:cNvPr id="33" name="Straight Arrow Connector 32"/>
              <p:cNvCxnSpPr>
                <a:stCxn id="28" idx="2"/>
              </p:cNvCxnSpPr>
              <p:nvPr/>
            </p:nvCxnSpPr>
            <p:spPr bwMode="auto">
              <a:xfrm rot="5400000">
                <a:off x="6155532" y="1767681"/>
                <a:ext cx="728662" cy="82867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4" name="TextBox 3"/>
              <p:cNvSpPr txBox="1">
                <a:spLocks noChangeArrowheads="1"/>
              </p:cNvSpPr>
              <p:nvPr/>
            </p:nvSpPr>
            <p:spPr bwMode="auto">
              <a:xfrm>
                <a:off x="5251450" y="5708650"/>
                <a:ext cx="3257550" cy="6477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Add/Remove</a:t>
                </a:r>
                <a:r>
                  <a:rPr lang="en-CA" dirty="0">
                    <a:latin typeface="Calibri" pitchFamily="34" charset="0"/>
                  </a:rPr>
                  <a:t> – Add or remove selected symbols in </a:t>
                </a:r>
                <a:r>
                  <a:rPr lang="en-CA" b="1" dirty="0">
                    <a:latin typeface="Calibri" pitchFamily="34" charset="0"/>
                  </a:rPr>
                  <a:t>My Symbols</a:t>
                </a:r>
                <a:r>
                  <a:rPr lang="en-CA" dirty="0">
                    <a:latin typeface="Calibri" pitchFamily="34" charset="0"/>
                  </a:rPr>
                  <a:t>.</a:t>
                </a:r>
              </a:p>
            </p:txBody>
          </p:sp>
          <p:cxnSp>
            <p:nvCxnSpPr>
              <p:cNvPr id="47" name="Straight Arrow Connector 46"/>
              <p:cNvCxnSpPr>
                <a:stCxn id="24" idx="3"/>
              </p:cNvCxnSpPr>
              <p:nvPr/>
            </p:nvCxnSpPr>
            <p:spPr bwMode="auto">
              <a:xfrm>
                <a:off x="2357438" y="2393950"/>
                <a:ext cx="593725" cy="20796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30" name="Picture 3" descr="C:\Users\User1\Desktop\ScreenHunter\ICv6 Course\ICv6 GIS Map_6.JPG"/>
            <p:cNvPicPr>
              <a:picLocks noChangeAspect="1" noChangeArrowheads="1"/>
            </p:cNvPicPr>
            <p:nvPr/>
          </p:nvPicPr>
          <p:blipFill>
            <a:blip r:embed="rId3" cstate="print"/>
            <a:srcRect l="73479" t="6852" r="13398" b="4073"/>
            <a:stretch>
              <a:fillRect/>
            </a:stretch>
          </p:blipFill>
          <p:spPr bwMode="auto">
            <a:xfrm>
              <a:off x="251878" y="1090009"/>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grpSp>
      <p:sp>
        <p:nvSpPr>
          <p:cNvPr id="36" name="TextBox 3"/>
          <p:cNvSpPr txBox="1">
            <a:spLocks noChangeArrowheads="1"/>
          </p:cNvSpPr>
          <p:nvPr/>
        </p:nvSpPr>
        <p:spPr bwMode="auto">
          <a:xfrm>
            <a:off x="252413" y="5400000"/>
            <a:ext cx="2340000" cy="90000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Additional symbols are available on the SAR Technology website.</a:t>
            </a:r>
            <a:endParaRPr lang="en-CA" dirty="0">
              <a:latin typeface="Calibri"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57200" y="274638"/>
            <a:ext cx="8229600" cy="525462"/>
          </a:xfrm>
        </p:spPr>
        <p:txBody>
          <a:bodyPr/>
          <a:lstStyle/>
          <a:p>
            <a:r>
              <a:rPr lang="en-CA" b="1" dirty="0" smtClean="0"/>
              <a:t>Options – Area Shading</a:t>
            </a:r>
            <a:endParaRPr lang="en-CA" dirty="0" smtClean="0"/>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7106D6A6-DDC3-40FA-B63D-267AD04F5F93}" type="slidenum">
              <a:rPr lang="en-CA" smtClean="0"/>
              <a:pPr>
                <a:defRPr/>
              </a:pPr>
              <a:t>65</a:t>
            </a:fld>
            <a:endParaRPr lang="en-CA" dirty="0"/>
          </a:p>
        </p:txBody>
      </p:sp>
      <p:sp>
        <p:nvSpPr>
          <p:cNvPr id="14" name="Rectangle 13"/>
          <p:cNvSpPr/>
          <p:nvPr/>
        </p:nvSpPr>
        <p:spPr>
          <a:xfrm>
            <a:off x="252413" y="1233488"/>
            <a:ext cx="1885950" cy="43815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5" name="Rectangle 14"/>
          <p:cNvSpPr/>
          <p:nvPr/>
        </p:nvSpPr>
        <p:spPr>
          <a:xfrm>
            <a:off x="2663825" y="1233488"/>
            <a:ext cx="1079500" cy="43815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7" name="TextBox 3"/>
          <p:cNvSpPr txBox="1">
            <a:spLocks noChangeArrowheads="1"/>
          </p:cNvSpPr>
          <p:nvPr/>
        </p:nvSpPr>
        <p:spPr bwMode="auto">
          <a:xfrm>
            <a:off x="252413" y="2397125"/>
            <a:ext cx="2087562" cy="120015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Check the box to display </a:t>
            </a:r>
            <a:r>
              <a:rPr lang="en-CA" b="1" dirty="0">
                <a:latin typeface="Calibri" pitchFamily="34" charset="0"/>
              </a:rPr>
              <a:t>Mission Area </a:t>
            </a:r>
            <a:r>
              <a:rPr lang="en-CA" dirty="0">
                <a:latin typeface="Calibri" pitchFamily="34" charset="0"/>
              </a:rPr>
              <a:t>probabilities on the map.</a:t>
            </a:r>
          </a:p>
        </p:txBody>
      </p:sp>
      <p:sp>
        <p:nvSpPr>
          <p:cNvPr id="51212" name="TextBox 3"/>
          <p:cNvSpPr txBox="1">
            <a:spLocks noChangeArrowheads="1"/>
          </p:cNvSpPr>
          <p:nvPr/>
        </p:nvSpPr>
        <p:spPr bwMode="auto">
          <a:xfrm>
            <a:off x="251878" y="720725"/>
            <a:ext cx="8641297" cy="369284"/>
          </a:xfrm>
          <a:prstGeom prst="rect">
            <a:avLst/>
          </a:prstGeom>
          <a:noFill/>
          <a:ln w="9525">
            <a:noFill/>
            <a:miter lim="800000"/>
            <a:headEnd/>
            <a:tailEnd/>
          </a:ln>
        </p:spPr>
        <p:txBody>
          <a:bodyPr>
            <a:spAutoFit/>
          </a:bodyPr>
          <a:lstStyle/>
          <a:p>
            <a:pPr algn="ctr"/>
            <a:r>
              <a:rPr lang="en-CA" dirty="0">
                <a:latin typeface="Calibri" pitchFamily="34" charset="0"/>
              </a:rPr>
              <a:t>The</a:t>
            </a:r>
            <a:r>
              <a:rPr lang="en-CA" b="1" dirty="0">
                <a:latin typeface="Calibri" pitchFamily="34" charset="0"/>
              </a:rPr>
              <a:t> Area Shading </a:t>
            </a:r>
            <a:r>
              <a:rPr lang="en-CA" dirty="0">
                <a:latin typeface="Calibri" pitchFamily="34" charset="0"/>
              </a:rPr>
              <a:t>tab displays probabilities for Mission Areas on the map.</a:t>
            </a:r>
            <a:r>
              <a:rPr lang="en-CA" b="1" dirty="0">
                <a:latin typeface="Calibri" pitchFamily="34" charset="0"/>
              </a:rPr>
              <a:t> </a:t>
            </a:r>
          </a:p>
        </p:txBody>
      </p:sp>
      <p:grpSp>
        <p:nvGrpSpPr>
          <p:cNvPr id="2" name="Group 23"/>
          <p:cNvGrpSpPr>
            <a:grpSpLocks/>
          </p:cNvGrpSpPr>
          <p:nvPr/>
        </p:nvGrpSpPr>
        <p:grpSpPr bwMode="auto">
          <a:xfrm>
            <a:off x="3024009" y="1876435"/>
            <a:ext cx="5837465" cy="3601413"/>
            <a:chOff x="3024000" y="1876182"/>
            <a:chExt cx="5837237" cy="3601616"/>
          </a:xfrm>
        </p:grpSpPr>
        <p:grpSp>
          <p:nvGrpSpPr>
            <p:cNvPr id="5" name="Group 9"/>
            <p:cNvGrpSpPr/>
            <p:nvPr/>
          </p:nvGrpSpPr>
          <p:grpSpPr>
            <a:xfrm>
              <a:off x="3024000" y="1876182"/>
              <a:ext cx="5837237" cy="3601616"/>
              <a:chOff x="1652588" y="800100"/>
              <a:chExt cx="5837237" cy="3601616"/>
            </a:xfrm>
            <a:effectLst>
              <a:outerShdw blurRad="50800" dist="38100" dir="2700000" algn="tl" rotWithShape="0">
                <a:prstClr val="black">
                  <a:alpha val="40000"/>
                </a:prstClr>
              </a:outerShdw>
            </a:effectLst>
          </p:grpSpPr>
          <p:pic>
            <p:nvPicPr>
              <p:cNvPr id="3076" name="Picture 4" descr="C:\Users\Owner\Desktop\Screenhunter\ICv6\ICv6 GIS_13.JPG"/>
              <p:cNvPicPr>
                <a:picLocks noChangeAspect="1" noChangeArrowheads="1"/>
              </p:cNvPicPr>
              <p:nvPr/>
            </p:nvPicPr>
            <p:blipFill>
              <a:blip r:embed="rId2" cstate="print"/>
              <a:srcRect b="46576"/>
              <a:stretch>
                <a:fillRect/>
              </a:stretch>
            </p:blipFill>
            <p:spPr bwMode="auto">
              <a:xfrm>
                <a:off x="1652588" y="800100"/>
                <a:ext cx="5837237" cy="2808920"/>
              </a:xfrm>
              <a:prstGeom prst="rect">
                <a:avLst/>
              </a:prstGeom>
              <a:noFill/>
              <a:ln w="9525">
                <a:solidFill>
                  <a:schemeClr val="tx1"/>
                </a:solidFill>
              </a:ln>
            </p:spPr>
          </p:pic>
          <p:pic>
            <p:nvPicPr>
              <p:cNvPr id="9" name="Picture 2" descr="C:\Users\Owner\Desktop\Screenhunter\ICv6\ICv6 GIS_13.JPG"/>
              <p:cNvPicPr>
                <a:picLocks noChangeAspect="1" noChangeArrowheads="1"/>
              </p:cNvPicPr>
              <p:nvPr/>
            </p:nvPicPr>
            <p:blipFill>
              <a:blip r:embed="rId2" cstate="print"/>
              <a:srcRect t="89717"/>
              <a:stretch>
                <a:fillRect/>
              </a:stretch>
            </p:blipFill>
            <p:spPr bwMode="auto">
              <a:xfrm>
                <a:off x="1652588" y="3861048"/>
                <a:ext cx="5837237" cy="540668"/>
              </a:xfrm>
              <a:prstGeom prst="rect">
                <a:avLst/>
              </a:prstGeom>
              <a:noFill/>
              <a:ln w="9525">
                <a:solidFill>
                  <a:schemeClr val="tx1"/>
                </a:solidFill>
              </a:ln>
            </p:spPr>
          </p:pic>
        </p:grpSp>
        <p:sp>
          <p:nvSpPr>
            <p:cNvPr id="16" name="Rounded Rectangle 15"/>
            <p:cNvSpPr/>
            <p:nvPr/>
          </p:nvSpPr>
          <p:spPr>
            <a:xfrm>
              <a:off x="4733849" y="2148934"/>
              <a:ext cx="774670" cy="17941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8" name="TextBox 3"/>
          <p:cNvSpPr txBox="1">
            <a:spLocks noChangeArrowheads="1"/>
          </p:cNvSpPr>
          <p:nvPr/>
        </p:nvSpPr>
        <p:spPr bwMode="auto">
          <a:xfrm>
            <a:off x="252413" y="4070185"/>
            <a:ext cx="2428875" cy="923992"/>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Select </a:t>
            </a:r>
            <a:r>
              <a:rPr lang="en-CA" b="1" dirty="0">
                <a:latin typeface="Calibri" pitchFamily="34" charset="0"/>
              </a:rPr>
              <a:t>Initial Probability of Area </a:t>
            </a:r>
            <a:r>
              <a:rPr lang="en-CA" dirty="0">
                <a:latin typeface="Calibri" pitchFamily="34" charset="0"/>
              </a:rPr>
              <a:t>or </a:t>
            </a:r>
            <a:r>
              <a:rPr lang="en-CA" b="1" dirty="0">
                <a:latin typeface="Calibri" pitchFamily="34" charset="0"/>
              </a:rPr>
              <a:t>Initial Probability of Density</a:t>
            </a:r>
            <a:r>
              <a:rPr lang="en-CA" dirty="0">
                <a:latin typeface="Calibri" pitchFamily="34" charset="0"/>
              </a:rPr>
              <a:t>.</a:t>
            </a:r>
          </a:p>
        </p:txBody>
      </p:sp>
      <p:sp>
        <p:nvSpPr>
          <p:cNvPr id="19" name="TextBox 3"/>
          <p:cNvSpPr txBox="1">
            <a:spLocks noChangeArrowheads="1"/>
          </p:cNvSpPr>
          <p:nvPr/>
        </p:nvSpPr>
        <p:spPr bwMode="auto">
          <a:xfrm>
            <a:off x="5076826" y="5708603"/>
            <a:ext cx="2465388" cy="647747"/>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Set the color scheme for the selected probability.</a:t>
            </a:r>
          </a:p>
        </p:txBody>
      </p:sp>
      <p:cxnSp>
        <p:nvCxnSpPr>
          <p:cNvPr id="20" name="Straight Arrow Connector 19"/>
          <p:cNvCxnSpPr>
            <a:stCxn id="18" idx="3"/>
          </p:cNvCxnSpPr>
          <p:nvPr/>
        </p:nvCxnSpPr>
        <p:spPr bwMode="auto">
          <a:xfrm flipV="1">
            <a:off x="2681289" y="3428789"/>
            <a:ext cx="1243012" cy="110339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9" idx="0"/>
          </p:cNvCxnSpPr>
          <p:nvPr/>
        </p:nvCxnSpPr>
        <p:spPr bwMode="auto">
          <a:xfrm rot="5400000" flipH="1" flipV="1">
            <a:off x="5880057" y="4929098"/>
            <a:ext cx="1208174" cy="35083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7" idx="3"/>
          </p:cNvCxnSpPr>
          <p:nvPr/>
        </p:nvCxnSpPr>
        <p:spPr bwMode="auto">
          <a:xfrm>
            <a:off x="2339976" y="2997344"/>
            <a:ext cx="1260475"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bwMode="auto">
          <a:xfrm>
            <a:off x="252413" y="1233488"/>
            <a:ext cx="2590800" cy="44291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pic>
        <p:nvPicPr>
          <p:cNvPr id="25" name="Picture 3" descr="C:\Users\User1\Desktop\ScreenHunter\ICv6 Course\ICv6 GIS Map_6.JPG"/>
          <p:cNvPicPr>
            <a:picLocks noChangeAspect="1" noChangeArrowheads="1"/>
          </p:cNvPicPr>
          <p:nvPr/>
        </p:nvPicPr>
        <p:blipFill>
          <a:blip r:embed="rId3" cstate="print"/>
          <a:srcRect l="73479" t="6852" r="13398" b="4073"/>
          <a:stretch>
            <a:fillRect/>
          </a:stretch>
        </p:blipFill>
        <p:spPr bwMode="auto">
          <a:xfrm>
            <a:off x="251878" y="1260000"/>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457200" y="274638"/>
            <a:ext cx="8229600" cy="525462"/>
          </a:xfrm>
        </p:spPr>
        <p:txBody>
          <a:bodyPr/>
          <a:lstStyle/>
          <a:p>
            <a:r>
              <a:rPr lang="en-CA" b="1" dirty="0" smtClean="0"/>
              <a:t>Options – Track Coordinate Systems - 1</a:t>
            </a:r>
            <a:endParaRPr lang="en-CA" dirty="0" smtClean="0"/>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AC4B9C59-BCBC-4C78-AC15-8B084E57F294}" type="slidenum">
              <a:rPr lang="en-CA" smtClean="0"/>
              <a:pPr>
                <a:defRPr/>
              </a:pPr>
              <a:t>66</a:t>
            </a:fld>
            <a:endParaRPr lang="en-CA" dirty="0"/>
          </a:p>
        </p:txBody>
      </p:sp>
      <p:grpSp>
        <p:nvGrpSpPr>
          <p:cNvPr id="2" name="Group 21"/>
          <p:cNvGrpSpPr/>
          <p:nvPr/>
        </p:nvGrpSpPr>
        <p:grpSpPr>
          <a:xfrm>
            <a:off x="540000" y="684213"/>
            <a:ext cx="8059008" cy="5741987"/>
            <a:chOff x="215900" y="684213"/>
            <a:chExt cx="8059008" cy="5741987"/>
          </a:xfrm>
        </p:grpSpPr>
        <p:grpSp>
          <p:nvGrpSpPr>
            <p:cNvPr id="5" name="Group 16"/>
            <p:cNvGrpSpPr>
              <a:grpSpLocks/>
            </p:cNvGrpSpPr>
            <p:nvPr/>
          </p:nvGrpSpPr>
          <p:grpSpPr bwMode="auto">
            <a:xfrm>
              <a:off x="3537621" y="2142210"/>
              <a:ext cx="4737287" cy="4283990"/>
              <a:chOff x="3537600" y="2142000"/>
              <a:chExt cx="4737115" cy="4284000"/>
            </a:xfrm>
          </p:grpSpPr>
          <p:pic>
            <p:nvPicPr>
              <p:cNvPr id="16" name="Picture 2" descr="C:\Users\User1\Desktop\ScreenHunter\ICv6 Course\ICv6 GIS Map_10.JPG"/>
              <p:cNvPicPr>
                <a:picLocks noChangeAspect="1" noChangeArrowheads="1"/>
              </p:cNvPicPr>
              <p:nvPr/>
            </p:nvPicPr>
            <p:blipFill>
              <a:blip r:embed="rId2" cstate="print"/>
              <a:srcRect/>
              <a:stretch>
                <a:fillRect/>
              </a:stretch>
            </p:blipFill>
            <p:spPr bwMode="auto">
              <a:xfrm>
                <a:off x="3536929" y="2141328"/>
                <a:ext cx="4738516" cy="4284672"/>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0" name="Rounded Rectangle 9"/>
              <p:cNvSpPr/>
              <p:nvPr/>
            </p:nvSpPr>
            <p:spPr>
              <a:xfrm>
                <a:off x="5562505" y="2393741"/>
                <a:ext cx="1082636" cy="1619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52232" name="TextBox 3"/>
            <p:cNvSpPr txBox="1">
              <a:spLocks noChangeArrowheads="1"/>
            </p:cNvSpPr>
            <p:nvPr/>
          </p:nvSpPr>
          <p:spPr bwMode="auto">
            <a:xfrm>
              <a:off x="215900" y="3888000"/>
              <a:ext cx="2916106" cy="1224000"/>
            </a:xfrm>
            <a:prstGeom prst="rect">
              <a:avLst/>
            </a:prstGeom>
            <a:solidFill>
              <a:srgbClr val="FAFA96">
                <a:alpha val="79999"/>
              </a:srgbClr>
            </a:solidFill>
            <a:ln w="9525">
              <a:noFill/>
              <a:miter lim="800000"/>
              <a:headEnd/>
              <a:tailEnd/>
            </a:ln>
          </p:spPr>
          <p:txBody>
            <a:bodyPr>
              <a:spAutoFit/>
            </a:bodyPr>
            <a:lstStyle/>
            <a:p>
              <a:r>
                <a:rPr lang="en-CA" b="1" dirty="0">
                  <a:latin typeface="Calibri" pitchFamily="34" charset="0"/>
                </a:rPr>
                <a:t>GPS NMEA Track File Display</a:t>
              </a:r>
              <a:r>
                <a:rPr lang="en-CA" dirty="0">
                  <a:latin typeface="Calibri" pitchFamily="34" charset="0"/>
                </a:rPr>
                <a:t> – Sets display coordinates to match imported </a:t>
              </a:r>
              <a:r>
                <a:rPr lang="en-CA" b="1" dirty="0">
                  <a:latin typeface="Calibri" pitchFamily="34" charset="0"/>
                </a:rPr>
                <a:t>GPS Waypoint Track File</a:t>
              </a:r>
              <a:r>
                <a:rPr lang="en-CA" dirty="0">
                  <a:latin typeface="Calibri" pitchFamily="34" charset="0"/>
                </a:rPr>
                <a:t> formats.</a:t>
              </a:r>
              <a:endParaRPr lang="en-CA" b="1" dirty="0">
                <a:latin typeface="Calibri" pitchFamily="34" charset="0"/>
              </a:endParaRPr>
            </a:p>
          </p:txBody>
        </p:sp>
        <p:cxnSp>
          <p:nvCxnSpPr>
            <p:cNvPr id="12" name="Straight Arrow Connector 11"/>
            <p:cNvCxnSpPr>
              <a:stCxn id="52232" idx="3"/>
            </p:cNvCxnSpPr>
            <p:nvPr/>
          </p:nvCxnSpPr>
          <p:spPr bwMode="auto">
            <a:xfrm>
              <a:off x="3132006" y="4500000"/>
              <a:ext cx="687519"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2234" name="TextBox 3"/>
            <p:cNvSpPr txBox="1">
              <a:spLocks noChangeArrowheads="1"/>
            </p:cNvSpPr>
            <p:nvPr/>
          </p:nvSpPr>
          <p:spPr bwMode="auto">
            <a:xfrm>
              <a:off x="251901" y="2142210"/>
              <a:ext cx="2880105" cy="1224000"/>
            </a:xfrm>
            <a:prstGeom prst="rect">
              <a:avLst/>
            </a:prstGeom>
            <a:solidFill>
              <a:srgbClr val="FAFA96">
                <a:alpha val="79999"/>
              </a:srgbClr>
            </a:solidFill>
            <a:ln w="9525">
              <a:noFill/>
              <a:miter lim="800000"/>
              <a:headEnd/>
              <a:tailEnd/>
            </a:ln>
          </p:spPr>
          <p:txBody>
            <a:bodyPr>
              <a:spAutoFit/>
            </a:bodyPr>
            <a:lstStyle/>
            <a:p>
              <a:r>
                <a:rPr lang="en-CA" b="1" dirty="0">
                  <a:latin typeface="Calibri" pitchFamily="34" charset="0"/>
                </a:rPr>
                <a:t>Team Tracker Call Signs </a:t>
              </a:r>
              <a:r>
                <a:rPr lang="en-CA" dirty="0">
                  <a:latin typeface="Calibri" pitchFamily="34" charset="0"/>
                </a:rPr>
                <a:t>– Sets display coordinates for the </a:t>
              </a:r>
              <a:r>
                <a:rPr lang="en-CA" b="1" dirty="0">
                  <a:latin typeface="Calibri" pitchFamily="34" charset="0"/>
                </a:rPr>
                <a:t>Location </a:t>
              </a:r>
              <a:r>
                <a:rPr lang="en-CA" dirty="0">
                  <a:latin typeface="Calibri" pitchFamily="34" charset="0"/>
                </a:rPr>
                <a:t>field of the </a:t>
              </a:r>
              <a:r>
                <a:rPr lang="en-CA" b="1" dirty="0">
                  <a:latin typeface="Calibri" pitchFamily="34" charset="0"/>
                </a:rPr>
                <a:t>Communications Log</a:t>
              </a:r>
              <a:r>
                <a:rPr lang="en-CA" dirty="0">
                  <a:latin typeface="Calibri" pitchFamily="34" charset="0"/>
                </a:rPr>
                <a:t>.</a:t>
              </a:r>
              <a:endParaRPr lang="en-CA" b="1" dirty="0">
                <a:latin typeface="Calibri" pitchFamily="34" charset="0"/>
              </a:endParaRPr>
            </a:p>
          </p:txBody>
        </p:sp>
        <p:sp>
          <p:nvSpPr>
            <p:cNvPr id="52235" name="TextBox 3"/>
            <p:cNvSpPr txBox="1">
              <a:spLocks noChangeArrowheads="1"/>
            </p:cNvSpPr>
            <p:nvPr/>
          </p:nvSpPr>
          <p:spPr bwMode="auto">
            <a:xfrm>
              <a:off x="1188000" y="684213"/>
              <a:ext cx="6768000" cy="646330"/>
            </a:xfrm>
            <a:prstGeom prst="rect">
              <a:avLst/>
            </a:prstGeom>
            <a:noFill/>
            <a:ln w="9525">
              <a:noFill/>
              <a:miter lim="800000"/>
              <a:headEnd/>
              <a:tailEnd/>
            </a:ln>
          </p:spPr>
          <p:txBody>
            <a:bodyPr>
              <a:spAutoFit/>
            </a:bodyPr>
            <a:lstStyle/>
            <a:p>
              <a:pPr algn="ctr"/>
              <a:r>
                <a:rPr lang="en-CA" dirty="0">
                  <a:latin typeface="Calibri" pitchFamily="34" charset="0"/>
                </a:rPr>
                <a:t>Map coordinate systems are selected to match the location and format of </a:t>
              </a:r>
              <a:r>
                <a:rPr lang="en-CA" b="1" dirty="0">
                  <a:latin typeface="Calibri" pitchFamily="34" charset="0"/>
                </a:rPr>
                <a:t>Team Tracker Call Signs </a:t>
              </a:r>
              <a:r>
                <a:rPr lang="en-CA" dirty="0">
                  <a:latin typeface="Calibri" pitchFamily="34" charset="0"/>
                </a:rPr>
                <a:t>and the </a:t>
              </a:r>
              <a:r>
                <a:rPr lang="en-CA" b="1" dirty="0">
                  <a:latin typeface="Calibri" pitchFamily="34" charset="0"/>
                </a:rPr>
                <a:t>GPS NMEA Track file Display.</a:t>
              </a:r>
            </a:p>
          </p:txBody>
        </p:sp>
        <p:sp>
          <p:nvSpPr>
            <p:cNvPr id="52236" name="TextBox 3"/>
            <p:cNvSpPr txBox="1">
              <a:spLocks noChangeArrowheads="1"/>
            </p:cNvSpPr>
            <p:nvPr/>
          </p:nvSpPr>
          <p:spPr bwMode="auto">
            <a:xfrm>
              <a:off x="1367580" y="1368211"/>
              <a:ext cx="5724000" cy="396000"/>
            </a:xfrm>
            <a:prstGeom prst="rect">
              <a:avLst/>
            </a:prstGeom>
            <a:solidFill>
              <a:srgbClr val="FEBEC9">
                <a:alpha val="79999"/>
              </a:srgbClr>
            </a:solidFill>
            <a:ln w="9525">
              <a:noFill/>
              <a:miter lim="800000"/>
              <a:headEnd/>
              <a:tailEnd/>
            </a:ln>
          </p:spPr>
          <p:txBody>
            <a:bodyPr wrap="square">
              <a:spAutoFit/>
            </a:bodyPr>
            <a:lstStyle/>
            <a:p>
              <a:r>
                <a:rPr lang="en-CA" dirty="0">
                  <a:latin typeface="Calibri" pitchFamily="34" charset="0"/>
                </a:rPr>
                <a:t>Do not alter these settings without consulting the Help </a:t>
              </a:r>
              <a:r>
                <a:rPr lang="en-CA" dirty="0" smtClean="0">
                  <a:latin typeface="Calibri" pitchFamily="34" charset="0"/>
                </a:rPr>
                <a:t>File.</a:t>
              </a:r>
              <a:endParaRPr lang="en-CA" dirty="0">
                <a:latin typeface="Calibri" pitchFamily="34" charset="0"/>
              </a:endParaRPr>
            </a:p>
          </p:txBody>
        </p:sp>
        <p:cxnSp>
          <p:nvCxnSpPr>
            <p:cNvPr id="21" name="Straight Arrow Connector 20"/>
            <p:cNvCxnSpPr>
              <a:stCxn id="52234" idx="3"/>
            </p:cNvCxnSpPr>
            <p:nvPr/>
          </p:nvCxnSpPr>
          <p:spPr bwMode="auto">
            <a:xfrm flipV="1">
              <a:off x="3132006" y="2744790"/>
              <a:ext cx="687519" cy="94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9" name="Picture 3" descr="C:\Users\User1\Desktop\ScreenHunter\ICv6 Course\ICv6 GIS Map_6.JPG"/>
            <p:cNvPicPr>
              <a:picLocks noChangeAspect="1" noChangeArrowheads="1"/>
            </p:cNvPicPr>
            <p:nvPr/>
          </p:nvPicPr>
          <p:blipFill>
            <a:blip r:embed="rId3" cstate="print"/>
            <a:srcRect l="73479" t="6852" r="13398" b="4073"/>
            <a:stretch>
              <a:fillRect/>
            </a:stretch>
          </p:blipFill>
          <p:spPr bwMode="auto">
            <a:xfrm>
              <a:off x="251878" y="1260000"/>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57200" y="274638"/>
            <a:ext cx="8229600" cy="525462"/>
          </a:xfrm>
        </p:spPr>
        <p:txBody>
          <a:bodyPr/>
          <a:lstStyle/>
          <a:p>
            <a:r>
              <a:rPr lang="en-CA" b="1" dirty="0" smtClean="0"/>
              <a:t>GIS Options – Track Coordinate Systems - 2</a:t>
            </a:r>
            <a:endParaRPr lang="en-CA" dirty="0" smtClean="0"/>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C6D63362-D46A-4067-ACC9-89A29DA2E17E}" type="slidenum">
              <a:rPr lang="en-CA" smtClean="0"/>
              <a:pPr>
                <a:defRPr/>
              </a:pPr>
              <a:t>67</a:t>
            </a:fld>
            <a:endParaRPr lang="en-CA" dirty="0"/>
          </a:p>
        </p:txBody>
      </p:sp>
      <p:grpSp>
        <p:nvGrpSpPr>
          <p:cNvPr id="2" name="Group 25"/>
          <p:cNvGrpSpPr/>
          <p:nvPr/>
        </p:nvGrpSpPr>
        <p:grpSpPr>
          <a:xfrm>
            <a:off x="252000" y="762335"/>
            <a:ext cx="8644512" cy="5545729"/>
            <a:chOff x="252000" y="762335"/>
            <a:chExt cx="8644512" cy="5545729"/>
          </a:xfrm>
        </p:grpSpPr>
        <p:sp>
          <p:nvSpPr>
            <p:cNvPr id="30" name="TextBox 3"/>
            <p:cNvSpPr txBox="1">
              <a:spLocks noChangeArrowheads="1"/>
            </p:cNvSpPr>
            <p:nvPr/>
          </p:nvSpPr>
          <p:spPr bwMode="auto">
            <a:xfrm>
              <a:off x="252000" y="762335"/>
              <a:ext cx="8644512" cy="646331"/>
            </a:xfrm>
            <a:prstGeom prst="rect">
              <a:avLst/>
            </a:prstGeom>
            <a:solidFill>
              <a:schemeClr val="tx2">
                <a:lumMod val="20000"/>
                <a:lumOff val="80000"/>
                <a:alpha val="80000"/>
              </a:schemeClr>
            </a:solidFill>
            <a:ln w="9525">
              <a:noFill/>
              <a:miter lim="800000"/>
              <a:headEnd/>
              <a:tailEnd/>
            </a:ln>
          </p:spPr>
          <p:txBody>
            <a:bodyPr wrap="square">
              <a:spAutoFit/>
            </a:bodyPr>
            <a:lstStyle/>
            <a:p>
              <a:pPr>
                <a:buFont typeface="Arial" pitchFamily="34" charset="0"/>
                <a:buChar char="•"/>
                <a:defRPr/>
              </a:pPr>
              <a:r>
                <a:rPr lang="en-CA" dirty="0" smtClean="0">
                  <a:latin typeface="Calibri" pitchFamily="34" charset="0"/>
                </a:rPr>
                <a:t>The </a:t>
              </a:r>
              <a:r>
                <a:rPr lang="en-CA" b="1" dirty="0" smtClean="0">
                  <a:latin typeface="Calibri" pitchFamily="34" charset="0"/>
                </a:rPr>
                <a:t>Track Coordinate Systems </a:t>
              </a:r>
              <a:r>
                <a:rPr lang="en-CA" dirty="0" smtClean="0">
                  <a:latin typeface="Calibri" pitchFamily="34" charset="0"/>
                </a:rPr>
                <a:t>tab sets the coordinates required for the GPS receiver being used.  </a:t>
              </a:r>
              <a:endParaRPr lang="en-CA" dirty="0">
                <a:latin typeface="Calibri" pitchFamily="34" charset="0"/>
              </a:endParaRPr>
            </a:p>
          </p:txBody>
        </p:sp>
        <p:sp>
          <p:nvSpPr>
            <p:cNvPr id="7" name="TextBox 3"/>
            <p:cNvSpPr txBox="1">
              <a:spLocks noChangeArrowheads="1"/>
            </p:cNvSpPr>
            <p:nvPr/>
          </p:nvSpPr>
          <p:spPr bwMode="auto">
            <a:xfrm>
              <a:off x="762727" y="2511456"/>
              <a:ext cx="2232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a:t>
              </a:r>
              <a:r>
                <a:rPr lang="en-CA" dirty="0" smtClean="0">
                  <a:latin typeface="Calibri" pitchFamily="34" charset="0"/>
                </a:rPr>
                <a:t> </a:t>
              </a:r>
              <a:r>
                <a:rPr lang="en-CA" b="1" dirty="0" smtClean="0">
                  <a:latin typeface="Calibri" pitchFamily="34" charset="0"/>
                </a:rPr>
                <a:t>Select</a:t>
              </a:r>
              <a:r>
                <a:rPr lang="en-CA" dirty="0" smtClean="0">
                  <a:latin typeface="Calibri" pitchFamily="34" charset="0"/>
                </a:rPr>
                <a:t> to open the </a:t>
              </a:r>
              <a:r>
                <a:rPr lang="en-CA" b="1" dirty="0" smtClean="0">
                  <a:latin typeface="Calibri" pitchFamily="34" charset="0"/>
                </a:rPr>
                <a:t>Select Coordinate System </a:t>
              </a:r>
              <a:r>
                <a:rPr lang="en-CA" dirty="0" smtClean="0">
                  <a:latin typeface="Calibri" pitchFamily="34" charset="0"/>
                </a:rPr>
                <a:t>box.</a:t>
              </a:r>
              <a:endParaRPr lang="en-CA" b="1" dirty="0">
                <a:latin typeface="Calibri" pitchFamily="34" charset="0"/>
              </a:endParaRPr>
            </a:p>
          </p:txBody>
        </p:sp>
        <p:sp>
          <p:nvSpPr>
            <p:cNvPr id="13" name="TextBox 3"/>
            <p:cNvSpPr txBox="1">
              <a:spLocks noChangeArrowheads="1"/>
            </p:cNvSpPr>
            <p:nvPr/>
          </p:nvSpPr>
          <p:spPr bwMode="auto">
            <a:xfrm>
              <a:off x="576000" y="3587186"/>
              <a:ext cx="2412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the source of the required coordinate system.</a:t>
              </a:r>
              <a:endParaRPr lang="en-CA" b="1" dirty="0">
                <a:latin typeface="Calibri" pitchFamily="34" charset="0"/>
              </a:endParaRPr>
            </a:p>
          </p:txBody>
        </p:sp>
        <p:sp>
          <p:nvSpPr>
            <p:cNvPr id="14" name="TextBox 3"/>
            <p:cNvSpPr txBox="1">
              <a:spLocks noChangeArrowheads="1"/>
            </p:cNvSpPr>
            <p:nvPr/>
          </p:nvSpPr>
          <p:spPr bwMode="auto">
            <a:xfrm>
              <a:off x="504000" y="4725144"/>
              <a:ext cx="2484000" cy="900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system type then choose specific system from the drop-down list.</a:t>
              </a:r>
              <a:endParaRPr lang="en-CA" b="1" dirty="0">
                <a:latin typeface="Calibri" pitchFamily="34" charset="0"/>
              </a:endParaRPr>
            </a:p>
          </p:txBody>
        </p:sp>
        <p:pic>
          <p:nvPicPr>
            <p:cNvPr id="15" name="Picture 3" descr="C:\Users\User1\Desktop\ScreenHunter\ICv6 Course\ICv6 GIS Map_6.JPG"/>
            <p:cNvPicPr>
              <a:picLocks noChangeAspect="1" noChangeArrowheads="1"/>
            </p:cNvPicPr>
            <p:nvPr/>
          </p:nvPicPr>
          <p:blipFill>
            <a:blip r:embed="rId2" cstate="print"/>
            <a:srcRect l="73479" t="6852" r="13398" b="4073"/>
            <a:stretch>
              <a:fillRect/>
            </a:stretch>
          </p:blipFill>
          <p:spPr bwMode="auto">
            <a:xfrm>
              <a:off x="252000" y="1530000"/>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2050" name="Picture 2" descr="C:\Users\User1\Desktop\ScreenHunter\ICv6 Course\ICv6 GIS Map_11.JPG"/>
            <p:cNvPicPr>
              <a:picLocks noChangeAspect="1" noChangeArrowheads="1"/>
            </p:cNvPicPr>
            <p:nvPr/>
          </p:nvPicPr>
          <p:blipFill>
            <a:blip r:embed="rId3" cstate="print"/>
            <a:srcRect/>
            <a:stretch>
              <a:fillRect/>
            </a:stretch>
          </p:blipFill>
          <p:spPr bwMode="auto">
            <a:xfrm>
              <a:off x="3276000" y="1224000"/>
              <a:ext cx="5620512" cy="5084064"/>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0" name="Rounded Rectangle 9"/>
            <p:cNvSpPr/>
            <p:nvPr/>
          </p:nvSpPr>
          <p:spPr>
            <a:xfrm>
              <a:off x="3708000" y="3726000"/>
              <a:ext cx="2052000" cy="46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1" name="Rounded Rectangle 10"/>
            <p:cNvSpPr/>
            <p:nvPr/>
          </p:nvSpPr>
          <p:spPr bwMode="auto">
            <a:xfrm>
              <a:off x="5688000" y="1530000"/>
              <a:ext cx="1242000" cy="1619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2" name="Rounded Rectangle 11"/>
            <p:cNvSpPr/>
            <p:nvPr/>
          </p:nvSpPr>
          <p:spPr bwMode="auto">
            <a:xfrm>
              <a:off x="7286400" y="2433600"/>
              <a:ext cx="925200" cy="2628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6" name="Rounded Rectangle 15"/>
            <p:cNvSpPr/>
            <p:nvPr/>
          </p:nvSpPr>
          <p:spPr>
            <a:xfrm>
              <a:off x="3860400" y="4455088"/>
              <a:ext cx="1611700" cy="46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17" name="Straight Arrow Connector 16"/>
            <p:cNvCxnSpPr>
              <a:stCxn id="13" idx="3"/>
              <a:endCxn id="10" idx="1"/>
            </p:cNvCxnSpPr>
            <p:nvPr/>
          </p:nvCxnSpPr>
          <p:spPr bwMode="auto">
            <a:xfrm flipV="1">
              <a:off x="2988000" y="3960000"/>
              <a:ext cx="720000" cy="888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4" idx="3"/>
              <a:endCxn id="16" idx="1"/>
            </p:cNvCxnSpPr>
            <p:nvPr/>
          </p:nvCxnSpPr>
          <p:spPr bwMode="auto">
            <a:xfrm flipV="1">
              <a:off x="2988000" y="4689088"/>
              <a:ext cx="872400" cy="4860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7" idx="3"/>
              <a:endCxn id="12" idx="1"/>
            </p:cNvCxnSpPr>
            <p:nvPr/>
          </p:nvCxnSpPr>
          <p:spPr bwMode="auto">
            <a:xfrm flipV="1">
              <a:off x="2994727" y="2565000"/>
              <a:ext cx="4291673" cy="40812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457200" y="274638"/>
            <a:ext cx="8229600" cy="525462"/>
          </a:xfrm>
        </p:spPr>
        <p:txBody>
          <a:bodyPr/>
          <a:lstStyle/>
          <a:p>
            <a:r>
              <a:rPr lang="en-CA" b="1" dirty="0" smtClean="0"/>
              <a:t>Data Display – Team Tracker</a:t>
            </a:r>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D658F065-7D85-47A8-B6A1-5F5B64236CC6}" type="slidenum">
              <a:rPr lang="en-CA" smtClean="0"/>
              <a:pPr>
                <a:defRPr/>
              </a:pPr>
              <a:t>68</a:t>
            </a:fld>
            <a:endParaRPr lang="en-CA" dirty="0"/>
          </a:p>
        </p:txBody>
      </p:sp>
      <p:grpSp>
        <p:nvGrpSpPr>
          <p:cNvPr id="2" name="Group 25"/>
          <p:cNvGrpSpPr/>
          <p:nvPr/>
        </p:nvGrpSpPr>
        <p:grpSpPr>
          <a:xfrm>
            <a:off x="250825" y="540000"/>
            <a:ext cx="8656554" cy="5817938"/>
            <a:chOff x="250825" y="540000"/>
            <a:chExt cx="8656554" cy="5817938"/>
          </a:xfrm>
        </p:grpSpPr>
        <p:grpSp>
          <p:nvGrpSpPr>
            <p:cNvPr id="5" name="Group 32"/>
            <p:cNvGrpSpPr>
              <a:grpSpLocks noChangeAspect="1"/>
            </p:cNvGrpSpPr>
            <p:nvPr/>
          </p:nvGrpSpPr>
          <p:grpSpPr>
            <a:xfrm>
              <a:off x="250825" y="540000"/>
              <a:ext cx="8656554" cy="5817938"/>
              <a:chOff x="250825" y="540000"/>
              <a:chExt cx="8656554" cy="5817938"/>
            </a:xfrm>
          </p:grpSpPr>
          <p:grpSp>
            <p:nvGrpSpPr>
              <p:cNvPr id="8" name="Group 19"/>
              <p:cNvGrpSpPr>
                <a:grpSpLocks noChangeAspect="1"/>
              </p:cNvGrpSpPr>
              <p:nvPr/>
            </p:nvGrpSpPr>
            <p:grpSpPr>
              <a:xfrm>
                <a:off x="2700000" y="1840516"/>
                <a:ext cx="6207379" cy="4486984"/>
                <a:chOff x="2028825" y="2490788"/>
                <a:chExt cx="5086350" cy="3676650"/>
              </a:xfrm>
            </p:grpSpPr>
            <p:pic>
              <p:nvPicPr>
                <p:cNvPr id="57352" name="Picture 2" descr="C:\Users\User1\Desktop\ScreenHunter\ICv6 Course\ICv6 Data Display_1.JPG"/>
                <p:cNvPicPr>
                  <a:picLocks noChangeAspect="1" noChangeArrowheads="1"/>
                </p:cNvPicPr>
                <p:nvPr/>
              </p:nvPicPr>
              <p:blipFill>
                <a:blip r:embed="rId2" cstate="print"/>
                <a:srcRect/>
                <a:stretch>
                  <a:fillRect/>
                </a:stretch>
              </p:blipFill>
              <p:spPr bwMode="auto">
                <a:xfrm>
                  <a:off x="2028825" y="2490788"/>
                  <a:ext cx="5086350" cy="367665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3" name="Rounded Rectangle 12"/>
                <p:cNvSpPr/>
                <p:nvPr/>
              </p:nvSpPr>
              <p:spPr>
                <a:xfrm>
                  <a:off x="4968000" y="4212000"/>
                  <a:ext cx="1224180" cy="431800"/>
                </a:xfrm>
                <a:prstGeom prst="roundRect">
                  <a:avLst>
                    <a:gd name="adj" fmla="val 1339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4" name="Rounded Rectangle 13"/>
                <p:cNvSpPr/>
                <p:nvPr/>
              </p:nvSpPr>
              <p:spPr>
                <a:xfrm>
                  <a:off x="2231740" y="3068960"/>
                  <a:ext cx="2628292" cy="2196244"/>
                </a:xfrm>
                <a:prstGeom prst="roundRect">
                  <a:avLst>
                    <a:gd name="adj" fmla="val 268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7" name="Rounded Rectangle 16"/>
                <p:cNvSpPr/>
                <p:nvPr/>
              </p:nvSpPr>
              <p:spPr>
                <a:xfrm>
                  <a:off x="4968000" y="4896000"/>
                  <a:ext cx="1008156" cy="216000"/>
                </a:xfrm>
                <a:prstGeom prst="roundRect">
                  <a:avLst>
                    <a:gd name="adj" fmla="val 828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8" name="Rounded Rectangle 17"/>
                <p:cNvSpPr/>
                <p:nvPr/>
              </p:nvSpPr>
              <p:spPr>
                <a:xfrm>
                  <a:off x="2088000" y="2772000"/>
                  <a:ext cx="1649702" cy="216000"/>
                </a:xfrm>
                <a:prstGeom prst="roundRect">
                  <a:avLst>
                    <a:gd name="adj" fmla="val 1314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6" name="TextBox 3"/>
              <p:cNvSpPr txBox="1">
                <a:spLocks noChangeArrowheads="1"/>
              </p:cNvSpPr>
              <p:nvPr/>
            </p:nvSpPr>
            <p:spPr bwMode="auto">
              <a:xfrm>
                <a:off x="2052000" y="794301"/>
                <a:ext cx="5040000" cy="923330"/>
              </a:xfrm>
              <a:prstGeom prst="rect">
                <a:avLst/>
              </a:prstGeom>
              <a:noFill/>
              <a:ln w="9525">
                <a:noFill/>
                <a:miter lim="800000"/>
                <a:headEnd/>
                <a:tailEnd/>
              </a:ln>
            </p:spPr>
            <p:txBody>
              <a:bodyPr>
                <a:spAutoFit/>
              </a:bodyPr>
              <a:lstStyle/>
              <a:p>
                <a:pPr>
                  <a:defRPr/>
                </a:pPr>
                <a:r>
                  <a:rPr lang="en-CA" dirty="0" smtClean="0">
                    <a:latin typeface="Calibri" pitchFamily="34" charset="0"/>
                  </a:rPr>
                  <a:t>The </a:t>
                </a:r>
                <a:r>
                  <a:rPr lang="en-CA" b="1" dirty="0" smtClean="0">
                    <a:latin typeface="Calibri" pitchFamily="34" charset="0"/>
                  </a:rPr>
                  <a:t>Team Tracker </a:t>
                </a:r>
                <a:r>
                  <a:rPr lang="en-CA" dirty="0" smtClean="0">
                    <a:latin typeface="Calibri" pitchFamily="34" charset="0"/>
                  </a:rPr>
                  <a:t>tab displays call signs of the teams being tracked with from the Communications Log.</a:t>
                </a:r>
                <a:endParaRPr lang="en-CA" dirty="0">
                  <a:latin typeface="Calibri" pitchFamily="34" charset="0"/>
                </a:endParaRPr>
              </a:p>
            </p:txBody>
          </p:sp>
          <p:cxnSp>
            <p:nvCxnSpPr>
              <p:cNvPr id="7" name="Straight Arrow Connector 6"/>
              <p:cNvCxnSpPr>
                <a:cxnSpLocks noChangeAspect="1"/>
                <a:stCxn id="15" idx="3"/>
                <a:endCxn id="14" idx="1"/>
              </p:cNvCxnSpPr>
              <p:nvPr/>
            </p:nvCxnSpPr>
            <p:spPr bwMode="auto">
              <a:xfrm>
                <a:off x="2365200" y="3880568"/>
                <a:ext cx="582437" cy="569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2" name="Picture 3" descr="C:\Users\User1\Desktop\ScreenHunter\ICv6 Course\ICv6 GIS Map_6.JPG"/>
              <p:cNvPicPr>
                <a:picLocks noChangeAspect="1" noChangeArrowheads="1"/>
              </p:cNvPicPr>
              <p:nvPr/>
            </p:nvPicPr>
            <p:blipFill>
              <a:blip r:embed="rId3" cstate="print"/>
              <a:srcRect l="86610" t="6852" r="267" b="4073"/>
              <a:stretch>
                <a:fillRect/>
              </a:stretch>
            </p:blipFill>
            <p:spPr bwMode="auto">
              <a:xfrm>
                <a:off x="250825" y="540000"/>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0" name="TextBox 3"/>
              <p:cNvSpPr txBox="1">
                <a:spLocks noChangeArrowheads="1"/>
              </p:cNvSpPr>
              <p:nvPr/>
            </p:nvSpPr>
            <p:spPr bwMode="auto">
              <a:xfrm>
                <a:off x="6516096" y="3036329"/>
                <a:ext cx="1728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Select a location </a:t>
                </a:r>
                <a:r>
                  <a:rPr lang="en-CA" b="1" dirty="0" smtClean="0">
                    <a:latin typeface="Calibri" pitchFamily="34" charset="0"/>
                  </a:rPr>
                  <a:t>Update Interval</a:t>
                </a:r>
                <a:r>
                  <a:rPr lang="en-CA" dirty="0" smtClean="0">
                    <a:latin typeface="Calibri" pitchFamily="34" charset="0"/>
                  </a:rPr>
                  <a:t>.</a:t>
                </a:r>
                <a:endParaRPr lang="en-CA" dirty="0">
                  <a:latin typeface="Calibri" pitchFamily="34" charset="0"/>
                </a:endParaRPr>
              </a:p>
            </p:txBody>
          </p:sp>
          <p:cxnSp>
            <p:nvCxnSpPr>
              <p:cNvPr id="11" name="Straight Arrow Connector 10"/>
              <p:cNvCxnSpPr>
                <a:stCxn id="10" idx="2"/>
                <a:endCxn id="13" idx="0"/>
              </p:cNvCxnSpPr>
              <p:nvPr/>
            </p:nvCxnSpPr>
            <p:spPr bwMode="auto">
              <a:xfrm rot="5400000">
                <a:off x="7078653" y="3639640"/>
                <a:ext cx="256754" cy="3461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TextBox 3"/>
              <p:cNvSpPr txBox="1">
                <a:spLocks noChangeArrowheads="1"/>
              </p:cNvSpPr>
              <p:nvPr/>
            </p:nvSpPr>
            <p:spPr bwMode="auto">
              <a:xfrm>
                <a:off x="457200" y="3556568"/>
                <a:ext cx="1908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Tracking Call Signs </a:t>
                </a:r>
                <a:r>
                  <a:rPr lang="en-CA" dirty="0" smtClean="0">
                    <a:latin typeface="Calibri" pitchFamily="34" charset="0"/>
                  </a:rPr>
                  <a:t>are listed here</a:t>
                </a:r>
                <a:endParaRPr lang="en-CA" dirty="0">
                  <a:latin typeface="Calibri" pitchFamily="34" charset="0"/>
                </a:endParaRPr>
              </a:p>
            </p:txBody>
          </p:sp>
          <p:cxnSp>
            <p:nvCxnSpPr>
              <p:cNvPr id="16" name="Straight Arrow Connector 15"/>
              <p:cNvCxnSpPr>
                <a:stCxn id="22" idx="0"/>
                <a:endCxn id="17" idx="2"/>
              </p:cNvCxnSpPr>
              <p:nvPr/>
            </p:nvCxnSpPr>
            <p:spPr bwMode="auto">
              <a:xfrm rot="5400000" flipH="1" flipV="1">
                <a:off x="6319873" y="5127667"/>
                <a:ext cx="670495" cy="49404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extBox 3"/>
              <p:cNvSpPr txBox="1">
                <a:spLocks noChangeArrowheads="1"/>
              </p:cNvSpPr>
              <p:nvPr/>
            </p:nvSpPr>
            <p:spPr bwMode="auto">
              <a:xfrm>
                <a:off x="5436096" y="5709938"/>
                <a:ext cx="1944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Check to show </a:t>
                </a:r>
                <a:r>
                  <a:rPr lang="en-CA" b="1" dirty="0" smtClean="0">
                    <a:latin typeface="Calibri" pitchFamily="34" charset="0"/>
                  </a:rPr>
                  <a:t>Call Signs </a:t>
                </a:r>
                <a:r>
                  <a:rPr lang="en-CA" dirty="0" smtClean="0">
                    <a:latin typeface="Calibri" pitchFamily="34" charset="0"/>
                  </a:rPr>
                  <a:t>on the map.</a:t>
                </a:r>
                <a:endParaRPr lang="en-CA" dirty="0">
                  <a:latin typeface="Calibri" pitchFamily="34" charset="0"/>
                </a:endParaRPr>
              </a:p>
            </p:txBody>
          </p:sp>
          <p:sp>
            <p:nvSpPr>
              <p:cNvPr id="32" name="TextBox 3"/>
              <p:cNvSpPr txBox="1">
                <a:spLocks noChangeArrowheads="1"/>
              </p:cNvSpPr>
              <p:nvPr/>
            </p:nvSpPr>
            <p:spPr bwMode="auto">
              <a:xfrm>
                <a:off x="250825" y="1836000"/>
                <a:ext cx="2340000" cy="1200329"/>
              </a:xfrm>
              <a:prstGeom prst="rect">
                <a:avLst/>
              </a:prstGeom>
              <a:solidFill>
                <a:srgbClr val="FEBEC9">
                  <a:alpha val="80000"/>
                </a:srgbClr>
              </a:solidFill>
              <a:ln w="9525">
                <a:noFill/>
                <a:miter lim="800000"/>
                <a:headEnd/>
                <a:tailEnd/>
              </a:ln>
            </p:spPr>
            <p:txBody>
              <a:bodyPr>
                <a:spAutoFit/>
              </a:bodyPr>
              <a:lstStyle/>
              <a:p>
                <a:pPr>
                  <a:defRPr/>
                </a:pPr>
                <a:r>
                  <a:rPr lang="en-CA" dirty="0" smtClean="0">
                    <a:latin typeface="Calibri" pitchFamily="34" charset="0"/>
                  </a:rPr>
                  <a:t>A </a:t>
                </a:r>
                <a:r>
                  <a:rPr lang="en-CA" b="1" dirty="0" smtClean="0">
                    <a:latin typeface="Calibri" pitchFamily="34" charset="0"/>
                  </a:rPr>
                  <a:t>UTM</a:t>
                </a:r>
                <a:r>
                  <a:rPr lang="en-CA" dirty="0" smtClean="0">
                    <a:latin typeface="Calibri" pitchFamily="34" charset="0"/>
                  </a:rPr>
                  <a:t> </a:t>
                </a:r>
                <a:r>
                  <a:rPr lang="en-CA" b="1" dirty="0" smtClean="0">
                    <a:latin typeface="Calibri" pitchFamily="34" charset="0"/>
                  </a:rPr>
                  <a:t>Grid Reference </a:t>
                </a:r>
                <a:r>
                  <a:rPr lang="en-CA" dirty="0" smtClean="0">
                    <a:latin typeface="Calibri" pitchFamily="34" charset="0"/>
                  </a:rPr>
                  <a:t>must be entered in the </a:t>
                </a:r>
                <a:r>
                  <a:rPr lang="en-CA" b="1" dirty="0" smtClean="0">
                    <a:latin typeface="Calibri" pitchFamily="34" charset="0"/>
                  </a:rPr>
                  <a:t>Location </a:t>
                </a:r>
                <a:r>
                  <a:rPr lang="en-CA" dirty="0" smtClean="0">
                    <a:latin typeface="Calibri" pitchFamily="34" charset="0"/>
                  </a:rPr>
                  <a:t>column of the </a:t>
                </a:r>
                <a:r>
                  <a:rPr lang="en-CA" b="1" dirty="0" smtClean="0">
                    <a:latin typeface="Calibri" pitchFamily="34" charset="0"/>
                  </a:rPr>
                  <a:t>Communications Log</a:t>
                </a:r>
                <a:r>
                  <a:rPr lang="en-CA" dirty="0" smtClean="0">
                    <a:latin typeface="Calibri" pitchFamily="34" charset="0"/>
                  </a:rPr>
                  <a:t>.</a:t>
                </a:r>
                <a:endParaRPr lang="en-CA" dirty="0">
                  <a:latin typeface="Calibri" pitchFamily="34" charset="0"/>
                </a:endParaRPr>
              </a:p>
            </p:txBody>
          </p:sp>
        </p:grpSp>
        <p:pic>
          <p:nvPicPr>
            <p:cNvPr id="25" name="Picture 2" descr="C:\Users\User1\Desktop\ScreenHunter\ICv6 Course\ICv6 GIS_59.jpg"/>
            <p:cNvPicPr>
              <a:picLocks noChangeAspect="1" noChangeArrowheads="1"/>
            </p:cNvPicPr>
            <p:nvPr/>
          </p:nvPicPr>
          <p:blipFill>
            <a:blip r:embed="rId4" cstate="print"/>
            <a:srcRect l="6029" t="11516" r="8343" b="11516"/>
            <a:stretch>
              <a:fillRect/>
            </a:stretch>
          </p:blipFill>
          <p:spPr bwMode="auto">
            <a:xfrm>
              <a:off x="3005973" y="2604163"/>
              <a:ext cx="3090607" cy="2505902"/>
            </a:xfrm>
            <a:prstGeom prst="rect">
              <a:avLst/>
            </a:prstGeom>
            <a:noFill/>
          </p:spPr>
        </p:pic>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457200" y="274638"/>
            <a:ext cx="8229600" cy="525462"/>
          </a:xfrm>
        </p:spPr>
        <p:txBody>
          <a:bodyPr/>
          <a:lstStyle/>
          <a:p>
            <a:r>
              <a:rPr lang="en-CA" b="1" dirty="0" smtClean="0"/>
              <a:t>Data Display – Mission Areas</a:t>
            </a:r>
            <a:endParaRPr lang="en-CA" dirty="0" smtClean="0"/>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4E53CBF7-C396-4768-B43F-318FC3C6B189}" type="slidenum">
              <a:rPr lang="en-CA" smtClean="0"/>
              <a:pPr>
                <a:defRPr/>
              </a:pPr>
              <a:t>69</a:t>
            </a:fld>
            <a:endParaRPr lang="en-CA" dirty="0"/>
          </a:p>
        </p:txBody>
      </p:sp>
      <p:sp>
        <p:nvSpPr>
          <p:cNvPr id="27" name="TextBox 3"/>
          <p:cNvSpPr txBox="1">
            <a:spLocks noChangeArrowheads="1"/>
          </p:cNvSpPr>
          <p:nvPr/>
        </p:nvSpPr>
        <p:spPr bwMode="auto">
          <a:xfrm>
            <a:off x="2448000" y="800100"/>
            <a:ext cx="4212000" cy="646331"/>
          </a:xfrm>
          <a:prstGeom prst="rect">
            <a:avLst/>
          </a:prstGeom>
          <a:noFill/>
          <a:ln w="9525">
            <a:noFill/>
            <a:miter lim="800000"/>
            <a:headEnd/>
            <a:tailEnd/>
          </a:ln>
        </p:spPr>
        <p:txBody>
          <a:bodyPr>
            <a:spAutoFit/>
          </a:bodyPr>
          <a:lstStyle/>
          <a:p>
            <a:pPr>
              <a:defRPr/>
            </a:pPr>
            <a:r>
              <a:rPr lang="en-CA" dirty="0" smtClean="0">
                <a:latin typeface="Calibri" pitchFamily="34" charset="0"/>
              </a:rPr>
              <a:t>Lists Mission Areas created for the mission.</a:t>
            </a:r>
            <a:endParaRPr lang="en-CA" dirty="0">
              <a:latin typeface="Calibri" pitchFamily="34" charset="0"/>
            </a:endParaRPr>
          </a:p>
        </p:txBody>
      </p:sp>
      <p:grpSp>
        <p:nvGrpSpPr>
          <p:cNvPr id="2" name="Group 44"/>
          <p:cNvGrpSpPr/>
          <p:nvPr/>
        </p:nvGrpSpPr>
        <p:grpSpPr>
          <a:xfrm>
            <a:off x="252000" y="838654"/>
            <a:ext cx="8641175" cy="5766605"/>
            <a:chOff x="250825" y="540000"/>
            <a:chExt cx="8641175" cy="5766605"/>
          </a:xfrm>
        </p:grpSpPr>
        <p:grpSp>
          <p:nvGrpSpPr>
            <p:cNvPr id="5" name="Group 41"/>
            <p:cNvGrpSpPr/>
            <p:nvPr/>
          </p:nvGrpSpPr>
          <p:grpSpPr>
            <a:xfrm>
              <a:off x="250825" y="540000"/>
              <a:ext cx="8641175" cy="5766605"/>
              <a:chOff x="250825" y="540000"/>
              <a:chExt cx="8641175" cy="5766605"/>
            </a:xfrm>
          </p:grpSpPr>
          <p:pic>
            <p:nvPicPr>
              <p:cNvPr id="15" name="Picture 3" descr="C:\Users\User1\Desktop\ScreenHunter\ICv6 Course\ICv6 GIS Map_6.JPG"/>
              <p:cNvPicPr>
                <a:picLocks noChangeAspect="1" noChangeArrowheads="1"/>
              </p:cNvPicPr>
              <p:nvPr/>
            </p:nvPicPr>
            <p:blipFill>
              <a:blip r:embed="rId2" cstate="print"/>
              <a:srcRect l="86610" t="6852" r="267" b="4073"/>
              <a:stretch>
                <a:fillRect/>
              </a:stretch>
            </p:blipFill>
            <p:spPr bwMode="auto">
              <a:xfrm>
                <a:off x="250825" y="540000"/>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grpSp>
            <p:nvGrpSpPr>
              <p:cNvPr id="6" name="Group 40"/>
              <p:cNvGrpSpPr/>
              <p:nvPr/>
            </p:nvGrpSpPr>
            <p:grpSpPr>
              <a:xfrm>
                <a:off x="252000" y="1446431"/>
                <a:ext cx="8640000" cy="4860174"/>
                <a:chOff x="252000" y="1446431"/>
                <a:chExt cx="8640000" cy="4860174"/>
              </a:xfrm>
            </p:grpSpPr>
            <p:grpSp>
              <p:nvGrpSpPr>
                <p:cNvPr id="7" name="Group 32"/>
                <p:cNvGrpSpPr/>
                <p:nvPr/>
              </p:nvGrpSpPr>
              <p:grpSpPr>
                <a:xfrm>
                  <a:off x="252000" y="1446431"/>
                  <a:ext cx="6206400" cy="4445332"/>
                  <a:chOff x="2700000" y="1836000"/>
                  <a:chExt cx="6206400" cy="4445332"/>
                </a:xfrm>
                <a:effectLst>
                  <a:outerShdw blurRad="50800" dist="38100" dir="2700000" algn="tl" rotWithShape="0">
                    <a:prstClr val="black">
                      <a:alpha val="40000"/>
                    </a:prstClr>
                  </a:outerShdw>
                </a:effectLst>
              </p:grpSpPr>
              <p:pic>
                <p:nvPicPr>
                  <p:cNvPr id="58374" name="Picture 2" descr="C:\Users\User1\Desktop\ScreenHunter\ICv6 Course\ICv6 Data Display 2.JPG"/>
                  <p:cNvPicPr>
                    <a:picLocks noChangeArrowheads="1"/>
                  </p:cNvPicPr>
                  <p:nvPr/>
                </p:nvPicPr>
                <p:blipFill>
                  <a:blip r:embed="rId3" cstate="print"/>
                  <a:srcRect/>
                  <a:stretch>
                    <a:fillRect/>
                  </a:stretch>
                </p:blipFill>
                <p:spPr bwMode="auto">
                  <a:xfrm>
                    <a:off x="2700000" y="1836000"/>
                    <a:ext cx="6206400" cy="4445332"/>
                  </a:xfrm>
                  <a:prstGeom prst="rect">
                    <a:avLst/>
                  </a:prstGeom>
                  <a:noFill/>
                  <a:ln w="9525">
                    <a:solidFill>
                      <a:schemeClr val="accent1"/>
                    </a:solidFill>
                    <a:miter lim="800000"/>
                    <a:headEnd/>
                    <a:tailEnd/>
                  </a:ln>
                </p:spPr>
              </p:pic>
              <p:pic>
                <p:nvPicPr>
                  <p:cNvPr id="24" name="Picture 2" descr="C:\Users\User1\Desktop\ScreenHunter\ICv6 Course\ICv6 GIS_60.jpg"/>
                  <p:cNvPicPr>
                    <a:picLocks noChangeAspect="1" noChangeArrowheads="1"/>
                  </p:cNvPicPr>
                  <p:nvPr/>
                </p:nvPicPr>
                <p:blipFill>
                  <a:blip r:embed="rId4" cstate="print"/>
                  <a:srcRect l="4987" t="16792" r="44630" b="56537"/>
                  <a:stretch>
                    <a:fillRect/>
                  </a:stretch>
                </p:blipFill>
                <p:spPr bwMode="auto">
                  <a:xfrm>
                    <a:off x="3009597" y="2592000"/>
                    <a:ext cx="3124002" cy="1188000"/>
                  </a:xfrm>
                  <a:prstGeom prst="rect">
                    <a:avLst/>
                  </a:prstGeom>
                  <a:noFill/>
                  <a:ln w="9525">
                    <a:solidFill>
                      <a:schemeClr val="accent1"/>
                    </a:solidFill>
                  </a:ln>
                </p:spPr>
              </p:pic>
              <p:sp>
                <p:nvSpPr>
                  <p:cNvPr id="18" name="Rounded Rectangle 17"/>
                  <p:cNvSpPr/>
                  <p:nvPr/>
                </p:nvSpPr>
                <p:spPr>
                  <a:xfrm>
                    <a:off x="7406082" y="2722654"/>
                    <a:ext cx="1044000" cy="279112"/>
                  </a:xfrm>
                  <a:prstGeom prst="roundRect">
                    <a:avLst>
                      <a:gd name="adj" fmla="val 10819"/>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Rounded Rectangle 18"/>
                  <p:cNvSpPr/>
                  <p:nvPr/>
                </p:nvSpPr>
                <p:spPr>
                  <a:xfrm>
                    <a:off x="4824028" y="2190953"/>
                    <a:ext cx="1979426" cy="266873"/>
                  </a:xfrm>
                  <a:prstGeom prst="round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0" name="Rounded Rectangle 19"/>
                  <p:cNvSpPr>
                    <a:spLocks noChangeAspect="1"/>
                  </p:cNvSpPr>
                  <p:nvPr/>
                </p:nvSpPr>
                <p:spPr>
                  <a:xfrm>
                    <a:off x="2959199" y="2549127"/>
                    <a:ext cx="3211200" cy="2716078"/>
                  </a:xfrm>
                  <a:prstGeom prst="roundRect">
                    <a:avLst>
                      <a:gd name="adj" fmla="val 1552"/>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pic>
              <p:nvPicPr>
                <p:cNvPr id="4098" name="Picture 2" descr="C:\Users\User1\Desktop\ScreenHunter\ICv6 Course\ICv6 GIS_61.jpg"/>
                <p:cNvPicPr>
                  <a:picLocks noChangeAspect="1" noChangeArrowheads="1"/>
                </p:cNvPicPr>
                <p:nvPr/>
              </p:nvPicPr>
              <p:blipFill>
                <a:blip r:embed="rId5" cstate="print"/>
                <a:srcRect/>
                <a:stretch>
                  <a:fillRect/>
                </a:stretch>
              </p:blipFill>
              <p:spPr bwMode="auto">
                <a:xfrm>
                  <a:off x="3996000" y="3390431"/>
                  <a:ext cx="4890326" cy="2916174"/>
                </a:xfrm>
                <a:prstGeom prst="rect">
                  <a:avLst/>
                </a:prstGeom>
                <a:solidFill>
                  <a:schemeClr val="tx2">
                    <a:lumMod val="20000"/>
                    <a:lumOff val="80000"/>
                    <a:alpha val="60000"/>
                  </a:schemeClr>
                </a:solidFill>
                <a:ln w="9525">
                  <a:solidFill>
                    <a:schemeClr val="tx1"/>
                  </a:solidFill>
                </a:ln>
                <a:effectLst>
                  <a:outerShdw blurRad="50800" dist="38100" dir="2700000" algn="tl" rotWithShape="0">
                    <a:prstClr val="black">
                      <a:alpha val="40000"/>
                    </a:prstClr>
                  </a:outerShdw>
                </a:effectLst>
              </p:spPr>
            </p:pic>
            <p:sp>
              <p:nvSpPr>
                <p:cNvPr id="25" name="TextBox 3"/>
                <p:cNvSpPr txBox="1">
                  <a:spLocks noChangeArrowheads="1"/>
                </p:cNvSpPr>
                <p:nvPr/>
              </p:nvSpPr>
              <p:spPr bwMode="auto">
                <a:xfrm>
                  <a:off x="684000" y="3721956"/>
                  <a:ext cx="2304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check box to turn the area on or off.</a:t>
                  </a:r>
                  <a:endParaRPr lang="en-CA" dirty="0">
                    <a:latin typeface="Calibri" pitchFamily="34" charset="0"/>
                  </a:endParaRPr>
                </a:p>
              </p:txBody>
            </p:sp>
            <p:sp>
              <p:nvSpPr>
                <p:cNvPr id="34" name="TextBox 3"/>
                <p:cNvSpPr txBox="1">
                  <a:spLocks noChangeArrowheads="1"/>
                </p:cNvSpPr>
                <p:nvPr/>
              </p:nvSpPr>
              <p:spPr bwMode="auto">
                <a:xfrm>
                  <a:off x="6588000" y="2009919"/>
                  <a:ext cx="2304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check box to turn  on the checked areas on the map.</a:t>
                  </a:r>
                  <a:endParaRPr lang="en-CA" dirty="0">
                    <a:latin typeface="Calibri" pitchFamily="34" charset="0"/>
                  </a:endParaRPr>
                </a:p>
              </p:txBody>
            </p:sp>
            <p:cxnSp>
              <p:nvCxnSpPr>
                <p:cNvPr id="29" name="Straight Arrow Connector 28"/>
                <p:cNvCxnSpPr>
                  <a:stCxn id="25" idx="0"/>
                </p:cNvCxnSpPr>
                <p:nvPr/>
              </p:nvCxnSpPr>
              <p:spPr bwMode="auto">
                <a:xfrm rot="16200000" flipV="1">
                  <a:off x="642757" y="2528713"/>
                  <a:ext cx="1160085" cy="122640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34" idx="1"/>
                  <a:endCxn id="18" idx="3"/>
                </p:cNvCxnSpPr>
                <p:nvPr/>
              </p:nvCxnSpPr>
              <p:spPr bwMode="auto">
                <a:xfrm rot="10800000" flipV="1">
                  <a:off x="6002082" y="2471583"/>
                  <a:ext cx="585918" cy="105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43" name="Rounded Rectangle 42"/>
            <p:cNvSpPr/>
            <p:nvPr/>
          </p:nvSpPr>
          <p:spPr>
            <a:xfrm>
              <a:off x="2350799" y="1778400"/>
              <a:ext cx="2026800" cy="309600"/>
            </a:xfrm>
            <a:prstGeom prst="roundRect">
              <a:avLst>
                <a:gd name="adj" fmla="val 1314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44" name="Rounded Rectangle 43"/>
            <p:cNvSpPr/>
            <p:nvPr/>
          </p:nvSpPr>
          <p:spPr>
            <a:xfrm>
              <a:off x="4935600" y="2311200"/>
              <a:ext cx="1087200" cy="320400"/>
            </a:xfrm>
            <a:prstGeom prst="roundRect">
              <a:avLst>
                <a:gd name="adj" fmla="val 921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274638"/>
            <a:ext cx="8229600" cy="525462"/>
          </a:xfrm>
        </p:spPr>
        <p:txBody>
          <a:bodyPr/>
          <a:lstStyle/>
          <a:p>
            <a:r>
              <a:rPr lang="en-CA" b="1" dirty="0" smtClean="0"/>
              <a:t>Incident Command System (ICS) Architecture </a:t>
            </a:r>
            <a:endParaRPr lang="en-CA" dirty="0" smtClean="0"/>
          </a:p>
        </p:txBody>
      </p:sp>
      <p:sp>
        <p:nvSpPr>
          <p:cNvPr id="3" name="Date Placeholder 2"/>
          <p:cNvSpPr>
            <a:spLocks noGrp="1"/>
          </p:cNvSpPr>
          <p:nvPr>
            <p:ph type="dt" sz="quarter" idx="10"/>
          </p:nvPr>
        </p:nvSpPr>
        <p:spPr/>
        <p:txBody>
          <a:bodyPr/>
          <a:lstStyle/>
          <a:p>
            <a:pPr>
              <a:defRPr/>
            </a:pPr>
            <a:fld id="{AEA0D084-E31C-4F41-AED2-F72C08096BA7}"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7AB55408-6706-40FE-ABFF-A688575D1F4D}" type="slidenum">
              <a:rPr lang="en-CA" smtClean="0"/>
              <a:pPr>
                <a:defRPr/>
              </a:pPr>
              <a:t>7</a:t>
            </a:fld>
            <a:endParaRPr lang="en-CA" dirty="0"/>
          </a:p>
        </p:txBody>
      </p:sp>
      <p:sp>
        <p:nvSpPr>
          <p:cNvPr id="21" name="Rounded Rectangle 20"/>
          <p:cNvSpPr/>
          <p:nvPr/>
        </p:nvSpPr>
        <p:spPr bwMode="auto">
          <a:xfrm>
            <a:off x="2590800" y="5799138"/>
            <a:ext cx="2270125" cy="180975"/>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0246" name="TextBox 3"/>
          <p:cNvSpPr txBox="1">
            <a:spLocks noChangeArrowheads="1"/>
          </p:cNvSpPr>
          <p:nvPr/>
        </p:nvSpPr>
        <p:spPr bwMode="auto">
          <a:xfrm>
            <a:off x="215900" y="800100"/>
            <a:ext cx="8640763" cy="923925"/>
          </a:xfrm>
          <a:prstGeom prst="rect">
            <a:avLst/>
          </a:prstGeom>
          <a:noFill/>
          <a:ln w="9525">
            <a:solidFill>
              <a:schemeClr val="tx1"/>
            </a:solidFill>
            <a:miter lim="800000"/>
            <a:headEnd/>
            <a:tailEnd/>
          </a:ln>
        </p:spPr>
        <p:txBody>
          <a:bodyPr>
            <a:spAutoFit/>
          </a:bodyPr>
          <a:lstStyle/>
          <a:p>
            <a:pPr>
              <a:buFont typeface="Arial" charset="0"/>
              <a:buChar char="•"/>
            </a:pPr>
            <a:r>
              <a:rPr lang="en-CA" b="1">
                <a:latin typeface="Calibri" pitchFamily="34" charset="0"/>
              </a:rPr>
              <a:t> The ICS Command, Operations, Planning and Logistics functions are included in the IC Pro software, but Finance is not.</a:t>
            </a:r>
          </a:p>
          <a:p>
            <a:pPr>
              <a:buFont typeface="Arial" charset="0"/>
              <a:buChar char="•"/>
            </a:pPr>
            <a:r>
              <a:rPr lang="en-CA" b="1">
                <a:latin typeface="Calibri" pitchFamily="34" charset="0"/>
              </a:rPr>
              <a:t> For detailed duties and responsibilities of each section refer to the ICS manual.</a:t>
            </a:r>
            <a:endParaRPr lang="en-CA">
              <a:latin typeface="Calibri" pitchFamily="34" charset="0"/>
            </a:endParaRPr>
          </a:p>
        </p:txBody>
      </p:sp>
      <p:grpSp>
        <p:nvGrpSpPr>
          <p:cNvPr id="10247" name="Group 23"/>
          <p:cNvGrpSpPr>
            <a:grpSpLocks/>
          </p:cNvGrpSpPr>
          <p:nvPr/>
        </p:nvGrpSpPr>
        <p:grpSpPr bwMode="auto">
          <a:xfrm>
            <a:off x="215900" y="2009775"/>
            <a:ext cx="8640763" cy="2039938"/>
            <a:chOff x="215900" y="2009049"/>
            <a:chExt cx="8640763" cy="2041090"/>
          </a:xfrm>
        </p:grpSpPr>
        <p:grpSp>
          <p:nvGrpSpPr>
            <p:cNvPr id="10254" name="Group 29"/>
            <p:cNvGrpSpPr>
              <a:grpSpLocks/>
            </p:cNvGrpSpPr>
            <p:nvPr/>
          </p:nvGrpSpPr>
          <p:grpSpPr bwMode="auto">
            <a:xfrm>
              <a:off x="215900" y="2009049"/>
              <a:ext cx="8640763" cy="1582602"/>
              <a:chOff x="215900" y="2456892"/>
              <a:chExt cx="8640192" cy="1582435"/>
            </a:xfrm>
          </p:grpSpPr>
          <p:sp>
            <p:nvSpPr>
              <p:cNvPr id="10256" name="TextBox 3"/>
              <p:cNvSpPr txBox="1">
                <a:spLocks noChangeArrowheads="1"/>
              </p:cNvSpPr>
              <p:nvPr/>
            </p:nvSpPr>
            <p:spPr bwMode="auto">
              <a:xfrm>
                <a:off x="3275856" y="2456892"/>
                <a:ext cx="2376264" cy="369332"/>
              </a:xfrm>
              <a:prstGeom prst="rect">
                <a:avLst/>
              </a:prstGeom>
              <a:noFill/>
              <a:ln w="25400">
                <a:solidFill>
                  <a:schemeClr val="tx1"/>
                </a:solidFill>
                <a:miter lim="800000"/>
                <a:headEnd/>
                <a:tailEnd/>
              </a:ln>
            </p:spPr>
            <p:txBody>
              <a:bodyPr anchor="b" anchorCtr="1">
                <a:spAutoFit/>
              </a:bodyPr>
              <a:lstStyle/>
              <a:p>
                <a:pPr algn="ctr"/>
                <a:r>
                  <a:rPr lang="en-CA" b="1">
                    <a:latin typeface="Calibri" pitchFamily="34" charset="0"/>
                  </a:rPr>
                  <a:t>Command</a:t>
                </a:r>
              </a:p>
            </p:txBody>
          </p:sp>
          <p:sp>
            <p:nvSpPr>
              <p:cNvPr id="10257" name="TextBox 3"/>
              <p:cNvSpPr txBox="1">
                <a:spLocks noChangeArrowheads="1"/>
              </p:cNvSpPr>
              <p:nvPr/>
            </p:nvSpPr>
            <p:spPr bwMode="auto">
              <a:xfrm>
                <a:off x="215900" y="3392996"/>
                <a:ext cx="1835820" cy="646331"/>
              </a:xfrm>
              <a:prstGeom prst="rect">
                <a:avLst/>
              </a:prstGeom>
              <a:noFill/>
              <a:ln w="25400">
                <a:solidFill>
                  <a:schemeClr val="tx1"/>
                </a:solidFill>
                <a:miter lim="800000"/>
                <a:headEnd/>
                <a:tailEnd/>
              </a:ln>
            </p:spPr>
            <p:txBody>
              <a:bodyPr anchor="b" anchorCtr="1">
                <a:spAutoFit/>
              </a:bodyPr>
              <a:lstStyle/>
              <a:p>
                <a:pPr algn="ctr"/>
                <a:r>
                  <a:rPr lang="en-CA" b="1">
                    <a:latin typeface="Calibri" pitchFamily="34" charset="0"/>
                  </a:rPr>
                  <a:t>Operations</a:t>
                </a:r>
              </a:p>
              <a:p>
                <a:pPr algn="ctr"/>
                <a:r>
                  <a:rPr lang="en-CA" b="1">
                    <a:latin typeface="Calibri" pitchFamily="34" charset="0"/>
                  </a:rPr>
                  <a:t>Section</a:t>
                </a:r>
              </a:p>
            </p:txBody>
          </p:sp>
          <p:sp>
            <p:nvSpPr>
              <p:cNvPr id="10258" name="TextBox 3"/>
              <p:cNvSpPr txBox="1">
                <a:spLocks noChangeArrowheads="1"/>
              </p:cNvSpPr>
              <p:nvPr/>
            </p:nvSpPr>
            <p:spPr bwMode="auto">
              <a:xfrm>
                <a:off x="2411760" y="3392996"/>
                <a:ext cx="1835820" cy="646331"/>
              </a:xfrm>
              <a:prstGeom prst="rect">
                <a:avLst/>
              </a:prstGeom>
              <a:noFill/>
              <a:ln w="25400">
                <a:solidFill>
                  <a:schemeClr val="tx1"/>
                </a:solidFill>
                <a:miter lim="800000"/>
                <a:headEnd/>
                <a:tailEnd/>
              </a:ln>
            </p:spPr>
            <p:txBody>
              <a:bodyPr anchor="b" anchorCtr="1">
                <a:spAutoFit/>
              </a:bodyPr>
              <a:lstStyle/>
              <a:p>
                <a:pPr algn="ctr"/>
                <a:r>
                  <a:rPr lang="en-CA" b="1">
                    <a:latin typeface="Calibri" pitchFamily="34" charset="0"/>
                  </a:rPr>
                  <a:t>Planning</a:t>
                </a:r>
              </a:p>
              <a:p>
                <a:pPr algn="ctr"/>
                <a:r>
                  <a:rPr lang="en-CA" b="1">
                    <a:latin typeface="Calibri" pitchFamily="34" charset="0"/>
                  </a:rPr>
                  <a:t>Section</a:t>
                </a:r>
              </a:p>
            </p:txBody>
          </p:sp>
          <p:sp>
            <p:nvSpPr>
              <p:cNvPr id="10259" name="TextBox 3"/>
              <p:cNvSpPr txBox="1">
                <a:spLocks noChangeArrowheads="1"/>
              </p:cNvSpPr>
              <p:nvPr/>
            </p:nvSpPr>
            <p:spPr bwMode="auto">
              <a:xfrm>
                <a:off x="4717380" y="3392996"/>
                <a:ext cx="1835820" cy="646331"/>
              </a:xfrm>
              <a:prstGeom prst="rect">
                <a:avLst/>
              </a:prstGeom>
              <a:noFill/>
              <a:ln w="25400">
                <a:solidFill>
                  <a:schemeClr val="tx1"/>
                </a:solidFill>
                <a:miter lim="800000"/>
                <a:headEnd/>
                <a:tailEnd/>
              </a:ln>
            </p:spPr>
            <p:txBody>
              <a:bodyPr anchor="b" anchorCtr="1">
                <a:spAutoFit/>
              </a:bodyPr>
              <a:lstStyle/>
              <a:p>
                <a:pPr algn="ctr"/>
                <a:r>
                  <a:rPr lang="en-CA" b="1">
                    <a:latin typeface="Calibri" pitchFamily="34" charset="0"/>
                  </a:rPr>
                  <a:t>Logistics</a:t>
                </a:r>
              </a:p>
              <a:p>
                <a:pPr algn="ctr"/>
                <a:r>
                  <a:rPr lang="en-CA" b="1">
                    <a:latin typeface="Calibri" pitchFamily="34" charset="0"/>
                  </a:rPr>
                  <a:t>Section</a:t>
                </a:r>
              </a:p>
            </p:txBody>
          </p:sp>
          <p:sp>
            <p:nvSpPr>
              <p:cNvPr id="10" name="TextBox 3"/>
              <p:cNvSpPr txBox="1">
                <a:spLocks noChangeArrowheads="1"/>
              </p:cNvSpPr>
              <p:nvPr/>
            </p:nvSpPr>
            <p:spPr bwMode="auto">
              <a:xfrm>
                <a:off x="7021063" y="3392359"/>
                <a:ext cx="1835029" cy="646409"/>
              </a:xfrm>
              <a:prstGeom prst="rect">
                <a:avLst/>
              </a:prstGeom>
              <a:noFill/>
              <a:ln w="25400">
                <a:solidFill>
                  <a:schemeClr val="tx1"/>
                </a:solidFill>
                <a:prstDash val="dash"/>
                <a:miter lim="800000"/>
                <a:headEnd/>
                <a:tailEnd/>
              </a:ln>
            </p:spPr>
            <p:txBody>
              <a:bodyPr anchor="b" anchorCtr="1">
                <a:spAutoFit/>
              </a:bodyPr>
              <a:lstStyle/>
              <a:p>
                <a:pPr algn="ctr">
                  <a:defRPr/>
                </a:pPr>
                <a:r>
                  <a:rPr lang="en-CA" b="1" dirty="0">
                    <a:solidFill>
                      <a:schemeClr val="tx1">
                        <a:lumMod val="50000"/>
                        <a:lumOff val="50000"/>
                      </a:schemeClr>
                    </a:solidFill>
                    <a:latin typeface="Calibri" pitchFamily="34" charset="0"/>
                  </a:rPr>
                  <a:t>Finance</a:t>
                </a:r>
              </a:p>
              <a:p>
                <a:pPr algn="ctr">
                  <a:defRPr/>
                </a:pPr>
                <a:r>
                  <a:rPr lang="en-CA" b="1" dirty="0">
                    <a:solidFill>
                      <a:schemeClr val="tx1">
                        <a:lumMod val="50000"/>
                        <a:lumOff val="50000"/>
                      </a:schemeClr>
                    </a:solidFill>
                    <a:latin typeface="Calibri" pitchFamily="34" charset="0"/>
                  </a:rPr>
                  <a:t>Section</a:t>
                </a:r>
              </a:p>
            </p:txBody>
          </p:sp>
          <p:cxnSp>
            <p:nvCxnSpPr>
              <p:cNvPr id="13" name="Shape 12"/>
              <p:cNvCxnSpPr>
                <a:stCxn id="10257" idx="0"/>
              </p:cNvCxnSpPr>
              <p:nvPr/>
            </p:nvCxnSpPr>
            <p:spPr>
              <a:xfrm rot="5400000" flipH="1" flipV="1">
                <a:off x="4392262" y="-153958"/>
                <a:ext cx="287470" cy="6805163"/>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10" idx="0"/>
              </p:cNvCxnSpPr>
              <p:nvPr/>
            </p:nvCxnSpPr>
            <p:spPr>
              <a:xfrm rot="5400000" flipH="1" flipV="1">
                <a:off x="7794843" y="3248624"/>
                <a:ext cx="28747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0259" idx="0"/>
              </p:cNvCxnSpPr>
              <p:nvPr/>
            </p:nvCxnSpPr>
            <p:spPr>
              <a:xfrm rot="5400000" flipH="1" flipV="1">
                <a:off x="5491532" y="3248624"/>
                <a:ext cx="28747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0258" idx="0"/>
              </p:cNvCxnSpPr>
              <p:nvPr/>
            </p:nvCxnSpPr>
            <p:spPr>
              <a:xfrm rot="5400000" flipH="1" flipV="1">
                <a:off x="3186634" y="3248624"/>
                <a:ext cx="28747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10256" idx="2"/>
              </p:cNvCxnSpPr>
              <p:nvPr/>
            </p:nvCxnSpPr>
            <p:spPr>
              <a:xfrm rot="5400000" flipH="1" flipV="1">
                <a:off x="4324800" y="2965920"/>
                <a:ext cx="2779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255" name="TextBox 7"/>
            <p:cNvSpPr txBox="1">
              <a:spLocks noChangeArrowheads="1"/>
            </p:cNvSpPr>
            <p:nvPr/>
          </p:nvSpPr>
          <p:spPr bwMode="auto">
            <a:xfrm>
              <a:off x="2807804" y="3680839"/>
              <a:ext cx="3745396" cy="369300"/>
            </a:xfrm>
            <a:prstGeom prst="rect">
              <a:avLst/>
            </a:prstGeom>
            <a:noFill/>
            <a:ln w="9525">
              <a:solidFill>
                <a:schemeClr val="tx1"/>
              </a:solidFill>
              <a:miter lim="800000"/>
              <a:headEnd/>
              <a:tailEnd/>
            </a:ln>
          </p:spPr>
          <p:txBody>
            <a:bodyPr>
              <a:spAutoFit/>
            </a:bodyPr>
            <a:lstStyle/>
            <a:p>
              <a:pPr algn="ctr"/>
              <a:r>
                <a:rPr lang="en-CA" b="1">
                  <a:latin typeface="Calibri" pitchFamily="34" charset="0"/>
                </a:rPr>
                <a:t>Incident Command System Diagram</a:t>
              </a:r>
              <a:endParaRPr lang="en-CA">
                <a:latin typeface="Calibri" pitchFamily="34" charset="0"/>
              </a:endParaRPr>
            </a:p>
          </p:txBody>
        </p:sp>
      </p:grpSp>
      <p:grpSp>
        <p:nvGrpSpPr>
          <p:cNvPr id="10248" name="Group 31"/>
          <p:cNvGrpSpPr>
            <a:grpSpLocks/>
          </p:cNvGrpSpPr>
          <p:nvPr/>
        </p:nvGrpSpPr>
        <p:grpSpPr bwMode="auto">
          <a:xfrm>
            <a:off x="215900" y="4508500"/>
            <a:ext cx="8640763" cy="1816100"/>
            <a:chOff x="215901" y="4508222"/>
            <a:chExt cx="8640762" cy="1817150"/>
          </a:xfrm>
        </p:grpSpPr>
        <p:sp>
          <p:nvSpPr>
            <p:cNvPr id="10249" name="TextBox 3"/>
            <p:cNvSpPr txBox="1">
              <a:spLocks noChangeArrowheads="1"/>
            </p:cNvSpPr>
            <p:nvPr/>
          </p:nvSpPr>
          <p:spPr bwMode="auto">
            <a:xfrm>
              <a:off x="215901" y="4508222"/>
              <a:ext cx="4932164" cy="646276"/>
            </a:xfrm>
            <a:prstGeom prst="rect">
              <a:avLst/>
            </a:prstGeom>
            <a:solidFill>
              <a:srgbClr val="FAFA96"/>
            </a:solidFill>
            <a:ln w="9525">
              <a:noFill/>
              <a:miter lim="800000"/>
              <a:headEnd/>
              <a:tailEnd/>
            </a:ln>
          </p:spPr>
          <p:txBody>
            <a:bodyPr>
              <a:spAutoFit/>
            </a:bodyPr>
            <a:lstStyle/>
            <a:p>
              <a:r>
                <a:rPr lang="en-CA" b="1">
                  <a:latin typeface="Calibri" pitchFamily="34" charset="0"/>
                </a:rPr>
                <a:t>The records and data used by each ICS section are stored under tabs with the same names in IC Pro.</a:t>
              </a:r>
            </a:p>
          </p:txBody>
        </p:sp>
        <p:grpSp>
          <p:nvGrpSpPr>
            <p:cNvPr id="10250" name="Group 25"/>
            <p:cNvGrpSpPr>
              <a:grpSpLocks noChangeAspect="1"/>
            </p:cNvGrpSpPr>
            <p:nvPr/>
          </p:nvGrpSpPr>
          <p:grpSpPr bwMode="auto">
            <a:xfrm>
              <a:off x="262005" y="5272903"/>
              <a:ext cx="8594658" cy="1052469"/>
              <a:chOff x="971600" y="4977172"/>
              <a:chExt cx="5405438" cy="661930"/>
            </a:xfrm>
          </p:grpSpPr>
          <p:pic>
            <p:nvPicPr>
              <p:cNvPr id="10251" name="Picture 2" descr="C:\Users\User1\Pictures\SAR\Powerpoint snips\Capture.JPG"/>
              <p:cNvPicPr>
                <a:picLocks noChangeAspect="1" noChangeArrowheads="1"/>
              </p:cNvPicPr>
              <p:nvPr/>
            </p:nvPicPr>
            <p:blipFill>
              <a:blip r:embed="rId2" cstate="print"/>
              <a:srcRect/>
              <a:stretch>
                <a:fillRect/>
              </a:stretch>
            </p:blipFill>
            <p:spPr bwMode="auto">
              <a:xfrm>
                <a:off x="971600" y="4977172"/>
                <a:ext cx="5405438" cy="6619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3" name="Rounded Rectangle 22"/>
              <p:cNvSpPr/>
              <p:nvPr/>
            </p:nvSpPr>
            <p:spPr bwMode="auto">
              <a:xfrm>
                <a:off x="1655480" y="5400340"/>
                <a:ext cx="2270421" cy="18082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27" name="Straight Arrow Connector 26"/>
            <p:cNvCxnSpPr>
              <a:stCxn id="10249" idx="2"/>
              <a:endCxn id="23" idx="0"/>
            </p:cNvCxnSpPr>
            <p:nvPr/>
          </p:nvCxnSpPr>
          <p:spPr>
            <a:xfrm rot="16200000" flipH="1">
              <a:off x="2522310" y="5313687"/>
              <a:ext cx="791032" cy="47307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457200" y="274638"/>
            <a:ext cx="8229600" cy="525462"/>
          </a:xfrm>
        </p:spPr>
        <p:txBody>
          <a:bodyPr/>
          <a:lstStyle/>
          <a:p>
            <a:r>
              <a:rPr lang="en-CA" b="1" dirty="0" smtClean="0"/>
              <a:t>Data Display – Mission Routes</a:t>
            </a:r>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A1C5C602-134D-4AA4-A80F-87F50DBE2597}" type="slidenum">
              <a:rPr lang="en-CA" smtClean="0"/>
              <a:pPr>
                <a:defRPr/>
              </a:pPr>
              <a:t>70</a:t>
            </a:fld>
            <a:endParaRPr lang="en-CA" dirty="0"/>
          </a:p>
        </p:txBody>
      </p:sp>
      <p:sp>
        <p:nvSpPr>
          <p:cNvPr id="29" name="Rounded Rectangle 28"/>
          <p:cNvSpPr/>
          <p:nvPr/>
        </p:nvSpPr>
        <p:spPr>
          <a:xfrm>
            <a:off x="4389625" y="1746915"/>
            <a:ext cx="2052000" cy="270000"/>
          </a:xfrm>
          <a:prstGeom prst="roundRect">
            <a:avLst>
              <a:gd name="adj" fmla="val 1314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pic>
        <p:nvPicPr>
          <p:cNvPr id="47" name="Picture 8" descr="C:\Users\User1\Desktop\ScreenHunter\ICv6 Course\ICv6 GIS_64.jpg"/>
          <p:cNvPicPr>
            <a:picLocks noChangeAspect="1" noChangeArrowheads="1"/>
          </p:cNvPicPr>
          <p:nvPr/>
        </p:nvPicPr>
        <p:blipFill>
          <a:blip r:embed="rId2" cstate="print"/>
          <a:srcRect l="5302" t="16851" r="49621" b="76210"/>
          <a:stretch>
            <a:fillRect/>
          </a:stretch>
        </p:blipFill>
        <p:spPr bwMode="auto">
          <a:xfrm>
            <a:off x="592796" y="2159994"/>
            <a:ext cx="3110702" cy="340251"/>
          </a:xfrm>
          <a:prstGeom prst="rect">
            <a:avLst/>
          </a:prstGeom>
          <a:noFill/>
        </p:spPr>
      </p:pic>
      <p:sp>
        <p:nvSpPr>
          <p:cNvPr id="49" name="TextBox 3"/>
          <p:cNvSpPr txBox="1">
            <a:spLocks noChangeArrowheads="1"/>
          </p:cNvSpPr>
          <p:nvPr/>
        </p:nvSpPr>
        <p:spPr bwMode="auto">
          <a:xfrm>
            <a:off x="2448000" y="800100"/>
            <a:ext cx="4212000" cy="369332"/>
          </a:xfrm>
          <a:prstGeom prst="rect">
            <a:avLst/>
          </a:prstGeom>
          <a:noFill/>
          <a:ln w="9525">
            <a:noFill/>
            <a:miter lim="800000"/>
            <a:headEnd/>
            <a:tailEnd/>
          </a:ln>
        </p:spPr>
        <p:txBody>
          <a:bodyPr>
            <a:spAutoFit/>
          </a:bodyPr>
          <a:lstStyle/>
          <a:p>
            <a:pPr algn="ctr">
              <a:defRPr/>
            </a:pPr>
            <a:r>
              <a:rPr lang="en-CA" dirty="0" smtClean="0">
                <a:latin typeface="Calibri" pitchFamily="34" charset="0"/>
              </a:rPr>
              <a:t>Lists Routes created for the mission.</a:t>
            </a:r>
            <a:endParaRPr lang="en-CA" dirty="0">
              <a:latin typeface="Calibri" pitchFamily="34" charset="0"/>
            </a:endParaRPr>
          </a:p>
        </p:txBody>
      </p:sp>
      <p:cxnSp>
        <p:nvCxnSpPr>
          <p:cNvPr id="12" name="Straight Arrow Connector 11"/>
          <p:cNvCxnSpPr/>
          <p:nvPr/>
        </p:nvCxnSpPr>
        <p:spPr bwMode="auto">
          <a:xfrm>
            <a:off x="1547664" y="2308575"/>
            <a:ext cx="3980200" cy="259658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2" name="Group 22"/>
          <p:cNvGrpSpPr/>
          <p:nvPr/>
        </p:nvGrpSpPr>
        <p:grpSpPr>
          <a:xfrm>
            <a:off x="250825" y="540000"/>
            <a:ext cx="8641175" cy="5721775"/>
            <a:chOff x="250825" y="540000"/>
            <a:chExt cx="8641175" cy="5721775"/>
          </a:xfrm>
        </p:grpSpPr>
        <p:grpSp>
          <p:nvGrpSpPr>
            <p:cNvPr id="5" name="Group 66"/>
            <p:cNvGrpSpPr/>
            <p:nvPr/>
          </p:nvGrpSpPr>
          <p:grpSpPr>
            <a:xfrm>
              <a:off x="250825" y="540000"/>
              <a:ext cx="8641175" cy="5721775"/>
              <a:chOff x="250825" y="540000"/>
              <a:chExt cx="8641175" cy="5721775"/>
            </a:xfrm>
          </p:grpSpPr>
          <p:pic>
            <p:nvPicPr>
              <p:cNvPr id="59" name="Picture 2" descr="C:\Users\User1\Desktop\ScreenHunter\ICv6 Course\ICv6 GIS_64.jpg"/>
              <p:cNvPicPr>
                <a:picLocks noChangeAspect="1" noChangeArrowheads="1"/>
              </p:cNvPicPr>
              <p:nvPr/>
            </p:nvPicPr>
            <p:blipFill>
              <a:blip r:embed="rId2" cstate="print"/>
              <a:srcRect/>
              <a:stretch>
                <a:fillRect/>
              </a:stretch>
            </p:blipFill>
            <p:spPr bwMode="auto">
              <a:xfrm>
                <a:off x="252000" y="1404000"/>
                <a:ext cx="6257045" cy="4446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15" name="Picture 3" descr="C:\Users\User1\Desktop\ScreenHunter\ICv6 Course\ICv6 GIS Map_6.JPG"/>
              <p:cNvPicPr>
                <a:picLocks noChangeAspect="1" noChangeArrowheads="1"/>
              </p:cNvPicPr>
              <p:nvPr/>
            </p:nvPicPr>
            <p:blipFill>
              <a:blip r:embed="rId3" cstate="print"/>
              <a:srcRect l="86610" t="6852" r="267" b="4073"/>
              <a:stretch>
                <a:fillRect/>
              </a:stretch>
            </p:blipFill>
            <p:spPr bwMode="auto">
              <a:xfrm>
                <a:off x="250825" y="540000"/>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35" name="TextBox 3"/>
              <p:cNvSpPr txBox="1">
                <a:spLocks noChangeArrowheads="1"/>
              </p:cNvSpPr>
              <p:nvPr/>
            </p:nvSpPr>
            <p:spPr bwMode="auto">
              <a:xfrm>
                <a:off x="457200" y="3164184"/>
                <a:ext cx="2304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a:t>
                </a:r>
                <a:r>
                  <a:rPr lang="en-CA" dirty="0" smtClean="0">
                    <a:latin typeface="Calibri" pitchFamily="34" charset="0"/>
                  </a:rPr>
                  <a:t> check box to turn the </a:t>
                </a:r>
                <a:r>
                  <a:rPr lang="en-CA" b="1" dirty="0" smtClean="0">
                    <a:latin typeface="Calibri" pitchFamily="34" charset="0"/>
                  </a:rPr>
                  <a:t>Route</a:t>
                </a:r>
                <a:r>
                  <a:rPr lang="en-CA" dirty="0" smtClean="0">
                    <a:latin typeface="Calibri" pitchFamily="34" charset="0"/>
                  </a:rPr>
                  <a:t> on or off.</a:t>
                </a:r>
                <a:endParaRPr lang="en-CA" dirty="0">
                  <a:latin typeface="Calibri" pitchFamily="34" charset="0"/>
                </a:endParaRPr>
              </a:p>
            </p:txBody>
          </p:sp>
          <p:sp>
            <p:nvSpPr>
              <p:cNvPr id="36" name="TextBox 3"/>
              <p:cNvSpPr txBox="1">
                <a:spLocks noChangeArrowheads="1"/>
              </p:cNvSpPr>
              <p:nvPr/>
            </p:nvSpPr>
            <p:spPr bwMode="auto">
              <a:xfrm>
                <a:off x="6876000" y="1980000"/>
                <a:ext cx="2016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a:t>
                </a:r>
                <a:r>
                  <a:rPr lang="en-CA" dirty="0" smtClean="0">
                    <a:latin typeface="Calibri" pitchFamily="34" charset="0"/>
                  </a:rPr>
                  <a:t> check box to display the checked areas on the map.</a:t>
                </a:r>
                <a:endParaRPr lang="en-CA" dirty="0">
                  <a:latin typeface="Calibri" pitchFamily="34" charset="0"/>
                </a:endParaRPr>
              </a:p>
            </p:txBody>
          </p:sp>
          <p:sp>
            <p:nvSpPr>
              <p:cNvPr id="30" name="Rounded Rectangle 29"/>
              <p:cNvSpPr/>
              <p:nvPr/>
            </p:nvSpPr>
            <p:spPr>
              <a:xfrm>
                <a:off x="4970400" y="2268769"/>
                <a:ext cx="1087200" cy="320400"/>
              </a:xfrm>
              <a:prstGeom prst="roundRect">
                <a:avLst>
                  <a:gd name="adj" fmla="val 921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38" name="Straight Arrow Connector 37"/>
              <p:cNvCxnSpPr>
                <a:stCxn id="36" idx="1"/>
                <a:endCxn id="30" idx="3"/>
              </p:cNvCxnSpPr>
              <p:nvPr/>
            </p:nvCxnSpPr>
            <p:spPr bwMode="auto">
              <a:xfrm rot="10800000">
                <a:off x="6057600" y="2428969"/>
                <a:ext cx="818400" cy="1269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44" name="Picture 5" descr="C:\Users\User1\Desktop\ScreenHunter\ICv6 Course\ICv6 GIS_63.jpg"/>
              <p:cNvPicPr>
                <a:picLocks noChangeAspect="1" noChangeArrowheads="1"/>
              </p:cNvPicPr>
              <p:nvPr/>
            </p:nvPicPr>
            <p:blipFill>
              <a:blip r:embed="rId4" cstate="print"/>
              <a:srcRect r="12405"/>
              <a:stretch>
                <a:fillRect/>
              </a:stretch>
            </p:blipFill>
            <p:spPr bwMode="auto">
              <a:xfrm>
                <a:off x="2952000" y="3744000"/>
                <a:ext cx="5924165" cy="2517775"/>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55" name="Straight Arrow Connector 54"/>
              <p:cNvCxnSpPr>
                <a:stCxn id="35" idx="0"/>
              </p:cNvCxnSpPr>
              <p:nvPr/>
            </p:nvCxnSpPr>
            <p:spPr bwMode="auto">
              <a:xfrm rot="16200000" flipV="1">
                <a:off x="739903" y="2294887"/>
                <a:ext cx="855609" cy="88298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18" name="Straight Arrow Connector 17"/>
            <p:cNvCxnSpPr>
              <a:stCxn id="35" idx="3"/>
            </p:cNvCxnSpPr>
            <p:nvPr/>
          </p:nvCxnSpPr>
          <p:spPr bwMode="auto">
            <a:xfrm>
              <a:off x="2761200" y="3487350"/>
              <a:ext cx="2314856" cy="141781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457200" y="274638"/>
            <a:ext cx="8229600" cy="525462"/>
          </a:xfrm>
        </p:spPr>
        <p:txBody>
          <a:bodyPr/>
          <a:lstStyle/>
          <a:p>
            <a:r>
              <a:rPr lang="en-CA" b="1" dirty="0" smtClean="0"/>
              <a:t>Load a Map</a:t>
            </a:r>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B1471340-B950-4A36-A264-446AC5D22B1A}" type="slidenum">
              <a:rPr lang="en-CA" smtClean="0"/>
              <a:pPr>
                <a:defRPr/>
              </a:pPr>
              <a:t>71</a:t>
            </a:fld>
            <a:endParaRPr lang="en-CA" dirty="0"/>
          </a:p>
        </p:txBody>
      </p:sp>
      <p:cxnSp>
        <p:nvCxnSpPr>
          <p:cNvPr id="29" name="Straight Arrow Connector 28"/>
          <p:cNvCxnSpPr>
            <a:stCxn id="11" idx="2"/>
            <a:endCxn id="33" idx="0"/>
          </p:cNvCxnSpPr>
          <p:nvPr/>
        </p:nvCxnSpPr>
        <p:spPr bwMode="auto">
          <a:xfrm rot="16200000" flipH="1">
            <a:off x="6598199" y="1627246"/>
            <a:ext cx="384175" cy="590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25" idx="2"/>
            <a:endCxn id="3076" idx="0"/>
          </p:cNvCxnSpPr>
          <p:nvPr/>
        </p:nvCxnSpPr>
        <p:spPr bwMode="auto">
          <a:xfrm rot="5400000">
            <a:off x="6672652" y="3422994"/>
            <a:ext cx="280587" cy="17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2" name="Group 54"/>
          <p:cNvGrpSpPr/>
          <p:nvPr/>
        </p:nvGrpSpPr>
        <p:grpSpPr>
          <a:xfrm>
            <a:off x="504000" y="792000"/>
            <a:ext cx="8112102" cy="5598451"/>
            <a:chOff x="462388" y="936625"/>
            <a:chExt cx="8112102" cy="5598451"/>
          </a:xfrm>
        </p:grpSpPr>
        <p:grpSp>
          <p:nvGrpSpPr>
            <p:cNvPr id="5" name="Group 53"/>
            <p:cNvGrpSpPr/>
            <p:nvPr/>
          </p:nvGrpSpPr>
          <p:grpSpPr>
            <a:xfrm>
              <a:off x="462388" y="3995738"/>
              <a:ext cx="3482975" cy="2287587"/>
              <a:chOff x="462388" y="3995738"/>
              <a:chExt cx="3482975" cy="2287587"/>
            </a:xfrm>
          </p:grpSpPr>
          <p:grpSp>
            <p:nvGrpSpPr>
              <p:cNvPr id="6" name="Group 12"/>
              <p:cNvGrpSpPr>
                <a:grpSpLocks noChangeAspect="1"/>
              </p:cNvGrpSpPr>
              <p:nvPr/>
            </p:nvGrpSpPr>
            <p:grpSpPr bwMode="auto">
              <a:xfrm>
                <a:off x="462388" y="3995738"/>
                <a:ext cx="3482975" cy="2287587"/>
                <a:chOff x="4373678" y="4103042"/>
                <a:chExt cx="4305347" cy="2827775"/>
              </a:xfrm>
            </p:grpSpPr>
            <p:pic>
              <p:nvPicPr>
                <p:cNvPr id="3075" name="Picture 3" descr="C:\Users\User1\Desktop\ScreenHunter\ICv6 Course\ICv6 GIS Map_8.JPG"/>
                <p:cNvPicPr>
                  <a:picLocks noChangeAspect="1" noChangeArrowheads="1"/>
                </p:cNvPicPr>
                <p:nvPr/>
              </p:nvPicPr>
              <p:blipFill>
                <a:blip r:embed="rId2" cstate="print"/>
                <a:srcRect/>
                <a:stretch>
                  <a:fillRect/>
                </a:stretch>
              </p:blipFill>
              <p:spPr bwMode="auto">
                <a:xfrm>
                  <a:off x="4373678" y="4103042"/>
                  <a:ext cx="4305347" cy="2827775"/>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Rounded Rectangle 6"/>
                <p:cNvSpPr/>
                <p:nvPr/>
              </p:nvSpPr>
              <p:spPr>
                <a:xfrm>
                  <a:off x="4625365" y="4805571"/>
                  <a:ext cx="3169159" cy="323790"/>
                </a:xfrm>
                <a:prstGeom prst="roundRect">
                  <a:avLst>
                    <a:gd name="adj" fmla="val 919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2" name="Rounded Rectangle 11"/>
                <p:cNvSpPr/>
                <p:nvPr/>
              </p:nvSpPr>
              <p:spPr>
                <a:xfrm>
                  <a:off x="4625365" y="5449228"/>
                  <a:ext cx="1153849" cy="325753"/>
                </a:xfrm>
                <a:prstGeom prst="roundRect">
                  <a:avLst>
                    <a:gd name="adj" fmla="val 1123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4" name="Rounded Rectangle 13"/>
              <p:cNvSpPr/>
              <p:nvPr/>
            </p:nvSpPr>
            <p:spPr bwMode="auto">
              <a:xfrm>
                <a:off x="2201029" y="5813425"/>
                <a:ext cx="738187" cy="277813"/>
              </a:xfrm>
              <a:prstGeom prst="roundRect">
                <a:avLst>
                  <a:gd name="adj" fmla="val 1123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28" name="Straight Arrow Connector 27"/>
            <p:cNvCxnSpPr>
              <a:stCxn id="34" idx="2"/>
              <a:endCxn id="10" idx="0"/>
            </p:cNvCxnSpPr>
            <p:nvPr/>
          </p:nvCxnSpPr>
          <p:spPr bwMode="auto">
            <a:xfrm rot="16200000" flipH="1">
              <a:off x="2049824" y="2838116"/>
              <a:ext cx="303937" cy="152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10" idx="2"/>
              <a:endCxn id="3075" idx="0"/>
            </p:cNvCxnSpPr>
            <p:nvPr/>
          </p:nvCxnSpPr>
          <p:spPr bwMode="auto">
            <a:xfrm rot="16200000" flipH="1">
              <a:off x="1987316" y="3779178"/>
              <a:ext cx="431800" cy="131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3"/>
            <p:cNvSpPr txBox="1">
              <a:spLocks noChangeAspect="1" noChangeArrowheads="1"/>
            </p:cNvSpPr>
            <p:nvPr/>
          </p:nvSpPr>
          <p:spPr bwMode="auto">
            <a:xfrm>
              <a:off x="625113" y="936625"/>
              <a:ext cx="3135313" cy="646113"/>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Create new Default Map </a:t>
              </a:r>
              <a:r>
                <a:rPr lang="en-CA" dirty="0">
                  <a:latin typeface="Calibri" pitchFamily="34" charset="0"/>
                </a:rPr>
                <a:t>– Click </a:t>
              </a:r>
              <a:r>
                <a:rPr lang="en-CA" b="1" dirty="0">
                  <a:latin typeface="Calibri" pitchFamily="34" charset="0"/>
                </a:rPr>
                <a:t>New Map</a:t>
              </a:r>
              <a:r>
                <a:rPr lang="en-CA" dirty="0">
                  <a:latin typeface="Calibri" pitchFamily="34" charset="0"/>
                </a:rPr>
                <a:t> button.</a:t>
              </a:r>
              <a:endParaRPr lang="en-CA" b="1" dirty="0">
                <a:latin typeface="Calibri" pitchFamily="34" charset="0"/>
              </a:endParaRPr>
            </a:p>
          </p:txBody>
        </p:sp>
        <p:sp>
          <p:nvSpPr>
            <p:cNvPr id="10" name="TextBox 3"/>
            <p:cNvSpPr txBox="1">
              <a:spLocks noChangeAspect="1" noChangeArrowheads="1"/>
            </p:cNvSpPr>
            <p:nvPr/>
          </p:nvSpPr>
          <p:spPr bwMode="auto">
            <a:xfrm>
              <a:off x="699988" y="2990850"/>
              <a:ext cx="3005138" cy="573088"/>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Enter a </a:t>
              </a:r>
              <a:r>
                <a:rPr lang="en-CA" b="1" dirty="0">
                  <a:latin typeface="Calibri" pitchFamily="34" charset="0"/>
                </a:rPr>
                <a:t>name</a:t>
              </a:r>
              <a:r>
                <a:rPr lang="en-CA" dirty="0">
                  <a:latin typeface="Calibri" pitchFamily="34" charset="0"/>
                </a:rPr>
                <a:t> for the map, the correct </a:t>
              </a:r>
              <a:r>
                <a:rPr lang="en-CA" b="1" dirty="0">
                  <a:latin typeface="Calibri" pitchFamily="34" charset="0"/>
                </a:rPr>
                <a:t>UTM zone #</a:t>
              </a:r>
              <a:r>
                <a:rPr lang="en-CA" dirty="0">
                  <a:latin typeface="Calibri" pitchFamily="34" charset="0"/>
                </a:rPr>
                <a:t>,</a:t>
              </a:r>
              <a:r>
                <a:rPr lang="en-CA" b="1" dirty="0">
                  <a:latin typeface="Calibri" pitchFamily="34" charset="0"/>
                </a:rPr>
                <a:t> </a:t>
              </a:r>
              <a:r>
                <a:rPr lang="en-CA" dirty="0">
                  <a:latin typeface="Calibri" pitchFamily="34" charset="0"/>
                </a:rPr>
                <a:t>then </a:t>
              </a:r>
              <a:r>
                <a:rPr lang="en-CA" b="1" dirty="0">
                  <a:latin typeface="Calibri" pitchFamily="34" charset="0"/>
                </a:rPr>
                <a:t>OK. </a:t>
              </a:r>
            </a:p>
          </p:txBody>
        </p:sp>
        <p:sp>
          <p:nvSpPr>
            <p:cNvPr id="11" name="TextBox 3"/>
            <p:cNvSpPr txBox="1">
              <a:spLocks noChangeAspect="1" noChangeArrowheads="1"/>
            </p:cNvSpPr>
            <p:nvPr/>
          </p:nvSpPr>
          <p:spPr bwMode="auto">
            <a:xfrm>
              <a:off x="5178063" y="936625"/>
              <a:ext cx="3135313" cy="646113"/>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Load a Default Map</a:t>
              </a:r>
              <a:r>
                <a:rPr lang="en-CA" dirty="0">
                  <a:latin typeface="Calibri" pitchFamily="34" charset="0"/>
                </a:rPr>
                <a:t> – Click the </a:t>
              </a:r>
              <a:r>
                <a:rPr lang="en-CA" b="1" dirty="0">
                  <a:latin typeface="Calibri" pitchFamily="34" charset="0"/>
                </a:rPr>
                <a:t>Open Map Folder </a:t>
              </a:r>
              <a:r>
                <a:rPr lang="en-CA" dirty="0">
                  <a:latin typeface="Calibri" pitchFamily="34" charset="0"/>
                </a:rPr>
                <a:t>button </a:t>
              </a:r>
              <a:endParaRPr lang="en-CA" b="1" dirty="0">
                <a:latin typeface="Calibri" pitchFamily="34" charset="0"/>
              </a:endParaRPr>
            </a:p>
          </p:txBody>
        </p:sp>
        <p:grpSp>
          <p:nvGrpSpPr>
            <p:cNvPr id="9" name="Group 47"/>
            <p:cNvGrpSpPr/>
            <p:nvPr/>
          </p:nvGrpSpPr>
          <p:grpSpPr>
            <a:xfrm>
              <a:off x="4968000" y="3708000"/>
              <a:ext cx="3606490" cy="2827076"/>
              <a:chOff x="5160388" y="3708000"/>
              <a:chExt cx="3606490" cy="2827076"/>
            </a:xfrm>
          </p:grpSpPr>
          <p:grpSp>
            <p:nvGrpSpPr>
              <p:cNvPr id="13" name="Group 18"/>
              <p:cNvGrpSpPr/>
              <p:nvPr/>
            </p:nvGrpSpPr>
            <p:grpSpPr bwMode="auto">
              <a:xfrm>
                <a:off x="5160388" y="3708000"/>
                <a:ext cx="3606490" cy="2827076"/>
                <a:chOff x="5062013" y="3522542"/>
                <a:chExt cx="3606800" cy="2827384"/>
              </a:xfrm>
              <a:effectLst>
                <a:outerShdw blurRad="50800" dist="38100" dir="2700000" algn="tl" rotWithShape="0">
                  <a:prstClr val="black">
                    <a:alpha val="40000"/>
                  </a:prstClr>
                </a:outerShdw>
              </a:effectLst>
            </p:grpSpPr>
            <p:pic>
              <p:nvPicPr>
                <p:cNvPr id="3076" name="Picture 4" descr="C:\Users\User1\Desktop\ScreenHunter\ICv6 Course\ICv6 GIS Map_9.JPG"/>
                <p:cNvPicPr>
                  <a:picLocks noChangeAspect="1" noChangeArrowheads="1"/>
                </p:cNvPicPr>
                <p:nvPr/>
              </p:nvPicPr>
              <p:blipFill>
                <a:blip r:embed="rId3" cstate="print"/>
                <a:srcRect b="66356"/>
                <a:stretch>
                  <a:fillRect/>
                </a:stretch>
              </p:blipFill>
              <p:spPr bwMode="auto">
                <a:xfrm>
                  <a:off x="5062013" y="3522542"/>
                  <a:ext cx="3606800" cy="1224136"/>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17" name="Picture 2" descr="C:\Users\User1\Desktop\ScreenHunter\ICv6 Course\ICv6 GIS Map_9.JPG"/>
                <p:cNvPicPr>
                  <a:picLocks noChangeAspect="1" noChangeArrowheads="1"/>
                </p:cNvPicPr>
                <p:nvPr/>
              </p:nvPicPr>
              <p:blipFill>
                <a:blip r:embed="rId3" cstate="print"/>
                <a:srcRect t="58906"/>
                <a:stretch>
                  <a:fillRect/>
                </a:stretch>
              </p:blipFill>
              <p:spPr bwMode="auto">
                <a:xfrm>
                  <a:off x="5062013" y="4854687"/>
                  <a:ext cx="3606800" cy="1495239"/>
                </a:xfrm>
                <a:prstGeom prst="rect">
                  <a:avLst/>
                </a:prstGeom>
                <a:noFill/>
                <a:ln w="9525">
                  <a:solidFill>
                    <a:schemeClr val="tx1"/>
                  </a:solidFill>
                </a:ln>
              </p:spPr>
            </p:pic>
          </p:grpSp>
          <p:sp>
            <p:nvSpPr>
              <p:cNvPr id="22" name="Rounded Rectangle 21"/>
              <p:cNvSpPr/>
              <p:nvPr/>
            </p:nvSpPr>
            <p:spPr bwMode="auto">
              <a:xfrm>
                <a:off x="5371739" y="4678363"/>
                <a:ext cx="2790825" cy="142875"/>
              </a:xfrm>
              <a:prstGeom prst="roundRect">
                <a:avLst>
                  <a:gd name="adj" fmla="val 1123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3" name="Rounded Rectangle 22"/>
              <p:cNvSpPr/>
              <p:nvPr/>
            </p:nvSpPr>
            <p:spPr bwMode="auto">
              <a:xfrm>
                <a:off x="7071952" y="6138000"/>
                <a:ext cx="715962" cy="261938"/>
              </a:xfrm>
              <a:prstGeom prst="roundRect">
                <a:avLst>
                  <a:gd name="adj" fmla="val 1123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5" name="TextBox 3"/>
            <p:cNvSpPr txBox="1">
              <a:spLocks noChangeAspect="1" noChangeArrowheads="1"/>
            </p:cNvSpPr>
            <p:nvPr/>
          </p:nvSpPr>
          <p:spPr bwMode="auto">
            <a:xfrm>
              <a:off x="5124388" y="3060700"/>
              <a:ext cx="3294063" cy="366713"/>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a:latin typeface="Calibri" pitchFamily="34" charset="0"/>
                </a:rPr>
                <a:t>Select the </a:t>
              </a:r>
              <a:r>
                <a:rPr lang="en-CA" b="1" dirty="0">
                  <a:latin typeface="Calibri" pitchFamily="34" charset="0"/>
                </a:rPr>
                <a:t>Map</a:t>
              </a:r>
              <a:r>
                <a:rPr lang="en-CA" dirty="0">
                  <a:latin typeface="Calibri" pitchFamily="34" charset="0"/>
                </a:rPr>
                <a:t> </a:t>
              </a:r>
              <a:r>
                <a:rPr lang="en-CA" b="1" dirty="0">
                  <a:latin typeface="Calibri" pitchFamily="34" charset="0"/>
                </a:rPr>
                <a:t>name</a:t>
              </a:r>
              <a:r>
                <a:rPr lang="en-CA" dirty="0">
                  <a:latin typeface="Calibri" pitchFamily="34" charset="0"/>
                </a:rPr>
                <a:t>,</a:t>
              </a:r>
              <a:r>
                <a:rPr lang="en-CA" b="1" dirty="0">
                  <a:latin typeface="Calibri" pitchFamily="34" charset="0"/>
                </a:rPr>
                <a:t> </a:t>
              </a:r>
              <a:r>
                <a:rPr lang="en-CA" dirty="0">
                  <a:latin typeface="Calibri" pitchFamily="34" charset="0"/>
                </a:rPr>
                <a:t>then </a:t>
              </a:r>
              <a:r>
                <a:rPr lang="en-CA" b="1" dirty="0">
                  <a:latin typeface="Calibri" pitchFamily="34" charset="0"/>
                </a:rPr>
                <a:t>Load. </a:t>
              </a:r>
            </a:p>
          </p:txBody>
        </p:sp>
        <p:cxnSp>
          <p:nvCxnSpPr>
            <p:cNvPr id="27" name="Straight Arrow Connector 26"/>
            <p:cNvCxnSpPr>
              <a:stCxn id="8" idx="2"/>
              <a:endCxn id="34" idx="0"/>
            </p:cNvCxnSpPr>
            <p:nvPr/>
          </p:nvCxnSpPr>
          <p:spPr bwMode="auto">
            <a:xfrm rot="16200000" flipH="1">
              <a:off x="2004812" y="1770696"/>
              <a:ext cx="384175" cy="825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33" idx="2"/>
              <a:endCxn id="25" idx="0"/>
            </p:cNvCxnSpPr>
            <p:nvPr/>
          </p:nvCxnSpPr>
          <p:spPr bwMode="auto">
            <a:xfrm rot="16200000" flipH="1">
              <a:off x="6574631" y="2863910"/>
              <a:ext cx="373787" cy="1979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6340" name="TextBox 3"/>
            <p:cNvSpPr txBox="1">
              <a:spLocks noChangeAspect="1" noChangeArrowheads="1"/>
            </p:cNvSpPr>
            <p:nvPr/>
          </p:nvSpPr>
          <p:spPr bwMode="auto">
            <a:xfrm>
              <a:off x="4116464" y="1008808"/>
              <a:ext cx="719938" cy="368541"/>
            </a:xfrm>
            <a:prstGeom prst="rect">
              <a:avLst/>
            </a:prstGeom>
            <a:noFill/>
            <a:ln w="9525">
              <a:noFill/>
              <a:miter lim="800000"/>
              <a:headEnd/>
              <a:tailEnd/>
            </a:ln>
          </p:spPr>
          <p:txBody>
            <a:bodyPr>
              <a:spAutoFit/>
            </a:bodyPr>
            <a:lstStyle/>
            <a:p>
              <a:r>
                <a:rPr lang="en-CA" b="1" dirty="0">
                  <a:latin typeface="Calibri" pitchFamily="34" charset="0"/>
                </a:rPr>
                <a:t>- or -</a:t>
              </a:r>
            </a:p>
          </p:txBody>
        </p:sp>
        <p:pic>
          <p:nvPicPr>
            <p:cNvPr id="33" name="Picture 3" descr="C:\Users\User1\Desktop\ScreenHunter\ICv6 Course\ICv6 GIS Map_6.JPG"/>
            <p:cNvPicPr>
              <a:picLocks noChangeAspect="1" noChangeArrowheads="1"/>
            </p:cNvPicPr>
            <p:nvPr/>
          </p:nvPicPr>
          <p:blipFill>
            <a:blip r:embed="rId4" cstate="print"/>
            <a:srcRect l="13779" t="6852" r="73098" b="4073"/>
            <a:stretch>
              <a:fillRect/>
            </a:stretch>
          </p:blipFill>
          <p:spPr bwMode="auto">
            <a:xfrm>
              <a:off x="6391588" y="1966913"/>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34" name="Picture 3" descr="C:\Users\User1\Desktop\ScreenHunter\ICv6 Course\ICv6 GIS Map_6.JPG"/>
            <p:cNvPicPr>
              <a:picLocks noChangeAspect="1" noChangeArrowheads="1"/>
            </p:cNvPicPr>
            <p:nvPr/>
          </p:nvPicPr>
          <p:blipFill>
            <a:blip r:embed="rId4" cstate="print"/>
            <a:srcRect l="656" t="6852" r="86228" b="4073"/>
            <a:stretch>
              <a:fillRect/>
            </a:stretch>
          </p:blipFill>
          <p:spPr bwMode="auto">
            <a:xfrm>
              <a:off x="1841188" y="1966913"/>
              <a:ext cx="719680" cy="720000"/>
            </a:xfrm>
            <a:prstGeom prst="rect">
              <a:avLst/>
            </a:prstGeom>
            <a:noFill/>
            <a:ln w="9525">
              <a:solidFill>
                <a:schemeClr val="tx1"/>
              </a:solidFill>
            </a:ln>
            <a:effectLst>
              <a:outerShdw blurRad="50800" dist="38100" dir="2700000" algn="tl" rotWithShape="0">
                <a:prstClr val="black">
                  <a:alpha val="40000"/>
                </a:prstClr>
              </a:outerShdw>
            </a:effectLst>
          </p:spPr>
        </p:pic>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457200" y="274638"/>
            <a:ext cx="8229600" cy="525462"/>
          </a:xfrm>
        </p:spPr>
        <p:txBody>
          <a:bodyPr/>
          <a:lstStyle/>
          <a:p>
            <a:r>
              <a:rPr lang="en-CA" b="1" dirty="0" smtClean="0"/>
              <a:t>GIS – Load a Mission Map - 1</a:t>
            </a:r>
          </a:p>
        </p:txBody>
      </p:sp>
      <p:sp>
        <p:nvSpPr>
          <p:cNvPr id="3" name="Date Placeholder 2"/>
          <p:cNvSpPr>
            <a:spLocks noGrp="1"/>
          </p:cNvSpPr>
          <p:nvPr>
            <p:ph type="dt" sz="quarter" idx="10"/>
          </p:nvPr>
        </p:nvSpPr>
        <p:spPr/>
        <p:txBody>
          <a:bodyPr/>
          <a:lstStyle/>
          <a:p>
            <a:pPr>
              <a:defRPr/>
            </a:pPr>
            <a:fld id="{77B273FE-A3C2-42D1-B023-4A34770B3F96}"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CDE927FC-0779-4E72-A75F-08983352456F}" type="slidenum">
              <a:rPr lang="en-CA" smtClean="0"/>
              <a:pPr>
                <a:defRPr/>
              </a:pPr>
              <a:t>72</a:t>
            </a:fld>
            <a:endParaRPr lang="en-CA" dirty="0"/>
          </a:p>
        </p:txBody>
      </p:sp>
      <p:sp>
        <p:nvSpPr>
          <p:cNvPr id="62469" name="Rectangle 5"/>
          <p:cNvSpPr>
            <a:spLocks noChangeArrowheads="1"/>
          </p:cNvSpPr>
          <p:nvPr/>
        </p:nvSpPr>
        <p:spPr bwMode="auto">
          <a:xfrm>
            <a:off x="539750" y="728663"/>
            <a:ext cx="7366000" cy="369887"/>
          </a:xfrm>
          <a:prstGeom prst="rect">
            <a:avLst/>
          </a:prstGeom>
          <a:noFill/>
          <a:ln w="9525">
            <a:noFill/>
            <a:miter lim="800000"/>
            <a:headEnd/>
            <a:tailEnd/>
          </a:ln>
        </p:spPr>
        <p:txBody>
          <a:bodyPr wrap="none">
            <a:spAutoFit/>
          </a:bodyPr>
          <a:lstStyle/>
          <a:p>
            <a:r>
              <a:rPr lang="en-CA" dirty="0"/>
              <a:t>To create a new map for the mission click New on the GIS Button Bar.</a:t>
            </a:r>
          </a:p>
        </p:txBody>
      </p:sp>
      <p:grpSp>
        <p:nvGrpSpPr>
          <p:cNvPr id="2" name="Group 28"/>
          <p:cNvGrpSpPr/>
          <p:nvPr/>
        </p:nvGrpSpPr>
        <p:grpSpPr>
          <a:xfrm>
            <a:off x="468000" y="1187450"/>
            <a:ext cx="8379138" cy="5168900"/>
            <a:chOff x="468000" y="1187450"/>
            <a:chExt cx="8379138" cy="5168900"/>
          </a:xfrm>
        </p:grpSpPr>
        <p:grpSp>
          <p:nvGrpSpPr>
            <p:cNvPr id="5" name="Group 22"/>
            <p:cNvGrpSpPr/>
            <p:nvPr/>
          </p:nvGrpSpPr>
          <p:grpSpPr>
            <a:xfrm>
              <a:off x="468000" y="1187450"/>
              <a:ext cx="8379138" cy="5168900"/>
              <a:chOff x="468000" y="1187450"/>
              <a:chExt cx="8379138" cy="5168900"/>
            </a:xfrm>
          </p:grpSpPr>
          <p:grpSp>
            <p:nvGrpSpPr>
              <p:cNvPr id="6" name="Group 32"/>
              <p:cNvGrpSpPr>
                <a:grpSpLocks noChangeAspect="1"/>
              </p:cNvGrpSpPr>
              <p:nvPr/>
            </p:nvGrpSpPr>
            <p:grpSpPr bwMode="auto">
              <a:xfrm>
                <a:off x="468000" y="1187450"/>
                <a:ext cx="6629548" cy="4787901"/>
                <a:chOff x="1044191" y="1097995"/>
                <a:chExt cx="6335420" cy="4575107"/>
              </a:xfrm>
            </p:grpSpPr>
            <p:grpSp>
              <p:nvGrpSpPr>
                <p:cNvPr id="7" name="Group 11"/>
                <p:cNvGrpSpPr>
                  <a:grpSpLocks noChangeAspect="1"/>
                </p:cNvGrpSpPr>
                <p:nvPr/>
              </p:nvGrpSpPr>
              <p:grpSpPr bwMode="auto">
                <a:xfrm>
                  <a:off x="1331215" y="1097995"/>
                  <a:ext cx="6048396" cy="4575107"/>
                  <a:chOff x="2483544" y="512676"/>
                  <a:chExt cx="3189488" cy="2412582"/>
                </a:xfrm>
              </p:grpSpPr>
              <p:pic>
                <p:nvPicPr>
                  <p:cNvPr id="121859" name="Picture 3"/>
                  <p:cNvPicPr>
                    <a:picLocks noChangeAspect="1" noChangeArrowheads="1"/>
                  </p:cNvPicPr>
                  <p:nvPr/>
                </p:nvPicPr>
                <p:blipFill>
                  <a:blip r:embed="rId2" cstate="print"/>
                  <a:srcRect l="46859" t="10014" r="39242" b="68986"/>
                  <a:stretch>
                    <a:fillRect/>
                  </a:stretch>
                </p:blipFill>
                <p:spPr bwMode="auto">
                  <a:xfrm>
                    <a:off x="2495462" y="512676"/>
                    <a:ext cx="3177570" cy="144067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1" name="Picture 3"/>
                  <p:cNvPicPr>
                    <a:picLocks noChangeAspect="1" noChangeArrowheads="1"/>
                  </p:cNvPicPr>
                  <p:nvPr/>
                </p:nvPicPr>
                <p:blipFill>
                  <a:blip r:embed="rId2" cstate="print"/>
                  <a:srcRect l="46859" t="69338" r="39242" b="18587"/>
                  <a:stretch>
                    <a:fillRect/>
                  </a:stretch>
                </p:blipFill>
                <p:spPr bwMode="auto">
                  <a:xfrm>
                    <a:off x="2483544" y="2097333"/>
                    <a:ext cx="3177571" cy="827925"/>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sp>
              <p:nvSpPr>
                <p:cNvPr id="9" name="TextBox 3"/>
                <p:cNvSpPr txBox="1">
                  <a:spLocks noChangeArrowheads="1"/>
                </p:cNvSpPr>
                <p:nvPr/>
              </p:nvSpPr>
              <p:spPr bwMode="auto">
                <a:xfrm>
                  <a:off x="1044191" y="2493584"/>
                  <a:ext cx="1066487" cy="352917"/>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a:t>
                  </a:r>
                  <a:r>
                    <a:rPr lang="en-CA" dirty="0" smtClean="0">
                      <a:latin typeface="Calibri" pitchFamily="34" charset="0"/>
                    </a:rPr>
                    <a:t> </a:t>
                  </a:r>
                  <a:r>
                    <a:rPr lang="en-CA" b="1" dirty="0">
                      <a:latin typeface="Calibri" pitchFamily="34" charset="0"/>
                    </a:rPr>
                    <a:t>New</a:t>
                  </a:r>
                </a:p>
              </p:txBody>
            </p:sp>
            <p:cxnSp>
              <p:nvCxnSpPr>
                <p:cNvPr id="13" name="Straight Arrow Connector 12"/>
                <p:cNvCxnSpPr>
                  <a:stCxn id="9" idx="0"/>
                  <a:endCxn id="18" idx="2"/>
                </p:cNvCxnSpPr>
                <p:nvPr/>
              </p:nvCxnSpPr>
              <p:spPr bwMode="auto">
                <a:xfrm rot="5400000" flipH="1" flipV="1">
                  <a:off x="1348528" y="2264374"/>
                  <a:ext cx="458117" cy="30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ounded Rectangle 17"/>
                <p:cNvSpPr/>
                <p:nvPr/>
              </p:nvSpPr>
              <p:spPr>
                <a:xfrm>
                  <a:off x="1367625" y="1638027"/>
                  <a:ext cx="420229" cy="39744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10" name="Group 21"/>
              <p:cNvGrpSpPr/>
              <p:nvPr/>
            </p:nvGrpSpPr>
            <p:grpSpPr>
              <a:xfrm>
                <a:off x="1080000" y="2841251"/>
                <a:ext cx="7767138" cy="3515099"/>
                <a:chOff x="1080000" y="2841251"/>
                <a:chExt cx="7767138" cy="3515099"/>
              </a:xfrm>
            </p:grpSpPr>
            <p:sp>
              <p:nvSpPr>
                <p:cNvPr id="8" name="TextBox 3"/>
                <p:cNvSpPr txBox="1">
                  <a:spLocks noChangeArrowheads="1"/>
                </p:cNvSpPr>
                <p:nvPr/>
              </p:nvSpPr>
              <p:spPr bwMode="auto">
                <a:xfrm>
                  <a:off x="1080000" y="3744000"/>
                  <a:ext cx="2160000" cy="922337"/>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a:latin typeface="Calibri" pitchFamily="34" charset="0"/>
                    </a:rPr>
                    <a:t>Enter a Name for the map, enter </a:t>
                  </a:r>
                  <a:r>
                    <a:rPr lang="en-CA" b="1" dirty="0">
                      <a:latin typeface="Calibri" pitchFamily="34" charset="0"/>
                    </a:rPr>
                    <a:t>the UTM Zone#</a:t>
                  </a:r>
                  <a:r>
                    <a:rPr lang="en-CA" dirty="0">
                      <a:latin typeface="Calibri" pitchFamily="34" charset="0"/>
                    </a:rPr>
                    <a:t> then </a:t>
                  </a:r>
                  <a:r>
                    <a:rPr lang="en-CA" b="1" dirty="0" smtClean="0">
                      <a:latin typeface="Calibri" pitchFamily="34" charset="0"/>
                    </a:rPr>
                    <a:t>OK</a:t>
                  </a:r>
                  <a:r>
                    <a:rPr lang="en-CA" dirty="0">
                      <a:latin typeface="Calibri" pitchFamily="34" charset="0"/>
                    </a:rPr>
                    <a:t>.</a:t>
                  </a:r>
                  <a:endParaRPr lang="en-CA" b="1" dirty="0">
                    <a:latin typeface="Calibri" pitchFamily="34" charset="0"/>
                  </a:endParaRPr>
                </a:p>
              </p:txBody>
            </p:sp>
            <p:grpSp>
              <p:nvGrpSpPr>
                <p:cNvPr id="12" name="Group 68"/>
                <p:cNvGrpSpPr>
                  <a:grpSpLocks/>
                </p:cNvGrpSpPr>
                <p:nvPr/>
              </p:nvGrpSpPr>
              <p:grpSpPr bwMode="auto">
                <a:xfrm>
                  <a:off x="3455856" y="2841251"/>
                  <a:ext cx="5391282" cy="3515099"/>
                  <a:chOff x="3455876" y="2841625"/>
                  <a:chExt cx="5391150" cy="3514725"/>
                </a:xfrm>
              </p:grpSpPr>
              <p:pic>
                <p:nvPicPr>
                  <p:cNvPr id="61" name="Picture 2"/>
                  <p:cNvPicPr>
                    <a:picLocks noChangeAspect="1" noChangeArrowheads="1"/>
                  </p:cNvPicPr>
                  <p:nvPr/>
                </p:nvPicPr>
                <p:blipFill>
                  <a:blip r:embed="rId3" cstate="print"/>
                  <a:srcRect/>
                  <a:stretch>
                    <a:fillRect/>
                  </a:stretch>
                </p:blipFill>
                <p:spPr bwMode="auto">
                  <a:xfrm>
                    <a:off x="3456008" y="2841999"/>
                    <a:ext cx="5391018" cy="3514351"/>
                  </a:xfrm>
                  <a:prstGeom prst="rect">
                    <a:avLst/>
                  </a:prstGeom>
                  <a:noFill/>
                  <a:ln w="25400">
                    <a:solidFill>
                      <a:schemeClr val="tx1"/>
                    </a:solidFill>
                    <a:miter lim="800000"/>
                    <a:headEnd/>
                    <a:tailEnd/>
                  </a:ln>
                  <a:effectLst>
                    <a:outerShdw blurRad="50800" dist="38100" dir="2700000" algn="tl" rotWithShape="0">
                      <a:prstClr val="black">
                        <a:alpha val="40000"/>
                      </a:prstClr>
                    </a:outerShdw>
                  </a:effectLst>
                </p:spPr>
              </p:pic>
              <p:sp>
                <p:nvSpPr>
                  <p:cNvPr id="66" name="Rounded Rectangle 65"/>
                  <p:cNvSpPr/>
                  <p:nvPr/>
                </p:nvSpPr>
                <p:spPr>
                  <a:xfrm>
                    <a:off x="3743338" y="3465821"/>
                    <a:ext cx="1549362" cy="1511139"/>
                  </a:xfrm>
                  <a:prstGeom prst="roundRect">
                    <a:avLst>
                      <a:gd name="adj" fmla="val 658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24" name="Straight Arrow Connector 23"/>
                <p:cNvCxnSpPr>
                  <a:stCxn id="8" idx="3"/>
                  <a:endCxn id="66" idx="1"/>
                </p:cNvCxnSpPr>
                <p:nvPr/>
              </p:nvCxnSpPr>
              <p:spPr bwMode="auto">
                <a:xfrm>
                  <a:off x="3240000" y="4205169"/>
                  <a:ext cx="503325" cy="1599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cxnSp>
          <p:nvCxnSpPr>
            <p:cNvPr id="25" name="Straight Arrow Connector 24"/>
            <p:cNvCxnSpPr>
              <a:stCxn id="66" idx="3"/>
              <a:endCxn id="27" idx="0"/>
            </p:cNvCxnSpPr>
            <p:nvPr/>
          </p:nvCxnSpPr>
          <p:spPr bwMode="auto">
            <a:xfrm>
              <a:off x="5292725" y="4221163"/>
              <a:ext cx="1432137" cy="144163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 name="Rounded Rectangle 26"/>
            <p:cNvSpPr/>
            <p:nvPr/>
          </p:nvSpPr>
          <p:spPr bwMode="auto">
            <a:xfrm>
              <a:off x="6166800" y="5662800"/>
              <a:ext cx="1116124" cy="41592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457200" y="274638"/>
            <a:ext cx="8229600" cy="525462"/>
          </a:xfrm>
        </p:spPr>
        <p:txBody>
          <a:bodyPr/>
          <a:lstStyle/>
          <a:p>
            <a:r>
              <a:rPr lang="en-CA" b="1" dirty="0" smtClean="0"/>
              <a:t>Map Tool Bar – View Buttons</a:t>
            </a:r>
          </a:p>
        </p:txBody>
      </p:sp>
      <p:sp>
        <p:nvSpPr>
          <p:cNvPr id="3" name="Date Placeholder 2"/>
          <p:cNvSpPr>
            <a:spLocks noGrp="1"/>
          </p:cNvSpPr>
          <p:nvPr>
            <p:ph type="dt" sz="quarter" idx="10"/>
          </p:nvPr>
        </p:nvSpPr>
        <p:spPr/>
        <p:txBody>
          <a:bodyPr/>
          <a:lstStyle/>
          <a:p>
            <a:pPr>
              <a:defRPr/>
            </a:pPr>
            <a:fld id="{39969BD0-662E-4473-9895-05315511E1F5}"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3689461F-8605-4CC9-AD47-BFF92EB18110}" type="slidenum">
              <a:rPr lang="en-CA" smtClean="0"/>
              <a:pPr>
                <a:defRPr/>
              </a:pPr>
              <a:t>73</a:t>
            </a:fld>
            <a:endParaRPr lang="en-CA" dirty="0"/>
          </a:p>
        </p:txBody>
      </p:sp>
      <p:sp>
        <p:nvSpPr>
          <p:cNvPr id="60427" name="TextBox 3"/>
          <p:cNvSpPr txBox="1">
            <a:spLocks noChangeArrowheads="1"/>
          </p:cNvSpPr>
          <p:nvPr/>
        </p:nvSpPr>
        <p:spPr bwMode="auto">
          <a:xfrm>
            <a:off x="250825" y="864000"/>
            <a:ext cx="8642350" cy="369887"/>
          </a:xfrm>
          <a:prstGeom prst="rect">
            <a:avLst/>
          </a:prstGeom>
          <a:noFill/>
          <a:ln w="9525">
            <a:noFill/>
            <a:miter lim="800000"/>
            <a:headEnd/>
            <a:tailEnd/>
          </a:ln>
        </p:spPr>
        <p:txBody>
          <a:bodyPr>
            <a:spAutoFit/>
          </a:bodyPr>
          <a:lstStyle/>
          <a:p>
            <a:pPr algn="ctr"/>
            <a:r>
              <a:rPr lang="en-CA" dirty="0">
                <a:latin typeface="Calibri" pitchFamily="34" charset="0"/>
              </a:rPr>
              <a:t>The </a:t>
            </a:r>
            <a:r>
              <a:rPr lang="en-CA" b="1" dirty="0">
                <a:latin typeface="Calibri" pitchFamily="34" charset="0"/>
              </a:rPr>
              <a:t>View Buttons</a:t>
            </a:r>
            <a:r>
              <a:rPr lang="en-CA" dirty="0">
                <a:latin typeface="Calibri" pitchFamily="34" charset="0"/>
              </a:rPr>
              <a:t> change map scales and position, pan, select and edit tools.</a:t>
            </a:r>
            <a:r>
              <a:rPr lang="en-CA" b="1" dirty="0">
                <a:latin typeface="Calibri" pitchFamily="34" charset="0"/>
              </a:rPr>
              <a:t> </a:t>
            </a:r>
          </a:p>
        </p:txBody>
      </p:sp>
      <p:grpSp>
        <p:nvGrpSpPr>
          <p:cNvPr id="2" name="Group 23"/>
          <p:cNvGrpSpPr/>
          <p:nvPr/>
        </p:nvGrpSpPr>
        <p:grpSpPr>
          <a:xfrm>
            <a:off x="540000" y="1476000"/>
            <a:ext cx="2304000" cy="2028885"/>
            <a:chOff x="504000" y="1476000"/>
            <a:chExt cx="2304000" cy="2028885"/>
          </a:xfrm>
        </p:grpSpPr>
        <p:sp>
          <p:nvSpPr>
            <p:cNvPr id="10" name="TextBox 3"/>
            <p:cNvSpPr txBox="1">
              <a:spLocks noChangeArrowheads="1"/>
            </p:cNvSpPr>
            <p:nvPr/>
          </p:nvSpPr>
          <p:spPr bwMode="auto">
            <a:xfrm>
              <a:off x="504000" y="2520000"/>
              <a:ext cx="2304000" cy="984885"/>
            </a:xfrm>
            <a:prstGeom prst="rect">
              <a:avLst/>
            </a:prstGeom>
            <a:solidFill>
              <a:schemeClr val="tx2">
                <a:lumMod val="20000"/>
                <a:lumOff val="80000"/>
              </a:schemeClr>
            </a:solidFill>
            <a:ln w="9525">
              <a:noFill/>
              <a:miter lim="800000"/>
              <a:headEnd/>
              <a:tailEnd/>
            </a:ln>
          </p:spPr>
          <p:txBody>
            <a:bodyPr>
              <a:spAutoFit/>
            </a:bodyPr>
            <a:lstStyle/>
            <a:p>
              <a:pPr>
                <a:defRPr/>
              </a:pPr>
              <a:r>
                <a:rPr lang="en-CA" sz="2000" b="1" dirty="0" smtClean="0">
                  <a:latin typeface="Calibri" pitchFamily="34" charset="0"/>
                </a:rPr>
                <a:t>Zoom </a:t>
              </a:r>
              <a:r>
                <a:rPr lang="en-CA" sz="2000" b="1" dirty="0">
                  <a:latin typeface="Calibri" pitchFamily="34" charset="0"/>
                </a:rPr>
                <a:t>to Map Limits </a:t>
              </a:r>
              <a:r>
                <a:rPr lang="en-CA" b="1" dirty="0" smtClean="0">
                  <a:latin typeface="Calibri" pitchFamily="34" charset="0"/>
                </a:rPr>
                <a:t>Click</a:t>
              </a:r>
              <a:r>
                <a:rPr lang="en-CA" dirty="0" smtClean="0">
                  <a:latin typeface="Calibri" pitchFamily="34" charset="0"/>
                </a:rPr>
                <a:t> </a:t>
              </a:r>
              <a:r>
                <a:rPr lang="en-CA" dirty="0">
                  <a:latin typeface="Calibri" pitchFamily="34" charset="0"/>
                </a:rPr>
                <a:t>to show the entire map. </a:t>
              </a:r>
            </a:p>
          </p:txBody>
        </p:sp>
        <p:pic>
          <p:nvPicPr>
            <p:cNvPr id="60443" name="Picture 2" descr="C:\Users\User1\Desktop\ScreenHunter\ICv6 Course\ICv6 GIS Map_Tool Bar_1.JPG"/>
            <p:cNvPicPr>
              <a:picLocks noChangeAspect="1" noChangeArrowheads="1"/>
            </p:cNvPicPr>
            <p:nvPr/>
          </p:nvPicPr>
          <p:blipFill>
            <a:blip r:embed="rId2" cstate="print"/>
            <a:srcRect l="1035" t="28574" r="96207" b="21414"/>
            <a:stretch>
              <a:fillRect/>
            </a:stretch>
          </p:blipFill>
          <p:spPr bwMode="auto">
            <a:xfrm>
              <a:off x="1260000" y="1476000"/>
              <a:ext cx="82176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grpSp>
        <p:nvGrpSpPr>
          <p:cNvPr id="5" name="Group 22"/>
          <p:cNvGrpSpPr/>
          <p:nvPr/>
        </p:nvGrpSpPr>
        <p:grpSpPr>
          <a:xfrm>
            <a:off x="6661175" y="1476000"/>
            <a:ext cx="2232000" cy="2239106"/>
            <a:chOff x="3312000" y="1476000"/>
            <a:chExt cx="2232000" cy="2239106"/>
          </a:xfrm>
        </p:grpSpPr>
        <p:sp>
          <p:nvSpPr>
            <p:cNvPr id="7" name="TextBox 3"/>
            <p:cNvSpPr txBox="1">
              <a:spLocks noChangeArrowheads="1"/>
            </p:cNvSpPr>
            <p:nvPr/>
          </p:nvSpPr>
          <p:spPr bwMode="auto">
            <a:xfrm>
              <a:off x="3312000" y="2484000"/>
              <a:ext cx="2232000" cy="1231106"/>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sz="2000" b="1" dirty="0" smtClean="0">
                  <a:latin typeface="Calibri" pitchFamily="34" charset="0"/>
                </a:rPr>
                <a:t>          Zoom Out</a:t>
              </a:r>
            </a:p>
            <a:p>
              <a:pPr>
                <a:defRPr/>
              </a:pPr>
              <a:r>
                <a:rPr lang="en-CA" dirty="0" smtClean="0">
                  <a:latin typeface="Calibri" pitchFamily="34" charset="0"/>
                </a:rPr>
                <a:t>Place  </a:t>
              </a:r>
              <a:r>
                <a:rPr lang="en-CA" b="1" dirty="0">
                  <a:latin typeface="Calibri" pitchFamily="34" charset="0"/>
                </a:rPr>
                <a:t>Magnifier</a:t>
              </a:r>
              <a:r>
                <a:rPr lang="en-CA" dirty="0">
                  <a:latin typeface="Calibri" pitchFamily="34" charset="0"/>
                </a:rPr>
                <a:t> on center of area to be reduced then </a:t>
              </a:r>
              <a:r>
                <a:rPr lang="en-CA" b="1" dirty="0">
                  <a:latin typeface="Calibri" pitchFamily="34" charset="0"/>
                </a:rPr>
                <a:t>click</a:t>
              </a:r>
              <a:r>
                <a:rPr lang="en-CA" dirty="0">
                  <a:latin typeface="Calibri" pitchFamily="34" charset="0"/>
                </a:rPr>
                <a:t>. </a:t>
              </a:r>
            </a:p>
          </p:txBody>
        </p:sp>
        <p:pic>
          <p:nvPicPr>
            <p:cNvPr id="60441" name="Picture 2" descr="C:\Users\User1\Desktop\ScreenHunter\ICv6 Course\ICv6 GIS Map_Tool Bar_1.JPG"/>
            <p:cNvPicPr>
              <a:picLocks noChangeAspect="1" noChangeArrowheads="1"/>
            </p:cNvPicPr>
            <p:nvPr/>
          </p:nvPicPr>
          <p:blipFill>
            <a:blip r:embed="rId2" cstate="print"/>
            <a:srcRect l="8788" t="21420" r="88109" b="14287"/>
            <a:stretch>
              <a:fillRect/>
            </a:stretch>
          </p:blipFill>
          <p:spPr bwMode="auto">
            <a:xfrm>
              <a:off x="4068000" y="14760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grpSp>
        <p:nvGrpSpPr>
          <p:cNvPr id="6" name="Group 21"/>
          <p:cNvGrpSpPr/>
          <p:nvPr/>
        </p:nvGrpSpPr>
        <p:grpSpPr>
          <a:xfrm>
            <a:off x="3276000" y="4068000"/>
            <a:ext cx="2700338" cy="2239106"/>
            <a:chOff x="6244793" y="1368000"/>
            <a:chExt cx="2700338" cy="2239106"/>
          </a:xfrm>
        </p:grpSpPr>
        <p:sp>
          <p:nvSpPr>
            <p:cNvPr id="8" name="TextBox 3"/>
            <p:cNvSpPr txBox="1">
              <a:spLocks noChangeAspect="1" noChangeArrowheads="1"/>
            </p:cNvSpPr>
            <p:nvPr/>
          </p:nvSpPr>
          <p:spPr bwMode="auto">
            <a:xfrm>
              <a:off x="6244793" y="2376000"/>
              <a:ext cx="2700338" cy="1231106"/>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             </a:t>
              </a:r>
              <a:r>
                <a:rPr lang="en-CA" sz="2000" b="1" dirty="0" smtClean="0">
                  <a:latin typeface="Calibri" pitchFamily="34" charset="0"/>
                </a:rPr>
                <a:t>Identity Tool</a:t>
              </a:r>
            </a:p>
            <a:p>
              <a:pPr>
                <a:defRPr/>
              </a:pPr>
              <a:r>
                <a:rPr lang="en-CA" b="1" dirty="0" smtClean="0">
                  <a:latin typeface="Calibri" pitchFamily="34" charset="0"/>
                </a:rPr>
                <a:t>Click</a:t>
              </a:r>
              <a:r>
                <a:rPr lang="en-CA" dirty="0" smtClean="0">
                  <a:latin typeface="Calibri" pitchFamily="34" charset="0"/>
                </a:rPr>
                <a:t> </a:t>
              </a:r>
              <a:r>
                <a:rPr lang="en-CA" dirty="0">
                  <a:latin typeface="Calibri" pitchFamily="34" charset="0"/>
                </a:rPr>
                <a:t>on </a:t>
              </a:r>
              <a:r>
                <a:rPr lang="en-CA" dirty="0" smtClean="0">
                  <a:latin typeface="Calibri" pitchFamily="34" charset="0"/>
                </a:rPr>
                <a:t>an </a:t>
              </a:r>
              <a:r>
                <a:rPr lang="en-CA" dirty="0">
                  <a:latin typeface="Calibri" pitchFamily="34" charset="0"/>
                </a:rPr>
                <a:t>item and information (if any) on that item will be displayed. </a:t>
              </a:r>
            </a:p>
          </p:txBody>
        </p:sp>
        <p:pic>
          <p:nvPicPr>
            <p:cNvPr id="60437" name="Picture 2" descr="C:\Users\User1\Desktop\ScreenHunter\ICv6 Course\ICv6 GIS Map_Tool Bar_1.JPG"/>
            <p:cNvPicPr preferRelativeResize="0">
              <a:picLocks noChangeArrowheads="1"/>
            </p:cNvPicPr>
            <p:nvPr/>
          </p:nvPicPr>
          <p:blipFill>
            <a:blip r:embed="rId2" cstate="print"/>
            <a:srcRect l="16893" t="21425" r="80005" b="14282"/>
            <a:stretch>
              <a:fillRect/>
            </a:stretch>
          </p:blipFill>
          <p:spPr bwMode="auto">
            <a:xfrm>
              <a:off x="7144793" y="1368000"/>
              <a:ext cx="792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grpSp>
        <p:nvGrpSpPr>
          <p:cNvPr id="11" name="Group 25"/>
          <p:cNvGrpSpPr/>
          <p:nvPr/>
        </p:nvGrpSpPr>
        <p:grpSpPr>
          <a:xfrm>
            <a:off x="252000" y="4068000"/>
            <a:ext cx="2844000" cy="2223819"/>
            <a:chOff x="3096000" y="4068000"/>
            <a:chExt cx="2844000" cy="2223819"/>
          </a:xfrm>
        </p:grpSpPr>
        <p:sp>
          <p:nvSpPr>
            <p:cNvPr id="9" name="TextBox 3"/>
            <p:cNvSpPr txBox="1">
              <a:spLocks noChangeArrowheads="1"/>
            </p:cNvSpPr>
            <p:nvPr/>
          </p:nvSpPr>
          <p:spPr bwMode="auto">
            <a:xfrm>
              <a:off x="3096000" y="5103819"/>
              <a:ext cx="2844000" cy="118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     </a:t>
              </a:r>
              <a:r>
                <a:rPr lang="en-CA" b="1" dirty="0" smtClean="0">
                  <a:latin typeface="Calibri" pitchFamily="34" charset="0"/>
                </a:rPr>
                <a:t>            </a:t>
              </a:r>
              <a:r>
                <a:rPr lang="en-CA" sz="2000" b="1" dirty="0" smtClean="0">
                  <a:latin typeface="Calibri" pitchFamily="34" charset="0"/>
                </a:rPr>
                <a:t> Pan</a:t>
              </a:r>
            </a:p>
            <a:p>
              <a:pPr>
                <a:defRPr/>
              </a:pPr>
              <a:r>
                <a:rPr lang="en-CA" dirty="0" smtClean="0">
                  <a:latin typeface="Calibri" pitchFamily="34" charset="0"/>
                </a:rPr>
                <a:t>Place </a:t>
              </a:r>
              <a:r>
                <a:rPr lang="en-CA" dirty="0">
                  <a:latin typeface="Calibri" pitchFamily="34" charset="0"/>
                </a:rPr>
                <a:t>Hand on map, </a:t>
              </a:r>
              <a:r>
                <a:rPr lang="en-CA" b="1" dirty="0" smtClean="0">
                  <a:latin typeface="Calibri" pitchFamily="34" charset="0"/>
                </a:rPr>
                <a:t>click and hold</a:t>
              </a:r>
              <a:r>
                <a:rPr lang="en-CA" dirty="0" smtClean="0">
                  <a:latin typeface="Calibri" pitchFamily="34" charset="0"/>
                </a:rPr>
                <a:t>, </a:t>
              </a:r>
              <a:r>
                <a:rPr lang="en-CA" dirty="0">
                  <a:latin typeface="Calibri" pitchFamily="34" charset="0"/>
                </a:rPr>
                <a:t>move mouse to reposition map then </a:t>
              </a:r>
              <a:r>
                <a:rPr lang="en-CA" b="1" dirty="0">
                  <a:latin typeface="Calibri" pitchFamily="34" charset="0"/>
                </a:rPr>
                <a:t>unclick</a:t>
              </a:r>
              <a:r>
                <a:rPr lang="en-CA" dirty="0">
                  <a:latin typeface="Calibri" pitchFamily="34" charset="0"/>
                </a:rPr>
                <a:t>. </a:t>
              </a:r>
            </a:p>
          </p:txBody>
        </p:sp>
        <p:pic>
          <p:nvPicPr>
            <p:cNvPr id="60439" name="Picture 2" descr="C:\Users\User1\Desktop\ScreenHunter\ICv6 Course\ICv6 GIS Map_Tool Bar_1.JPG"/>
            <p:cNvPicPr preferRelativeResize="0">
              <a:picLocks noChangeAspect="1" noChangeArrowheads="1"/>
            </p:cNvPicPr>
            <p:nvPr/>
          </p:nvPicPr>
          <p:blipFill>
            <a:blip r:embed="rId2" cstate="print"/>
            <a:srcRect l="12756" t="21420" r="83797" b="14287"/>
            <a:stretch>
              <a:fillRect/>
            </a:stretch>
          </p:blipFill>
          <p:spPr bwMode="auto">
            <a:xfrm>
              <a:off x="3996000" y="4068000"/>
              <a:ext cx="807752"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grpSp>
        <p:nvGrpSpPr>
          <p:cNvPr id="12" name="Group 26"/>
          <p:cNvGrpSpPr/>
          <p:nvPr/>
        </p:nvGrpSpPr>
        <p:grpSpPr>
          <a:xfrm>
            <a:off x="6156000" y="4068000"/>
            <a:ext cx="2736000" cy="2223494"/>
            <a:chOff x="6156000" y="4068000"/>
            <a:chExt cx="2736000" cy="2223494"/>
          </a:xfrm>
        </p:grpSpPr>
        <p:sp>
          <p:nvSpPr>
            <p:cNvPr id="21" name="TextBox 3"/>
            <p:cNvSpPr txBox="1">
              <a:spLocks noChangeArrowheads="1"/>
            </p:cNvSpPr>
            <p:nvPr/>
          </p:nvSpPr>
          <p:spPr bwMode="auto">
            <a:xfrm>
              <a:off x="6156000" y="5060388"/>
              <a:ext cx="2736000" cy="1231106"/>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      </a:t>
              </a:r>
              <a:r>
                <a:rPr lang="en-CA" sz="2000" b="1" dirty="0" smtClean="0">
                  <a:latin typeface="Calibri" pitchFamily="34" charset="0"/>
                </a:rPr>
                <a:t>Select/Edit </a:t>
              </a:r>
              <a:r>
                <a:rPr lang="en-CA" sz="2000" b="1" dirty="0">
                  <a:latin typeface="Calibri" pitchFamily="34" charset="0"/>
                </a:rPr>
                <a:t>Feature </a:t>
              </a:r>
              <a:endParaRPr lang="en-CA" sz="2000" dirty="0" smtClean="0">
                <a:latin typeface="Calibri" pitchFamily="34" charset="0"/>
              </a:endParaRPr>
            </a:p>
            <a:p>
              <a:pPr>
                <a:defRPr/>
              </a:pPr>
              <a:r>
                <a:rPr lang="en-CA" dirty="0" smtClean="0">
                  <a:latin typeface="Calibri" pitchFamily="34" charset="0"/>
                </a:rPr>
                <a:t>Place </a:t>
              </a:r>
              <a:r>
                <a:rPr lang="en-CA" dirty="0">
                  <a:latin typeface="Calibri" pitchFamily="34" charset="0"/>
                </a:rPr>
                <a:t>cursor on a map item then </a:t>
              </a:r>
              <a:r>
                <a:rPr lang="en-CA" dirty="0" smtClean="0">
                  <a:latin typeface="Calibri" pitchFamily="34" charset="0"/>
                </a:rPr>
                <a:t> </a:t>
              </a:r>
              <a:r>
                <a:rPr lang="en-CA" b="1" dirty="0">
                  <a:latin typeface="Calibri" pitchFamily="34" charset="0"/>
                </a:rPr>
                <a:t>Right click </a:t>
              </a:r>
              <a:r>
                <a:rPr lang="en-CA" dirty="0" smtClean="0">
                  <a:latin typeface="Calibri" pitchFamily="34" charset="0"/>
                </a:rPr>
                <a:t>to </a:t>
              </a:r>
              <a:r>
                <a:rPr lang="en-CA" dirty="0">
                  <a:latin typeface="Calibri" pitchFamily="34" charset="0"/>
                </a:rPr>
                <a:t>display and edit </a:t>
              </a:r>
              <a:r>
                <a:rPr lang="en-CA" dirty="0" smtClean="0">
                  <a:latin typeface="Calibri" pitchFamily="34" charset="0"/>
                </a:rPr>
                <a:t>its </a:t>
              </a:r>
              <a:r>
                <a:rPr lang="en-CA" dirty="0">
                  <a:latin typeface="Calibri" pitchFamily="34" charset="0"/>
                </a:rPr>
                <a:t>features.   </a:t>
              </a:r>
            </a:p>
          </p:txBody>
        </p:sp>
        <p:pic>
          <p:nvPicPr>
            <p:cNvPr id="60435" name="Picture 2" descr="C:\Users\User1\Desktop\ScreenHunter\ICv6 Course\ICv6 GIS Map_Tool Bar_1.JPG"/>
            <p:cNvPicPr>
              <a:picLocks noChangeAspect="1" noChangeArrowheads="1"/>
            </p:cNvPicPr>
            <p:nvPr/>
          </p:nvPicPr>
          <p:blipFill>
            <a:blip r:embed="rId2" cstate="print"/>
            <a:srcRect l="20860" t="21425" r="76212" b="14282"/>
            <a:stretch>
              <a:fillRect/>
            </a:stretch>
          </p:blipFill>
          <p:spPr bwMode="auto">
            <a:xfrm>
              <a:off x="7200000" y="4068000"/>
              <a:ext cx="679463"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grpSp>
        <p:nvGrpSpPr>
          <p:cNvPr id="13" name="Group 24"/>
          <p:cNvGrpSpPr/>
          <p:nvPr/>
        </p:nvGrpSpPr>
        <p:grpSpPr>
          <a:xfrm>
            <a:off x="3672000" y="1476000"/>
            <a:ext cx="1835150" cy="2258419"/>
            <a:chOff x="324096" y="4068000"/>
            <a:chExt cx="1835150" cy="2258419"/>
          </a:xfrm>
        </p:grpSpPr>
        <p:sp>
          <p:nvSpPr>
            <p:cNvPr id="37" name="TextBox 3"/>
            <p:cNvSpPr txBox="1">
              <a:spLocks noChangeArrowheads="1"/>
            </p:cNvSpPr>
            <p:nvPr/>
          </p:nvSpPr>
          <p:spPr bwMode="auto">
            <a:xfrm>
              <a:off x="324096" y="5095313"/>
              <a:ext cx="1835150" cy="1231106"/>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        </a:t>
              </a:r>
              <a:r>
                <a:rPr lang="en-CA" sz="2000" b="1" dirty="0" smtClean="0">
                  <a:latin typeface="Calibri" pitchFamily="34" charset="0"/>
                </a:rPr>
                <a:t>Zoom In</a:t>
              </a:r>
              <a:r>
                <a:rPr lang="en-CA" sz="2000" dirty="0" smtClean="0">
                  <a:latin typeface="Calibri" pitchFamily="34" charset="0"/>
                </a:rPr>
                <a:t> </a:t>
              </a:r>
            </a:p>
            <a:p>
              <a:pPr>
                <a:defRPr/>
              </a:pPr>
              <a:r>
                <a:rPr lang="en-CA" dirty="0" smtClean="0">
                  <a:latin typeface="Calibri" pitchFamily="34" charset="0"/>
                </a:rPr>
                <a:t>Position </a:t>
              </a:r>
              <a:r>
                <a:rPr lang="en-CA" dirty="0">
                  <a:latin typeface="Calibri" pitchFamily="34" charset="0"/>
                </a:rPr>
                <a:t>on map, </a:t>
              </a:r>
              <a:r>
                <a:rPr lang="en-CA" b="1" dirty="0">
                  <a:latin typeface="Calibri" pitchFamily="34" charset="0"/>
                </a:rPr>
                <a:t>click</a:t>
              </a:r>
              <a:r>
                <a:rPr lang="en-CA" dirty="0">
                  <a:latin typeface="Calibri" pitchFamily="34" charset="0"/>
                </a:rPr>
                <a:t> and draw a box then </a:t>
              </a:r>
              <a:r>
                <a:rPr lang="en-CA" b="1" dirty="0">
                  <a:latin typeface="Calibri" pitchFamily="34" charset="0"/>
                </a:rPr>
                <a:t>Unclick</a:t>
              </a:r>
              <a:r>
                <a:rPr lang="en-CA" dirty="0">
                  <a:latin typeface="Calibri" pitchFamily="34" charset="0"/>
                </a:rPr>
                <a:t>. </a:t>
              </a:r>
            </a:p>
          </p:txBody>
        </p:sp>
        <p:pic>
          <p:nvPicPr>
            <p:cNvPr id="60431" name="Picture 2" descr="C:\Users\User1\Desktop\ScreenHunter\ICv6 Course\ICv6 GIS Map_Tool Bar_1.JPG"/>
            <p:cNvPicPr>
              <a:picLocks noChangeAspect="1" noChangeArrowheads="1"/>
            </p:cNvPicPr>
            <p:nvPr/>
          </p:nvPicPr>
          <p:blipFill>
            <a:blip r:embed="rId2" cstate="print"/>
            <a:srcRect l="4387" t="14600" r="92165" b="13963"/>
            <a:stretch>
              <a:fillRect/>
            </a:stretch>
          </p:blipFill>
          <p:spPr bwMode="auto">
            <a:xfrm>
              <a:off x="936000" y="4068000"/>
              <a:ext cx="719039"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Map Layers - 1</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74</a:t>
            </a:fld>
            <a:endParaRPr lang="en-CA" dirty="0"/>
          </a:p>
        </p:txBody>
      </p:sp>
      <p:sp>
        <p:nvSpPr>
          <p:cNvPr id="10" name="TextBox 3"/>
          <p:cNvSpPr txBox="1">
            <a:spLocks noChangeArrowheads="1"/>
          </p:cNvSpPr>
          <p:nvPr/>
        </p:nvSpPr>
        <p:spPr bwMode="auto">
          <a:xfrm>
            <a:off x="3348000" y="648001"/>
            <a:ext cx="5400000" cy="646331"/>
          </a:xfrm>
          <a:prstGeom prst="rect">
            <a:avLst/>
          </a:prstGeom>
          <a:noFill/>
          <a:ln w="9525">
            <a:noFill/>
            <a:miter lim="800000"/>
            <a:headEnd/>
            <a:tailEnd/>
          </a:ln>
        </p:spPr>
        <p:txBody>
          <a:bodyPr wrap="square">
            <a:spAutoFit/>
          </a:bodyPr>
          <a:lstStyle/>
          <a:p>
            <a:pPr>
              <a:defRPr/>
            </a:pPr>
            <a:r>
              <a:rPr lang="en-CA" b="1" dirty="0" smtClean="0">
                <a:latin typeface="Calibri" pitchFamily="34" charset="0"/>
              </a:rPr>
              <a:t>Map layers </a:t>
            </a:r>
            <a:r>
              <a:rPr lang="en-CA" dirty="0" smtClean="0">
                <a:latin typeface="Calibri" pitchFamily="34" charset="0"/>
              </a:rPr>
              <a:t>are base maps or drawings loaded for the mission either as a Default Map or from another source.</a:t>
            </a:r>
            <a:endParaRPr lang="en-CA" dirty="0">
              <a:latin typeface="Calibri" pitchFamily="34" charset="0"/>
            </a:endParaRPr>
          </a:p>
        </p:txBody>
      </p:sp>
      <p:grpSp>
        <p:nvGrpSpPr>
          <p:cNvPr id="5" name="Group 51"/>
          <p:cNvGrpSpPr/>
          <p:nvPr/>
        </p:nvGrpSpPr>
        <p:grpSpPr>
          <a:xfrm>
            <a:off x="252000" y="612000"/>
            <a:ext cx="8604788" cy="5782148"/>
            <a:chOff x="252000" y="612000"/>
            <a:chExt cx="8604788" cy="5782148"/>
          </a:xfrm>
        </p:grpSpPr>
        <p:grpSp>
          <p:nvGrpSpPr>
            <p:cNvPr id="17" name="Group 37"/>
            <p:cNvGrpSpPr/>
            <p:nvPr/>
          </p:nvGrpSpPr>
          <p:grpSpPr>
            <a:xfrm>
              <a:off x="252000" y="1404000"/>
              <a:ext cx="8604788" cy="4990148"/>
              <a:chOff x="252000" y="1296000"/>
              <a:chExt cx="8604788" cy="4990148"/>
            </a:xfrm>
          </p:grpSpPr>
          <p:grpSp>
            <p:nvGrpSpPr>
              <p:cNvPr id="18" name="Group 16"/>
              <p:cNvGrpSpPr/>
              <p:nvPr/>
            </p:nvGrpSpPr>
            <p:grpSpPr>
              <a:xfrm>
                <a:off x="540000" y="1296000"/>
                <a:ext cx="8316788" cy="4990148"/>
                <a:chOff x="540000" y="1296000"/>
                <a:chExt cx="8316788" cy="4990148"/>
              </a:xfrm>
            </p:grpSpPr>
            <p:pic>
              <p:nvPicPr>
                <p:cNvPr id="5122" name="Picture 2"/>
                <p:cNvPicPr>
                  <a:picLocks noChangeAspect="1" noChangeArrowheads="1"/>
                </p:cNvPicPr>
                <p:nvPr/>
              </p:nvPicPr>
              <p:blipFill>
                <a:blip r:embed="rId3" cstate="print"/>
                <a:srcRect l="46933" t="18391" r="19993" b="15460"/>
                <a:stretch>
                  <a:fillRect/>
                </a:stretch>
              </p:blipFill>
              <p:spPr bwMode="auto">
                <a:xfrm>
                  <a:off x="540000" y="1296000"/>
                  <a:ext cx="8316788" cy="4990148"/>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2" name="Rounded Rectangle 11"/>
                <p:cNvSpPr/>
                <p:nvPr/>
              </p:nvSpPr>
              <p:spPr>
                <a:xfrm>
                  <a:off x="666000" y="1332000"/>
                  <a:ext cx="648000" cy="2160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Rounded Rectangle 12"/>
                <p:cNvSpPr/>
                <p:nvPr/>
              </p:nvSpPr>
              <p:spPr>
                <a:xfrm>
                  <a:off x="4427984" y="4545124"/>
                  <a:ext cx="766800" cy="21602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6" name="TextBox 3"/>
              <p:cNvSpPr txBox="1">
                <a:spLocks noChangeArrowheads="1"/>
              </p:cNvSpPr>
              <p:nvPr/>
            </p:nvSpPr>
            <p:spPr bwMode="auto">
              <a:xfrm>
                <a:off x="5832141" y="2960948"/>
                <a:ext cx="1800000" cy="32400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Select a file type.</a:t>
                </a:r>
                <a:endParaRPr lang="en-CA" dirty="0">
                  <a:latin typeface="Calibri" pitchFamily="34" charset="0"/>
                </a:endParaRPr>
              </a:p>
            </p:txBody>
          </p:sp>
          <p:sp>
            <p:nvSpPr>
              <p:cNvPr id="7" name="TextBox 3"/>
              <p:cNvSpPr txBox="1">
                <a:spLocks noChangeArrowheads="1"/>
              </p:cNvSpPr>
              <p:nvPr/>
            </p:nvSpPr>
            <p:spPr bwMode="auto">
              <a:xfrm>
                <a:off x="4789200" y="3429000"/>
                <a:ext cx="1764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Select a file then click </a:t>
                </a:r>
                <a:r>
                  <a:rPr lang="en-CA" b="1" dirty="0" smtClean="0">
                    <a:latin typeface="Calibri" pitchFamily="34" charset="0"/>
                  </a:rPr>
                  <a:t>Open</a:t>
                </a:r>
                <a:r>
                  <a:rPr lang="en-CA" dirty="0" smtClean="0">
                    <a:latin typeface="Calibri" pitchFamily="34" charset="0"/>
                  </a:rPr>
                  <a:t>.</a:t>
                </a:r>
                <a:endParaRPr lang="en-CA" dirty="0">
                  <a:latin typeface="Calibri" pitchFamily="34" charset="0"/>
                </a:endParaRPr>
              </a:p>
            </p:txBody>
          </p:sp>
          <p:sp>
            <p:nvSpPr>
              <p:cNvPr id="8" name="TextBox 3"/>
              <p:cNvSpPr txBox="1">
                <a:spLocks noChangeArrowheads="1"/>
              </p:cNvSpPr>
              <p:nvPr/>
            </p:nvSpPr>
            <p:spPr bwMode="auto">
              <a:xfrm>
                <a:off x="2087724" y="2504799"/>
                <a:ext cx="1908000" cy="1200329"/>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The new map or drawing appears on the </a:t>
                </a:r>
                <a:r>
                  <a:rPr lang="en-CA" b="1" dirty="0" smtClean="0">
                    <a:latin typeface="Calibri" pitchFamily="34" charset="0"/>
                  </a:rPr>
                  <a:t>Map Layers </a:t>
                </a:r>
                <a:r>
                  <a:rPr lang="en-CA" dirty="0" smtClean="0">
                    <a:latin typeface="Calibri" pitchFamily="34" charset="0"/>
                  </a:rPr>
                  <a:t>list.</a:t>
                </a:r>
                <a:endParaRPr lang="en-CA" dirty="0">
                  <a:latin typeface="Calibri" pitchFamily="34" charset="0"/>
                </a:endParaRPr>
              </a:p>
            </p:txBody>
          </p:sp>
          <p:cxnSp>
            <p:nvCxnSpPr>
              <p:cNvPr id="11" name="Straight Arrow Connector 10"/>
              <p:cNvCxnSpPr>
                <a:stCxn id="6" idx="2"/>
              </p:cNvCxnSpPr>
              <p:nvPr/>
            </p:nvCxnSpPr>
            <p:spPr bwMode="auto">
              <a:xfrm rot="16200000" flipH="1">
                <a:off x="6079096" y="3937992"/>
                <a:ext cx="1954261" cy="64817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2"/>
                <a:endCxn id="13" idx="3"/>
              </p:cNvCxnSpPr>
              <p:nvPr/>
            </p:nvCxnSpPr>
            <p:spPr bwMode="auto">
              <a:xfrm rot="5400000">
                <a:off x="5144090" y="4126025"/>
                <a:ext cx="577805" cy="47641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8" idx="1"/>
                <a:endCxn id="12" idx="2"/>
              </p:cNvCxnSpPr>
              <p:nvPr/>
            </p:nvCxnSpPr>
            <p:spPr bwMode="auto">
              <a:xfrm rot="10800000">
                <a:off x="990000" y="1548024"/>
                <a:ext cx="1097724" cy="155694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35" idx="0"/>
              </p:cNvCxnSpPr>
              <p:nvPr/>
            </p:nvCxnSpPr>
            <p:spPr bwMode="auto">
              <a:xfrm rot="16200000" flipV="1">
                <a:off x="299620" y="2369620"/>
                <a:ext cx="1251160" cy="273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5" name="TextBox 3"/>
              <p:cNvSpPr txBox="1">
                <a:spLocks noChangeArrowheads="1"/>
              </p:cNvSpPr>
              <p:nvPr/>
            </p:nvSpPr>
            <p:spPr bwMode="auto">
              <a:xfrm>
                <a:off x="252000" y="3132000"/>
                <a:ext cx="1620000" cy="923330"/>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Use the </a:t>
                </a:r>
                <a:r>
                  <a:rPr lang="en-CA" b="1" dirty="0" smtClean="0">
                    <a:latin typeface="Calibri" pitchFamily="34" charset="0"/>
                  </a:rPr>
                  <a:t>Check Box </a:t>
                </a:r>
                <a:r>
                  <a:rPr lang="en-CA" dirty="0" smtClean="0">
                    <a:latin typeface="Calibri" pitchFamily="34" charset="0"/>
                  </a:rPr>
                  <a:t>to turn the layer on or off.</a:t>
                </a:r>
                <a:endParaRPr lang="en-CA" dirty="0">
                  <a:latin typeface="Calibri" pitchFamily="34" charset="0"/>
                </a:endParaRPr>
              </a:p>
            </p:txBody>
          </p:sp>
        </p:grpSp>
        <p:grpSp>
          <p:nvGrpSpPr>
            <p:cNvPr id="19" name="Group 49"/>
            <p:cNvGrpSpPr/>
            <p:nvPr/>
          </p:nvGrpSpPr>
          <p:grpSpPr>
            <a:xfrm>
              <a:off x="252000" y="612000"/>
              <a:ext cx="2951632" cy="720000"/>
              <a:chOff x="252000" y="612000"/>
              <a:chExt cx="2951632" cy="720000"/>
            </a:xfrm>
          </p:grpSpPr>
          <p:pic>
            <p:nvPicPr>
              <p:cNvPr id="9" name="Picture 2" descr="C:\Users\User1\Desktop\ScreenHunter\ICv6 Course\ICv6 GIS Map_Tool Bar_1.JPG"/>
              <p:cNvPicPr>
                <a:picLocks noChangeAspect="1" noChangeArrowheads="1"/>
              </p:cNvPicPr>
              <p:nvPr/>
            </p:nvPicPr>
            <p:blipFill>
              <a:blip r:embed="rId4" cstate="print"/>
              <a:srcRect l="26263" t="21431" r="70374" b="14276"/>
              <a:stretch>
                <a:fillRect/>
              </a:stretch>
            </p:blipFill>
            <p:spPr bwMode="auto">
              <a:xfrm>
                <a:off x="252000" y="612000"/>
                <a:ext cx="720000" cy="720000"/>
              </a:xfrm>
              <a:prstGeom prst="rect">
                <a:avLst/>
              </a:prstGeom>
              <a:noFill/>
              <a:ln w="9525">
                <a:solidFill>
                  <a:schemeClr val="tx1"/>
                </a:solidFill>
                <a:miter lim="800000"/>
                <a:headEnd/>
                <a:tailEnd/>
              </a:ln>
            </p:spPr>
          </p:pic>
          <p:sp>
            <p:nvSpPr>
              <p:cNvPr id="39" name="TextBox 3"/>
              <p:cNvSpPr txBox="1">
                <a:spLocks noChangeArrowheads="1"/>
              </p:cNvSpPr>
              <p:nvPr/>
            </p:nvSpPr>
            <p:spPr bwMode="auto">
              <a:xfrm>
                <a:off x="1259632" y="648000"/>
                <a:ext cx="1944000" cy="64800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b="1" dirty="0" smtClean="0">
                    <a:latin typeface="Calibri" pitchFamily="34" charset="0"/>
                  </a:rPr>
                  <a:t>Click</a:t>
                </a:r>
                <a:r>
                  <a:rPr lang="en-CA" dirty="0" smtClean="0">
                    <a:latin typeface="Calibri" pitchFamily="34" charset="0"/>
                  </a:rPr>
                  <a:t> </a:t>
                </a:r>
                <a:r>
                  <a:rPr lang="en-CA" b="1" dirty="0" smtClean="0">
                    <a:latin typeface="Calibri" pitchFamily="34" charset="0"/>
                  </a:rPr>
                  <a:t>Add  Background Layer</a:t>
                </a:r>
                <a:r>
                  <a:rPr lang="en-CA" dirty="0" smtClean="0">
                    <a:latin typeface="Calibri" pitchFamily="34" charset="0"/>
                  </a:rPr>
                  <a:t>.</a:t>
                </a:r>
                <a:endParaRPr lang="en-CA" dirty="0">
                  <a:latin typeface="Calibri" pitchFamily="34" charset="0"/>
                </a:endParaRPr>
              </a:p>
            </p:txBody>
          </p:sp>
          <p:cxnSp>
            <p:nvCxnSpPr>
              <p:cNvPr id="40" name="Straight Arrow Connector 39"/>
              <p:cNvCxnSpPr>
                <a:stCxn id="39" idx="1"/>
                <a:endCxn id="9" idx="3"/>
              </p:cNvCxnSpPr>
              <p:nvPr/>
            </p:nvCxnSpPr>
            <p:spPr bwMode="auto">
              <a:xfrm rot="10800000">
                <a:off x="972000" y="972000"/>
                <a:ext cx="287632"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20" name="Group 50"/>
            <p:cNvGrpSpPr/>
            <p:nvPr/>
          </p:nvGrpSpPr>
          <p:grpSpPr>
            <a:xfrm>
              <a:off x="1603134" y="5338800"/>
              <a:ext cx="6929306" cy="1055348"/>
              <a:chOff x="1603134" y="5338800"/>
              <a:chExt cx="6929306" cy="1055348"/>
            </a:xfrm>
          </p:grpSpPr>
          <p:sp>
            <p:nvSpPr>
              <p:cNvPr id="43" name="TextBox 3"/>
              <p:cNvSpPr txBox="1">
                <a:spLocks noChangeArrowheads="1"/>
              </p:cNvSpPr>
              <p:nvPr/>
            </p:nvSpPr>
            <p:spPr bwMode="auto">
              <a:xfrm>
                <a:off x="1603134" y="5470783"/>
                <a:ext cx="2736133" cy="923365"/>
              </a:xfrm>
              <a:prstGeom prst="rect">
                <a:avLst/>
              </a:prstGeom>
              <a:solidFill>
                <a:srgbClr val="FEBEC9"/>
              </a:solidFill>
              <a:ln w="9525">
                <a:noFill/>
                <a:miter lim="800000"/>
                <a:headEnd/>
                <a:tailEnd/>
              </a:ln>
            </p:spPr>
            <p:txBody>
              <a:bodyPr>
                <a:spAutoFit/>
              </a:bodyPr>
              <a:lstStyle/>
              <a:p>
                <a:r>
                  <a:rPr lang="en-CA" dirty="0">
                    <a:latin typeface="Calibri" pitchFamily="34" charset="0"/>
                  </a:rPr>
                  <a:t>If your map folder is blank, you probably have selected the wrong map format.</a:t>
                </a:r>
              </a:p>
            </p:txBody>
          </p:sp>
          <p:cxnSp>
            <p:nvCxnSpPr>
              <p:cNvPr id="44" name="Straight Arrow Connector 43"/>
              <p:cNvCxnSpPr>
                <a:stCxn id="43" idx="3"/>
              </p:cNvCxnSpPr>
              <p:nvPr/>
            </p:nvCxnSpPr>
            <p:spPr bwMode="auto">
              <a:xfrm flipV="1">
                <a:off x="4339267" y="5470783"/>
                <a:ext cx="2213933" cy="46168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6553200" y="5338800"/>
                <a:ext cx="1979240" cy="223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Map Layers - 2</a:t>
            </a:r>
            <a:endParaRPr lang="en-CA" dirty="0"/>
          </a:p>
        </p:txBody>
      </p:sp>
      <p:sp>
        <p:nvSpPr>
          <p:cNvPr id="3" name="Date Placeholder 2"/>
          <p:cNvSpPr>
            <a:spLocks noGrp="1"/>
          </p:cNvSpPr>
          <p:nvPr>
            <p:ph type="dt" sz="half" idx="10"/>
          </p:nvPr>
        </p:nvSpPr>
        <p:spPr>
          <a:xfrm>
            <a:off x="457200" y="6341391"/>
            <a:ext cx="2133600" cy="365125"/>
          </a:xfrm>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75</a:t>
            </a:fld>
            <a:endParaRPr lang="en-CA" dirty="0"/>
          </a:p>
        </p:txBody>
      </p:sp>
      <p:sp>
        <p:nvSpPr>
          <p:cNvPr id="17" name="TextBox 3"/>
          <p:cNvSpPr txBox="1">
            <a:spLocks noChangeArrowheads="1"/>
          </p:cNvSpPr>
          <p:nvPr/>
        </p:nvSpPr>
        <p:spPr bwMode="auto">
          <a:xfrm>
            <a:off x="863999" y="2916000"/>
            <a:ext cx="1836000" cy="92333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b="1" dirty="0" smtClean="0">
                <a:latin typeface="Calibri" pitchFamily="34" charset="0"/>
              </a:rPr>
              <a:t>Click </a:t>
            </a:r>
            <a:r>
              <a:rPr lang="en-CA" dirty="0" smtClean="0">
                <a:latin typeface="Calibri" pitchFamily="34" charset="0"/>
              </a:rPr>
              <a:t>the required map or drawing, then click </a:t>
            </a:r>
            <a:r>
              <a:rPr lang="en-CA" b="1" dirty="0" smtClean="0">
                <a:latin typeface="Calibri" pitchFamily="34" charset="0"/>
              </a:rPr>
              <a:t>Load</a:t>
            </a:r>
            <a:r>
              <a:rPr lang="en-CA" dirty="0" smtClean="0">
                <a:latin typeface="Calibri" pitchFamily="34" charset="0"/>
              </a:rPr>
              <a:t>.</a:t>
            </a:r>
            <a:endParaRPr lang="en-CA" dirty="0">
              <a:latin typeface="Calibri" pitchFamily="34" charset="0"/>
            </a:endParaRPr>
          </a:p>
        </p:txBody>
      </p:sp>
      <p:grpSp>
        <p:nvGrpSpPr>
          <p:cNvPr id="8" name="Group 41"/>
          <p:cNvGrpSpPr/>
          <p:nvPr/>
        </p:nvGrpSpPr>
        <p:grpSpPr>
          <a:xfrm>
            <a:off x="251599" y="800708"/>
            <a:ext cx="8650743" cy="5505657"/>
            <a:chOff x="251599" y="800708"/>
            <a:chExt cx="8650743" cy="5505657"/>
          </a:xfrm>
        </p:grpSpPr>
        <p:sp>
          <p:nvSpPr>
            <p:cNvPr id="12" name="TextBox 3"/>
            <p:cNvSpPr txBox="1">
              <a:spLocks noChangeArrowheads="1"/>
            </p:cNvSpPr>
            <p:nvPr/>
          </p:nvSpPr>
          <p:spPr bwMode="auto">
            <a:xfrm>
              <a:off x="1943999" y="800708"/>
              <a:ext cx="5292000" cy="396000"/>
            </a:xfrm>
            <a:prstGeom prst="rect">
              <a:avLst/>
            </a:prstGeom>
            <a:noFill/>
            <a:ln w="9525">
              <a:noFill/>
              <a:miter lim="800000"/>
              <a:headEnd/>
              <a:tailEnd/>
            </a:ln>
          </p:spPr>
          <p:txBody>
            <a:bodyPr>
              <a:spAutoFit/>
            </a:bodyPr>
            <a:lstStyle/>
            <a:p>
              <a:pPr>
                <a:defRPr/>
              </a:pPr>
              <a:r>
                <a:rPr lang="en-CA" dirty="0" smtClean="0">
                  <a:latin typeface="Calibri" pitchFamily="34" charset="0"/>
                </a:rPr>
                <a:t>Maps already stored as Default Maps can also be used.</a:t>
              </a:r>
              <a:endParaRPr lang="en-CA" dirty="0">
                <a:latin typeface="Calibri" pitchFamily="34" charset="0"/>
              </a:endParaRPr>
            </a:p>
          </p:txBody>
        </p:sp>
        <p:grpSp>
          <p:nvGrpSpPr>
            <p:cNvPr id="9" name="Group 40"/>
            <p:cNvGrpSpPr/>
            <p:nvPr/>
          </p:nvGrpSpPr>
          <p:grpSpPr>
            <a:xfrm>
              <a:off x="252000" y="1260000"/>
              <a:ext cx="2555804" cy="720000"/>
              <a:chOff x="252000" y="1260000"/>
              <a:chExt cx="2555804" cy="720000"/>
            </a:xfrm>
          </p:grpSpPr>
          <p:cxnSp>
            <p:nvCxnSpPr>
              <p:cNvPr id="13" name="Straight Arrow Connector 12"/>
              <p:cNvCxnSpPr>
                <a:stCxn id="16" idx="3"/>
                <a:endCxn id="10" idx="1"/>
              </p:cNvCxnSpPr>
              <p:nvPr/>
            </p:nvCxnSpPr>
            <p:spPr bwMode="auto">
              <a:xfrm flipV="1">
                <a:off x="1692000" y="1620000"/>
                <a:ext cx="395724" cy="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 name="Picture 3" descr="C:\Users\User1\Desktop\ScreenHunter\ICv6 Course\ICv6 GIS Map_6.JPG"/>
              <p:cNvPicPr>
                <a:picLocks noChangeAspect="1" noChangeArrowheads="1"/>
              </p:cNvPicPr>
              <p:nvPr/>
            </p:nvPicPr>
            <p:blipFill>
              <a:blip r:embed="rId2" cstate="print"/>
              <a:srcRect l="13779" t="6852" r="73098" b="4073"/>
              <a:stretch>
                <a:fillRect/>
              </a:stretch>
            </p:blipFill>
            <p:spPr bwMode="auto">
              <a:xfrm>
                <a:off x="2087724" y="1260000"/>
                <a:ext cx="720080" cy="7200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6" name="TextBox 3"/>
              <p:cNvSpPr txBox="1">
                <a:spLocks noChangeArrowheads="1"/>
              </p:cNvSpPr>
              <p:nvPr/>
            </p:nvSpPr>
            <p:spPr bwMode="auto">
              <a:xfrm>
                <a:off x="252000" y="1296000"/>
                <a:ext cx="1440000" cy="648001"/>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b="1" dirty="0" smtClean="0">
                    <a:latin typeface="Calibri" pitchFamily="34" charset="0"/>
                  </a:rPr>
                  <a:t>Click Load a Default Map.</a:t>
                </a:r>
                <a:endParaRPr lang="en-CA" b="1" dirty="0">
                  <a:latin typeface="Calibri" pitchFamily="34" charset="0"/>
                </a:endParaRPr>
              </a:p>
            </p:txBody>
          </p:sp>
        </p:grpSp>
        <p:grpSp>
          <p:nvGrpSpPr>
            <p:cNvPr id="11" name="Group 39"/>
            <p:cNvGrpSpPr/>
            <p:nvPr/>
          </p:nvGrpSpPr>
          <p:grpSpPr>
            <a:xfrm>
              <a:off x="251599" y="1736708"/>
              <a:ext cx="8650743" cy="4569657"/>
              <a:chOff x="251599" y="1736708"/>
              <a:chExt cx="8650743" cy="4569657"/>
            </a:xfrm>
          </p:grpSpPr>
          <p:grpSp>
            <p:nvGrpSpPr>
              <p:cNvPr id="18" name="Group 8"/>
              <p:cNvGrpSpPr>
                <a:grpSpLocks noChangeAspect="1"/>
              </p:cNvGrpSpPr>
              <p:nvPr/>
            </p:nvGrpSpPr>
            <p:grpSpPr>
              <a:xfrm>
                <a:off x="3059828" y="1736708"/>
                <a:ext cx="5842514" cy="4569657"/>
                <a:chOff x="2590800" y="1959284"/>
                <a:chExt cx="3606490" cy="2820776"/>
              </a:xfrm>
            </p:grpSpPr>
            <p:grpSp>
              <p:nvGrpSpPr>
                <p:cNvPr id="22" name="Group 7"/>
                <p:cNvGrpSpPr/>
                <p:nvPr/>
              </p:nvGrpSpPr>
              <p:grpSpPr>
                <a:xfrm>
                  <a:off x="2590800" y="1959284"/>
                  <a:ext cx="3606490" cy="2820776"/>
                  <a:chOff x="2590800" y="1959284"/>
                  <a:chExt cx="3606490" cy="2820776"/>
                </a:xfrm>
              </p:grpSpPr>
              <p:pic>
                <p:nvPicPr>
                  <p:cNvPr id="5" name="Picture 4" descr="C:\Users\User1\Desktop\ScreenHunter\ICv6 Course\ICv6 GIS Map_9.JPG"/>
                  <p:cNvPicPr>
                    <a:picLocks noChangeAspect="1" noChangeArrowheads="1"/>
                  </p:cNvPicPr>
                  <p:nvPr/>
                </p:nvPicPr>
                <p:blipFill>
                  <a:blip r:embed="rId3" cstate="print"/>
                  <a:srcRect b="66356"/>
                  <a:stretch>
                    <a:fillRect/>
                  </a:stretch>
                </p:blipFill>
                <p:spPr bwMode="auto">
                  <a:xfrm>
                    <a:off x="2590800" y="1959284"/>
                    <a:ext cx="3606490" cy="1224003"/>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6" name="Picture 2" descr="C:\Users\User1\Desktop\ScreenHunter\ICv6 Course\ICv6 GIS Map_9.JPG"/>
                  <p:cNvPicPr>
                    <a:picLocks noChangeAspect="1" noChangeArrowheads="1"/>
                  </p:cNvPicPr>
                  <p:nvPr/>
                </p:nvPicPr>
                <p:blipFill>
                  <a:blip r:embed="rId3" cstate="print"/>
                  <a:srcRect t="58906"/>
                  <a:stretch>
                    <a:fillRect/>
                  </a:stretch>
                </p:blipFill>
                <p:spPr bwMode="auto">
                  <a:xfrm>
                    <a:off x="2590800" y="3284984"/>
                    <a:ext cx="3606490" cy="1495076"/>
                  </a:xfrm>
                  <a:prstGeom prst="rect">
                    <a:avLst/>
                  </a:prstGeom>
                  <a:noFill/>
                  <a:ln w="9525">
                    <a:solidFill>
                      <a:schemeClr val="tx1"/>
                    </a:solidFill>
                  </a:ln>
                  <a:effectLst>
                    <a:outerShdw blurRad="50800" dist="38100" dir="2700000" algn="tl" rotWithShape="0">
                      <a:prstClr val="black">
                        <a:alpha val="40000"/>
                      </a:prstClr>
                    </a:outerShdw>
                  </a:effectLst>
                </p:spPr>
              </p:pic>
            </p:grpSp>
            <p:sp>
              <p:nvSpPr>
                <p:cNvPr id="7" name="Rounded Rectangle 6"/>
                <p:cNvSpPr/>
                <p:nvPr/>
              </p:nvSpPr>
              <p:spPr bwMode="auto">
                <a:xfrm>
                  <a:off x="2784165" y="2911476"/>
                  <a:ext cx="2790825" cy="142875"/>
                </a:xfrm>
                <a:prstGeom prst="roundRect">
                  <a:avLst>
                    <a:gd name="adj" fmla="val 1123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4" name="Rounded Rectangle 13"/>
              <p:cNvSpPr/>
              <p:nvPr/>
            </p:nvSpPr>
            <p:spPr>
              <a:xfrm>
                <a:off x="6108150" y="5653979"/>
                <a:ext cx="1211080" cy="466344"/>
              </a:xfrm>
              <a:prstGeom prst="roundRect">
                <a:avLst>
                  <a:gd name="adj" fmla="val 968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5" name="Rounded Rectangle 14"/>
              <p:cNvSpPr/>
              <p:nvPr/>
            </p:nvSpPr>
            <p:spPr>
              <a:xfrm>
                <a:off x="3275999" y="5660707"/>
                <a:ext cx="1332000" cy="468000"/>
              </a:xfrm>
              <a:prstGeom prst="roundRect">
                <a:avLst>
                  <a:gd name="adj" fmla="val 11838"/>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TextBox 3"/>
              <p:cNvSpPr txBox="1">
                <a:spLocks noChangeArrowheads="1"/>
              </p:cNvSpPr>
              <p:nvPr/>
            </p:nvSpPr>
            <p:spPr bwMode="auto">
              <a:xfrm>
                <a:off x="251599" y="4544708"/>
                <a:ext cx="2052000" cy="93600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b="1" dirty="0" smtClean="0">
                    <a:latin typeface="Calibri" pitchFamily="34" charset="0"/>
                  </a:rPr>
                  <a:t>Click Delete Map </a:t>
                </a:r>
                <a:r>
                  <a:rPr lang="en-CA" dirty="0" smtClean="0">
                    <a:latin typeface="Calibri" pitchFamily="34" charset="0"/>
                  </a:rPr>
                  <a:t>to remove unwanted maps and drawings.</a:t>
                </a:r>
                <a:endParaRPr lang="en-CA" dirty="0">
                  <a:latin typeface="Calibri" pitchFamily="34" charset="0"/>
                </a:endParaRPr>
              </a:p>
            </p:txBody>
          </p:sp>
          <p:cxnSp>
            <p:nvCxnSpPr>
              <p:cNvPr id="21" name="Straight Arrow Connector 20"/>
              <p:cNvCxnSpPr>
                <a:stCxn id="19" idx="3"/>
                <a:endCxn id="15" idx="1"/>
              </p:cNvCxnSpPr>
              <p:nvPr/>
            </p:nvCxnSpPr>
            <p:spPr bwMode="auto">
              <a:xfrm>
                <a:off x="2303599" y="5012708"/>
                <a:ext cx="972400" cy="8819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bwMode="auto">
              <a:xfrm rot="16200000" flipH="1">
                <a:off x="5102038" y="4042326"/>
                <a:ext cx="2143263" cy="108004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cxnSp>
        <p:nvCxnSpPr>
          <p:cNvPr id="20" name="Straight Arrow Connector 19"/>
          <p:cNvCxnSpPr>
            <a:stCxn id="17" idx="3"/>
            <a:endCxn id="7" idx="1"/>
          </p:cNvCxnSpPr>
          <p:nvPr/>
        </p:nvCxnSpPr>
        <p:spPr bwMode="auto">
          <a:xfrm>
            <a:off x="2699999" y="3377665"/>
            <a:ext cx="673080" cy="1732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457200" y="274638"/>
            <a:ext cx="8229600" cy="525462"/>
          </a:xfrm>
        </p:spPr>
        <p:txBody>
          <a:bodyPr/>
          <a:lstStyle/>
          <a:p>
            <a:r>
              <a:rPr lang="en-CA" b="1" dirty="0" smtClean="0"/>
              <a:t>GIS – Map Overlays</a:t>
            </a:r>
          </a:p>
        </p:txBody>
      </p:sp>
      <p:sp>
        <p:nvSpPr>
          <p:cNvPr id="3" name="Date Placeholder 2"/>
          <p:cNvSpPr>
            <a:spLocks noGrp="1"/>
          </p:cNvSpPr>
          <p:nvPr>
            <p:ph type="dt" sz="quarter" idx="10"/>
          </p:nvPr>
        </p:nvSpPr>
        <p:spPr/>
        <p:txBody>
          <a:bodyPr/>
          <a:lstStyle/>
          <a:p>
            <a:pPr>
              <a:defRPr/>
            </a:pPr>
            <a:fld id="{77B273FE-A3C2-42D1-B023-4A34770B3F96}"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8695A2B8-70B5-4BEE-BA2A-8F9F98DC50CF}" type="slidenum">
              <a:rPr lang="en-CA" smtClean="0"/>
              <a:pPr>
                <a:defRPr/>
              </a:pPr>
              <a:t>76</a:t>
            </a:fld>
            <a:endParaRPr lang="en-CA" dirty="0"/>
          </a:p>
        </p:txBody>
      </p:sp>
      <p:sp>
        <p:nvSpPr>
          <p:cNvPr id="12" name="Rounded Rectangle 11"/>
          <p:cNvSpPr/>
          <p:nvPr/>
        </p:nvSpPr>
        <p:spPr>
          <a:xfrm>
            <a:off x="803275" y="4976813"/>
            <a:ext cx="1403350" cy="3968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8" name="Rounded Rectangle 17"/>
          <p:cNvSpPr/>
          <p:nvPr/>
        </p:nvSpPr>
        <p:spPr>
          <a:xfrm>
            <a:off x="955675" y="5129213"/>
            <a:ext cx="1403350" cy="3968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nvGrpSpPr>
          <p:cNvPr id="2" name="Group 44"/>
          <p:cNvGrpSpPr/>
          <p:nvPr/>
        </p:nvGrpSpPr>
        <p:grpSpPr>
          <a:xfrm>
            <a:off x="252000" y="719367"/>
            <a:ext cx="8597274" cy="5555642"/>
            <a:chOff x="252000" y="719367"/>
            <a:chExt cx="8597274" cy="5555642"/>
          </a:xfrm>
        </p:grpSpPr>
        <p:sp>
          <p:nvSpPr>
            <p:cNvPr id="13" name="TextBox 3"/>
            <p:cNvSpPr txBox="1">
              <a:spLocks noChangeArrowheads="1"/>
            </p:cNvSpPr>
            <p:nvPr/>
          </p:nvSpPr>
          <p:spPr bwMode="auto">
            <a:xfrm>
              <a:off x="2520000" y="719367"/>
              <a:ext cx="4068452" cy="646331"/>
            </a:xfrm>
            <a:prstGeom prst="rect">
              <a:avLst/>
            </a:prstGeom>
            <a:noFill/>
            <a:ln w="9525">
              <a:noFill/>
              <a:miter lim="800000"/>
              <a:headEnd/>
              <a:tailEnd/>
            </a:ln>
          </p:spPr>
          <p:txBody>
            <a:bodyPr wrap="square">
              <a:spAutoFit/>
            </a:bodyPr>
            <a:lstStyle/>
            <a:p>
              <a:pPr algn="ctr">
                <a:defRPr/>
              </a:pPr>
              <a:r>
                <a:rPr lang="en-CA" dirty="0" smtClean="0">
                  <a:latin typeface="Calibri" pitchFamily="34" charset="0"/>
                </a:rPr>
                <a:t>Items that are added to a map or drawing are placed on a  on an </a:t>
              </a:r>
              <a:r>
                <a:rPr lang="en-CA" b="1" dirty="0" smtClean="0">
                  <a:latin typeface="Calibri" pitchFamily="34" charset="0"/>
                </a:rPr>
                <a:t>Overlay</a:t>
              </a:r>
              <a:r>
                <a:rPr lang="en-CA" dirty="0" smtClean="0">
                  <a:latin typeface="Calibri" pitchFamily="34" charset="0"/>
                </a:rPr>
                <a:t>.</a:t>
              </a:r>
              <a:endParaRPr lang="en-CA" b="1" dirty="0">
                <a:latin typeface="Calibri" pitchFamily="34" charset="0"/>
              </a:endParaRPr>
            </a:p>
          </p:txBody>
        </p:sp>
        <p:grpSp>
          <p:nvGrpSpPr>
            <p:cNvPr id="5" name="Group 43"/>
            <p:cNvGrpSpPr/>
            <p:nvPr/>
          </p:nvGrpSpPr>
          <p:grpSpPr>
            <a:xfrm>
              <a:off x="252000" y="1330734"/>
              <a:ext cx="8597274" cy="4944275"/>
              <a:chOff x="252000" y="1330734"/>
              <a:chExt cx="8597274" cy="4944275"/>
            </a:xfrm>
          </p:grpSpPr>
          <p:grpSp>
            <p:nvGrpSpPr>
              <p:cNvPr id="6" name="Group 42"/>
              <p:cNvGrpSpPr/>
              <p:nvPr/>
            </p:nvGrpSpPr>
            <p:grpSpPr>
              <a:xfrm>
                <a:off x="252000" y="1330734"/>
                <a:ext cx="8597274" cy="4944275"/>
                <a:chOff x="252000" y="1330734"/>
                <a:chExt cx="8597274" cy="4944275"/>
              </a:xfrm>
            </p:grpSpPr>
            <p:grpSp>
              <p:nvGrpSpPr>
                <p:cNvPr id="7" name="Group 33"/>
                <p:cNvGrpSpPr/>
                <p:nvPr/>
              </p:nvGrpSpPr>
              <p:grpSpPr>
                <a:xfrm>
                  <a:off x="252000" y="1330734"/>
                  <a:ext cx="2592000" cy="4943642"/>
                  <a:chOff x="252000" y="1330734"/>
                  <a:chExt cx="2592000" cy="4943642"/>
                </a:xfrm>
              </p:grpSpPr>
              <p:grpSp>
                <p:nvGrpSpPr>
                  <p:cNvPr id="8" name="Group 31"/>
                  <p:cNvGrpSpPr/>
                  <p:nvPr/>
                </p:nvGrpSpPr>
                <p:grpSpPr>
                  <a:xfrm>
                    <a:off x="252000" y="1330734"/>
                    <a:ext cx="2288729" cy="4943642"/>
                    <a:chOff x="252000" y="1330734"/>
                    <a:chExt cx="2288729" cy="4943642"/>
                  </a:xfrm>
                </p:grpSpPr>
                <p:pic>
                  <p:nvPicPr>
                    <p:cNvPr id="9" name="Picture 5" descr="C:\Users\User1\Desktop\ScreenHunter\ICv6 Course\ICv6 GIS_10.JPG"/>
                    <p:cNvPicPr>
                      <a:picLocks noChangeAspect="1" noChangeArrowheads="1"/>
                    </p:cNvPicPr>
                    <p:nvPr/>
                  </p:nvPicPr>
                  <p:blipFill>
                    <a:blip r:embed="rId2" cstate="print"/>
                    <a:srcRect t="60063"/>
                    <a:stretch>
                      <a:fillRect/>
                    </a:stretch>
                  </p:blipFill>
                  <p:spPr bwMode="auto">
                    <a:xfrm>
                      <a:off x="260056" y="3545216"/>
                      <a:ext cx="2280673" cy="2729160"/>
                    </a:xfrm>
                    <a:prstGeom prst="rect">
                      <a:avLst/>
                    </a:prstGeom>
                    <a:noFill/>
                    <a:ln w="9525">
                      <a:solidFill>
                        <a:schemeClr val="tx1"/>
                      </a:solidFill>
                    </a:ln>
                  </p:spPr>
                </p:pic>
                <p:pic>
                  <p:nvPicPr>
                    <p:cNvPr id="64519" name="Picture 7" descr="C:\Users\User1\Desktop\ScreenHunter\ICv6 Course\ICv6 GIS_10.JPG"/>
                    <p:cNvPicPr>
                      <a:picLocks noChangeAspect="1" noChangeArrowheads="1"/>
                    </p:cNvPicPr>
                    <p:nvPr/>
                  </p:nvPicPr>
                  <p:blipFill>
                    <a:blip r:embed="rId2" cstate="print"/>
                    <a:srcRect b="72058"/>
                    <a:stretch>
                      <a:fillRect/>
                    </a:stretch>
                  </p:blipFill>
                  <p:spPr bwMode="auto">
                    <a:xfrm>
                      <a:off x="252000" y="1330734"/>
                      <a:ext cx="2288729" cy="1916221"/>
                    </a:xfrm>
                    <a:prstGeom prst="rect">
                      <a:avLst/>
                    </a:prstGeom>
                    <a:noFill/>
                    <a:ln w="9525">
                      <a:solidFill>
                        <a:schemeClr val="tx1"/>
                      </a:solidFill>
                    </a:ln>
                  </p:spPr>
                </p:pic>
              </p:grpSp>
              <p:sp>
                <p:nvSpPr>
                  <p:cNvPr id="22" name="TextBox 3"/>
                  <p:cNvSpPr txBox="1">
                    <a:spLocks noChangeArrowheads="1"/>
                  </p:cNvSpPr>
                  <p:nvPr/>
                </p:nvSpPr>
                <p:spPr bwMode="auto">
                  <a:xfrm>
                    <a:off x="1080000" y="1453308"/>
                    <a:ext cx="1764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New</a:t>
                    </a:r>
                    <a:r>
                      <a:rPr lang="en-CA" dirty="0" smtClean="0">
                        <a:latin typeface="Calibri" pitchFamily="34" charset="0"/>
                      </a:rPr>
                      <a:t> on the Overlays screen.</a:t>
                    </a:r>
                    <a:endParaRPr lang="en-CA" dirty="0">
                      <a:latin typeface="Calibri" pitchFamily="34" charset="0"/>
                    </a:endParaRPr>
                  </a:p>
                </p:txBody>
              </p:sp>
              <p:cxnSp>
                <p:nvCxnSpPr>
                  <p:cNvPr id="23" name="Straight Arrow Connector 22"/>
                  <p:cNvCxnSpPr>
                    <a:stCxn id="22" idx="2"/>
                    <a:endCxn id="21" idx="0"/>
                  </p:cNvCxnSpPr>
                  <p:nvPr/>
                </p:nvCxnSpPr>
                <p:spPr bwMode="auto">
                  <a:xfrm rot="5400000">
                    <a:off x="476385" y="2518184"/>
                    <a:ext cx="1904160" cy="106707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0" name="Group 38"/>
                <p:cNvGrpSpPr/>
                <p:nvPr/>
              </p:nvGrpSpPr>
              <p:grpSpPr>
                <a:xfrm>
                  <a:off x="363929" y="1330734"/>
                  <a:ext cx="8485345" cy="4944275"/>
                  <a:chOff x="363929" y="1330734"/>
                  <a:chExt cx="8485345" cy="4944275"/>
                </a:xfrm>
              </p:grpSpPr>
              <p:sp>
                <p:nvSpPr>
                  <p:cNvPr id="16" name="TextBox 3"/>
                  <p:cNvSpPr txBox="1">
                    <a:spLocks noChangeArrowheads="1"/>
                  </p:cNvSpPr>
                  <p:nvPr/>
                </p:nvSpPr>
                <p:spPr bwMode="auto">
                  <a:xfrm>
                    <a:off x="2664000" y="2262622"/>
                    <a:ext cx="2574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Enter a </a:t>
                    </a:r>
                    <a:r>
                      <a:rPr lang="en-CA" b="1" dirty="0" smtClean="0">
                        <a:latin typeface="Calibri" pitchFamily="34" charset="0"/>
                      </a:rPr>
                      <a:t>name</a:t>
                    </a:r>
                    <a:r>
                      <a:rPr lang="en-CA" dirty="0" smtClean="0">
                        <a:latin typeface="Calibri" pitchFamily="34" charset="0"/>
                      </a:rPr>
                      <a:t> for the new overlay then click </a:t>
                    </a:r>
                    <a:r>
                      <a:rPr lang="en-CA" b="1" dirty="0" smtClean="0">
                        <a:latin typeface="Calibri" pitchFamily="34" charset="0"/>
                      </a:rPr>
                      <a:t>OK</a:t>
                    </a:r>
                    <a:r>
                      <a:rPr lang="en-CA" dirty="0" smtClean="0">
                        <a:latin typeface="Calibri" pitchFamily="34" charset="0"/>
                      </a:rPr>
                      <a:t>.</a:t>
                    </a:r>
                    <a:endParaRPr lang="en-CA" dirty="0">
                      <a:latin typeface="Calibri" pitchFamily="34" charset="0"/>
                    </a:endParaRPr>
                  </a:p>
                </p:txBody>
              </p:sp>
              <p:sp>
                <p:nvSpPr>
                  <p:cNvPr id="21" name="Rounded Rectangle 20"/>
                  <p:cNvSpPr/>
                  <p:nvPr/>
                </p:nvSpPr>
                <p:spPr>
                  <a:xfrm>
                    <a:off x="363929" y="4003799"/>
                    <a:ext cx="1062000" cy="324036"/>
                  </a:xfrm>
                  <a:prstGeom prst="roundRect">
                    <a:avLst>
                      <a:gd name="adj" fmla="val 1105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nvGrpSpPr>
                  <p:cNvPr id="11" name="Group 24"/>
                  <p:cNvGrpSpPr/>
                  <p:nvPr/>
                </p:nvGrpSpPr>
                <p:grpSpPr>
                  <a:xfrm>
                    <a:off x="2359025" y="3136587"/>
                    <a:ext cx="4347210" cy="1991360"/>
                    <a:chOff x="3779912" y="3753036"/>
                    <a:chExt cx="4347210" cy="1991360"/>
                  </a:xfrm>
                </p:grpSpPr>
                <p:pic>
                  <p:nvPicPr>
                    <p:cNvPr id="64518" name="Picture 6" descr="C:\Users\User1\Desktop\ScreenHunter\ICv6 Course\ICV6 GIS_12.JPG"/>
                    <p:cNvPicPr>
                      <a:picLocks noChangeAspect="1" noChangeArrowheads="1"/>
                    </p:cNvPicPr>
                    <p:nvPr/>
                  </p:nvPicPr>
                  <p:blipFill>
                    <a:blip r:embed="rId3" cstate="print"/>
                    <a:srcRect/>
                    <a:stretch>
                      <a:fillRect/>
                    </a:stretch>
                  </p:blipFill>
                  <p:spPr bwMode="auto">
                    <a:xfrm>
                      <a:off x="3779912" y="3753036"/>
                      <a:ext cx="4347210" cy="199136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5" name="Rounded Rectangle 14"/>
                    <p:cNvSpPr/>
                    <p:nvPr/>
                  </p:nvSpPr>
                  <p:spPr>
                    <a:xfrm>
                      <a:off x="4068000" y="4345200"/>
                      <a:ext cx="1044000" cy="3780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24" name="Group 27"/>
                  <p:cNvGrpSpPr>
                    <a:grpSpLocks noChangeAspect="1"/>
                  </p:cNvGrpSpPr>
                  <p:nvPr/>
                </p:nvGrpSpPr>
                <p:grpSpPr>
                  <a:xfrm>
                    <a:off x="6516000" y="1330734"/>
                    <a:ext cx="2333274" cy="4944275"/>
                    <a:chOff x="3679413" y="996950"/>
                    <a:chExt cx="1772062" cy="3755050"/>
                  </a:xfrm>
                  <a:effectLst>
                    <a:outerShdw blurRad="50800" dist="38100" dir="2700000" algn="tl" rotWithShape="0">
                      <a:prstClr val="black">
                        <a:alpha val="40000"/>
                      </a:prstClr>
                    </a:outerShdw>
                  </a:effectLst>
                </p:grpSpPr>
                <p:pic>
                  <p:nvPicPr>
                    <p:cNvPr id="29" name="Picture 5" descr="C:\Users\User1\Desktop\ScreenHunter\ICv6 Course\ICv6 GIS_13.JPG"/>
                    <p:cNvPicPr>
                      <a:picLocks noChangeAspect="1" noChangeArrowheads="1"/>
                    </p:cNvPicPr>
                    <p:nvPr/>
                  </p:nvPicPr>
                  <p:blipFill>
                    <a:blip r:embed="rId4" cstate="print"/>
                    <a:srcRect b="69244"/>
                    <a:stretch>
                      <a:fillRect/>
                    </a:stretch>
                  </p:blipFill>
                  <p:spPr bwMode="auto">
                    <a:xfrm>
                      <a:off x="3692525" y="996950"/>
                      <a:ext cx="1758950" cy="1495946"/>
                    </a:xfrm>
                    <a:prstGeom prst="rect">
                      <a:avLst/>
                    </a:prstGeom>
                    <a:noFill/>
                    <a:ln w="9525">
                      <a:solidFill>
                        <a:schemeClr val="tx1"/>
                      </a:solidFill>
                    </a:ln>
                  </p:spPr>
                </p:pic>
                <p:pic>
                  <p:nvPicPr>
                    <p:cNvPr id="30" name="Picture 6" descr="C:\Users\User1\Desktop\ScreenHunter\ICv6 Course\ICv6 GIS_13.JPG"/>
                    <p:cNvPicPr preferRelativeResize="0">
                      <a:picLocks noChangeArrowheads="1"/>
                    </p:cNvPicPr>
                    <p:nvPr/>
                  </p:nvPicPr>
                  <p:blipFill>
                    <a:blip r:embed="rId4" cstate="print"/>
                    <a:srcRect t="55922"/>
                    <a:stretch>
                      <a:fillRect/>
                    </a:stretch>
                  </p:blipFill>
                  <p:spPr bwMode="auto">
                    <a:xfrm>
                      <a:off x="3679413" y="2700000"/>
                      <a:ext cx="1772062" cy="2052000"/>
                    </a:xfrm>
                    <a:prstGeom prst="rect">
                      <a:avLst/>
                    </a:prstGeom>
                    <a:noFill/>
                    <a:ln w="9525">
                      <a:solidFill>
                        <a:schemeClr val="tx1"/>
                      </a:solidFill>
                    </a:ln>
                  </p:spPr>
                </p:pic>
              </p:grpSp>
              <p:cxnSp>
                <p:nvCxnSpPr>
                  <p:cNvPr id="20" name="Straight Arrow Connector 19"/>
                  <p:cNvCxnSpPr>
                    <a:stCxn id="16" idx="2"/>
                    <a:endCxn id="15" idx="0"/>
                  </p:cNvCxnSpPr>
                  <p:nvPr/>
                </p:nvCxnSpPr>
                <p:spPr bwMode="auto">
                  <a:xfrm rot="5400000">
                    <a:off x="3150993" y="2928743"/>
                    <a:ext cx="818129" cy="7818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3" name="TextBox 3"/>
                  <p:cNvSpPr txBox="1">
                    <a:spLocks noChangeArrowheads="1"/>
                  </p:cNvSpPr>
                  <p:nvPr/>
                </p:nvSpPr>
                <p:spPr bwMode="auto">
                  <a:xfrm>
                    <a:off x="3241025" y="5351046"/>
                    <a:ext cx="2574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Set Current </a:t>
                    </a:r>
                    <a:r>
                      <a:rPr lang="en-CA" dirty="0" smtClean="0">
                        <a:latin typeface="Calibri" pitchFamily="34" charset="0"/>
                      </a:rPr>
                      <a:t>indicates additions to the map will be placed on this </a:t>
                    </a:r>
                    <a:r>
                      <a:rPr lang="en-CA" b="1" dirty="0" smtClean="0">
                        <a:latin typeface="Calibri" pitchFamily="34" charset="0"/>
                      </a:rPr>
                      <a:t>Overlay</a:t>
                    </a:r>
                    <a:endParaRPr lang="en-CA" b="1" dirty="0">
                      <a:latin typeface="Calibri" pitchFamily="34" charset="0"/>
                    </a:endParaRPr>
                  </a:p>
                </p:txBody>
              </p:sp>
              <p:cxnSp>
                <p:nvCxnSpPr>
                  <p:cNvPr id="17" name="Straight Arrow Connector 16"/>
                  <p:cNvCxnSpPr>
                    <a:stCxn id="33" idx="3"/>
                  </p:cNvCxnSpPr>
                  <p:nvPr/>
                </p:nvCxnSpPr>
                <p:spPr bwMode="auto">
                  <a:xfrm flipV="1">
                    <a:off x="5815025" y="4565334"/>
                    <a:ext cx="1852975" cy="124737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19" name="TextBox 3"/>
              <p:cNvSpPr txBox="1">
                <a:spLocks noChangeArrowheads="1"/>
              </p:cNvSpPr>
              <p:nvPr/>
            </p:nvSpPr>
            <p:spPr bwMode="auto">
              <a:xfrm>
                <a:off x="3564011" y="1453308"/>
                <a:ext cx="2304000" cy="646331"/>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A check mark indicates the active overlay.</a:t>
                </a:r>
                <a:endParaRPr lang="en-CA" dirty="0">
                  <a:latin typeface="Calibri" pitchFamily="34" charset="0"/>
                </a:endParaRPr>
              </a:p>
            </p:txBody>
          </p:sp>
        </p:grpSp>
      </p:grpSp>
      <p:sp>
        <p:nvSpPr>
          <p:cNvPr id="35" name="Rounded Rectangle 34"/>
          <p:cNvSpPr/>
          <p:nvPr/>
        </p:nvSpPr>
        <p:spPr>
          <a:xfrm>
            <a:off x="7668000" y="4408734"/>
            <a:ext cx="1062000" cy="3132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14" name="Straight Arrow Connector 13"/>
          <p:cNvCxnSpPr>
            <a:stCxn id="19" idx="3"/>
          </p:cNvCxnSpPr>
          <p:nvPr/>
        </p:nvCxnSpPr>
        <p:spPr bwMode="auto">
          <a:xfrm>
            <a:off x="5868011" y="1776474"/>
            <a:ext cx="874202" cy="43704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4230000" y="4473116"/>
            <a:ext cx="1044000" cy="378000"/>
          </a:xfrm>
          <a:prstGeom prst="roundRect">
            <a:avLst>
              <a:gd name="adj" fmla="val 1262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37" name="Straight Arrow Connector 36"/>
          <p:cNvCxnSpPr/>
          <p:nvPr/>
        </p:nvCxnSpPr>
        <p:spPr bwMode="auto">
          <a:xfrm rot="16200000" flipH="1">
            <a:off x="3421874" y="3917018"/>
            <a:ext cx="555365" cy="10608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GIS – Map – Create Route - 1</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77</a:t>
            </a:fld>
            <a:endParaRPr lang="en-CA" dirty="0"/>
          </a:p>
        </p:txBody>
      </p:sp>
      <p:sp>
        <p:nvSpPr>
          <p:cNvPr id="12" name="TextBox 3"/>
          <p:cNvSpPr txBox="1">
            <a:spLocks noChangeArrowheads="1"/>
          </p:cNvSpPr>
          <p:nvPr/>
        </p:nvSpPr>
        <p:spPr bwMode="auto">
          <a:xfrm>
            <a:off x="6715125" y="-95250"/>
            <a:ext cx="2428875" cy="369888"/>
          </a:xfrm>
          <a:prstGeom prst="rect">
            <a:avLst/>
          </a:prstGeom>
          <a:solidFill>
            <a:schemeClr val="tx2">
              <a:lumMod val="20000"/>
              <a:lumOff val="80000"/>
              <a:alpha val="80000"/>
            </a:schemeClr>
          </a:solidFill>
          <a:ln w="9525">
            <a:noFill/>
            <a:miter lim="800000"/>
            <a:headEnd/>
            <a:tailEnd/>
          </a:ln>
        </p:spPr>
        <p:txBody>
          <a:bodyPr>
            <a:spAutoFit/>
          </a:bodyPr>
          <a:lstStyle/>
          <a:p>
            <a:pPr>
              <a:defRPr/>
            </a:pPr>
            <a:endParaRPr lang="en-CA" dirty="0">
              <a:latin typeface="Calibri" pitchFamily="34" charset="0"/>
            </a:endParaRPr>
          </a:p>
        </p:txBody>
      </p:sp>
      <p:grpSp>
        <p:nvGrpSpPr>
          <p:cNvPr id="5" name="Group 44"/>
          <p:cNvGrpSpPr/>
          <p:nvPr/>
        </p:nvGrpSpPr>
        <p:grpSpPr>
          <a:xfrm>
            <a:off x="251520" y="584639"/>
            <a:ext cx="8638065" cy="5760685"/>
            <a:chOff x="251520" y="576000"/>
            <a:chExt cx="8638065" cy="5760685"/>
          </a:xfrm>
        </p:grpSpPr>
        <p:grpSp>
          <p:nvGrpSpPr>
            <p:cNvPr id="7" name="Group 41"/>
            <p:cNvGrpSpPr/>
            <p:nvPr/>
          </p:nvGrpSpPr>
          <p:grpSpPr>
            <a:xfrm>
              <a:off x="251520" y="576000"/>
              <a:ext cx="8638065" cy="5760685"/>
              <a:chOff x="251520" y="491671"/>
              <a:chExt cx="8638065" cy="5760685"/>
            </a:xfrm>
          </p:grpSpPr>
          <p:grpSp>
            <p:nvGrpSpPr>
              <p:cNvPr id="8" name="Group 49"/>
              <p:cNvGrpSpPr/>
              <p:nvPr/>
            </p:nvGrpSpPr>
            <p:grpSpPr>
              <a:xfrm>
                <a:off x="3996000" y="1971282"/>
                <a:ext cx="4893585" cy="4281074"/>
                <a:chOff x="3996000" y="2019611"/>
                <a:chExt cx="4893585" cy="4281074"/>
              </a:xfrm>
            </p:grpSpPr>
            <p:grpSp>
              <p:nvGrpSpPr>
                <p:cNvPr id="16" name="Group 39"/>
                <p:cNvGrpSpPr>
                  <a:grpSpLocks noChangeAspect="1"/>
                </p:cNvGrpSpPr>
                <p:nvPr/>
              </p:nvGrpSpPr>
              <p:grpSpPr>
                <a:xfrm>
                  <a:off x="5868144" y="2019611"/>
                  <a:ext cx="3021441" cy="4281074"/>
                  <a:chOff x="6210423" y="2576350"/>
                  <a:chExt cx="2667800" cy="3780000"/>
                </a:xfrm>
              </p:grpSpPr>
              <p:pic>
                <p:nvPicPr>
                  <p:cNvPr id="126980" name="Picture 4" descr="C:\Users\User1\Desktop\ScreenHunter\ICv6 Course\ICv6 GIS_15.JPG"/>
                  <p:cNvPicPr>
                    <a:picLocks noChangeAspect="1" noChangeArrowheads="1"/>
                  </p:cNvPicPr>
                  <p:nvPr/>
                </p:nvPicPr>
                <p:blipFill>
                  <a:blip r:embed="rId2" cstate="print"/>
                  <a:srcRect/>
                  <a:stretch>
                    <a:fillRect/>
                  </a:stretch>
                </p:blipFill>
                <p:spPr bwMode="auto">
                  <a:xfrm>
                    <a:off x="6210423" y="2576350"/>
                    <a:ext cx="2667800" cy="37800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1" name="Rounded Rectangle 10"/>
                  <p:cNvSpPr/>
                  <p:nvPr/>
                </p:nvSpPr>
                <p:spPr>
                  <a:xfrm>
                    <a:off x="6375600" y="4417200"/>
                    <a:ext cx="288000" cy="266400"/>
                  </a:xfrm>
                  <a:prstGeom prst="roundRect">
                    <a:avLst>
                      <a:gd name="adj" fmla="val 1107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8" name="TextBox 3"/>
                <p:cNvSpPr txBox="1">
                  <a:spLocks noChangeArrowheads="1"/>
                </p:cNvSpPr>
                <p:nvPr/>
              </p:nvSpPr>
              <p:spPr bwMode="auto">
                <a:xfrm>
                  <a:off x="3996000" y="4692329"/>
                  <a:ext cx="1656000" cy="1200329"/>
                </a:xfrm>
                <a:prstGeom prst="rect">
                  <a:avLst/>
                </a:prstGeom>
                <a:solidFill>
                  <a:schemeClr val="tx2">
                    <a:lumMod val="20000"/>
                    <a:lumOff val="80000"/>
                    <a:alpha val="90000"/>
                  </a:schemeClr>
                </a:solidFill>
                <a:ln w="9525">
                  <a:noFill/>
                  <a:miter lim="800000"/>
                  <a:headEnd/>
                  <a:tailEnd/>
                </a:ln>
              </p:spPr>
              <p:txBody>
                <a:bodyPr wrap="square">
                  <a:spAutoFit/>
                </a:bodyPr>
                <a:lstStyle/>
                <a:p>
                  <a:pPr>
                    <a:defRPr/>
                  </a:pPr>
                  <a:r>
                    <a:rPr lang="en-CA" b="1" dirty="0" smtClean="0">
                      <a:latin typeface="Calibri" pitchFamily="34" charset="0"/>
                    </a:rPr>
                    <a:t>Click </a:t>
                  </a:r>
                  <a:r>
                    <a:rPr lang="en-CA" dirty="0" smtClean="0">
                      <a:latin typeface="Calibri" pitchFamily="34" charset="0"/>
                    </a:rPr>
                    <a:t>on a color and then </a:t>
                  </a:r>
                  <a:r>
                    <a:rPr lang="en-CA" b="1" dirty="0" smtClean="0">
                      <a:latin typeface="Calibri" pitchFamily="34" charset="0"/>
                    </a:rPr>
                    <a:t>OK </a:t>
                  </a:r>
                  <a:r>
                    <a:rPr lang="en-CA" dirty="0" smtClean="0">
                      <a:latin typeface="Calibri" pitchFamily="34" charset="0"/>
                    </a:rPr>
                    <a:t>to open the </a:t>
                  </a:r>
                  <a:r>
                    <a:rPr lang="en-CA" b="1" dirty="0" smtClean="0">
                      <a:latin typeface="Calibri" pitchFamily="34" charset="0"/>
                    </a:rPr>
                    <a:t>Route Data </a:t>
                  </a:r>
                  <a:r>
                    <a:rPr lang="en-CA" dirty="0">
                      <a:latin typeface="Calibri" pitchFamily="34" charset="0"/>
                    </a:rPr>
                    <a:t>b</a:t>
                  </a:r>
                  <a:r>
                    <a:rPr lang="en-CA" dirty="0" smtClean="0">
                      <a:latin typeface="Calibri" pitchFamily="34" charset="0"/>
                    </a:rPr>
                    <a:t>ox.</a:t>
                  </a:r>
                  <a:endParaRPr lang="en-CA" dirty="0">
                    <a:latin typeface="Calibri" pitchFamily="34" charset="0"/>
                  </a:endParaRPr>
                </a:p>
              </p:txBody>
            </p:sp>
            <p:cxnSp>
              <p:nvCxnSpPr>
                <p:cNvPr id="19" name="Straight Arrow Connector 18"/>
                <p:cNvCxnSpPr>
                  <a:stCxn id="18" idx="0"/>
                  <a:endCxn id="11" idx="1"/>
                </p:cNvCxnSpPr>
                <p:nvPr/>
              </p:nvCxnSpPr>
              <p:spPr bwMode="auto">
                <a:xfrm rot="5400000" flipH="1" flipV="1">
                  <a:off x="5221114" y="3858227"/>
                  <a:ext cx="436989" cy="123121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7" name="Group 30"/>
              <p:cNvGrpSpPr/>
              <p:nvPr/>
            </p:nvGrpSpPr>
            <p:grpSpPr>
              <a:xfrm>
                <a:off x="251520" y="1211669"/>
                <a:ext cx="5443284" cy="3745882"/>
                <a:chOff x="251520" y="1211669"/>
                <a:chExt cx="5443284" cy="3745882"/>
              </a:xfrm>
            </p:grpSpPr>
            <p:pic>
              <p:nvPicPr>
                <p:cNvPr id="27" name="Picture 2" descr="C:\Users\User1\Desktop\ScreenHunter\ICv6 Course\ICv6 GIS_36.JPG"/>
                <p:cNvPicPr>
                  <a:picLocks noChangeAspect="1" noChangeArrowheads="1"/>
                </p:cNvPicPr>
                <p:nvPr/>
              </p:nvPicPr>
              <p:blipFill>
                <a:blip r:embed="rId3" cstate="print"/>
                <a:srcRect r="3705" b="6779"/>
                <a:stretch>
                  <a:fillRect/>
                </a:stretch>
              </p:blipFill>
              <p:spPr bwMode="auto">
                <a:xfrm>
                  <a:off x="251520" y="2094963"/>
                  <a:ext cx="3056400" cy="2862588"/>
                </a:xfrm>
                <a:prstGeom prst="rect">
                  <a:avLst/>
                </a:prstGeom>
                <a:noFill/>
                <a:ln w="9525">
                  <a:solidFill>
                    <a:schemeClr val="tx1"/>
                  </a:solidFill>
                </a:ln>
                <a:effectLst>
                  <a:outerShdw blurRad="50800" dist="38100" dir="2700000" algn="tl" rotWithShape="0">
                    <a:prstClr val="black">
                      <a:alpha val="40000"/>
                    </a:prstClr>
                  </a:outerShdw>
                </a:effectLst>
              </p:spPr>
            </p:pic>
            <p:sp>
              <p:nvSpPr>
                <p:cNvPr id="9" name="TextBox 3"/>
                <p:cNvSpPr txBox="1">
                  <a:spLocks noChangeArrowheads="1"/>
                </p:cNvSpPr>
                <p:nvPr/>
              </p:nvSpPr>
              <p:spPr bwMode="auto">
                <a:xfrm>
                  <a:off x="1815045" y="1211669"/>
                  <a:ext cx="3096000" cy="648000"/>
                </a:xfrm>
                <a:prstGeom prst="rect">
                  <a:avLst/>
                </a:prstGeom>
                <a:solidFill>
                  <a:schemeClr val="tx2">
                    <a:lumMod val="20000"/>
                    <a:lumOff val="80000"/>
                    <a:alpha val="90000"/>
                  </a:schemeClr>
                </a:solidFill>
                <a:ln w="9525">
                  <a:noFill/>
                  <a:miter lim="800000"/>
                  <a:headEnd/>
                  <a:tailEnd/>
                </a:ln>
              </p:spPr>
              <p:txBody>
                <a:bodyPr>
                  <a:spAutoFit/>
                </a:bodyPr>
                <a:lstStyle/>
                <a:p>
                  <a:pPr>
                    <a:defRPr/>
                  </a:pPr>
                  <a:r>
                    <a:rPr lang="en-CA" dirty="0" smtClean="0">
                      <a:latin typeface="Calibri" pitchFamily="34" charset="0"/>
                    </a:rPr>
                    <a:t>Place pointer on spot where the route is to begin then </a:t>
                  </a:r>
                  <a:r>
                    <a:rPr lang="en-CA" b="1" dirty="0" smtClean="0">
                      <a:latin typeface="Calibri" pitchFamily="34" charset="0"/>
                    </a:rPr>
                    <a:t>click</a:t>
                  </a:r>
                  <a:r>
                    <a:rPr lang="en-CA" dirty="0" smtClean="0">
                      <a:latin typeface="Calibri" pitchFamily="34" charset="0"/>
                    </a:rPr>
                    <a:t>.</a:t>
                  </a:r>
                  <a:endParaRPr lang="en-CA" dirty="0">
                    <a:latin typeface="Calibri" pitchFamily="34" charset="0"/>
                  </a:endParaRPr>
                </a:p>
              </p:txBody>
            </p:sp>
            <p:cxnSp>
              <p:nvCxnSpPr>
                <p:cNvPr id="10" name="Straight Arrow Connector 9"/>
                <p:cNvCxnSpPr>
                  <a:stCxn id="15" idx="2"/>
                </p:cNvCxnSpPr>
                <p:nvPr/>
              </p:nvCxnSpPr>
              <p:spPr bwMode="auto">
                <a:xfrm rot="5400000">
                  <a:off x="3276384" y="4376775"/>
                  <a:ext cx="364836" cy="5819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3"/>
                <p:cNvSpPr txBox="1">
                  <a:spLocks noChangeArrowheads="1"/>
                </p:cNvSpPr>
                <p:nvPr/>
              </p:nvSpPr>
              <p:spPr bwMode="auto">
                <a:xfrm>
                  <a:off x="3534804" y="2111671"/>
                  <a:ext cx="2160000" cy="923330"/>
                </a:xfrm>
                <a:prstGeom prst="rect">
                  <a:avLst/>
                </a:prstGeom>
                <a:solidFill>
                  <a:schemeClr val="tx2">
                    <a:lumMod val="20000"/>
                    <a:lumOff val="80000"/>
                    <a:alpha val="90000"/>
                  </a:schemeClr>
                </a:solidFill>
                <a:ln w="9525">
                  <a:noFill/>
                  <a:miter lim="800000"/>
                  <a:headEnd/>
                  <a:tailEnd/>
                </a:ln>
              </p:spPr>
              <p:txBody>
                <a:bodyPr>
                  <a:spAutoFit/>
                </a:bodyPr>
                <a:lstStyle/>
                <a:p>
                  <a:pPr>
                    <a:defRPr/>
                  </a:pPr>
                  <a:r>
                    <a:rPr lang="en-CA" dirty="0" smtClean="0">
                      <a:latin typeface="Calibri" pitchFamily="34" charset="0"/>
                    </a:rPr>
                    <a:t>Move pointer along route and </a:t>
                  </a:r>
                  <a:r>
                    <a:rPr lang="en-CA" b="1" dirty="0" smtClean="0">
                      <a:latin typeface="Calibri" pitchFamily="34" charset="0"/>
                    </a:rPr>
                    <a:t>click</a:t>
                  </a:r>
                  <a:r>
                    <a:rPr lang="en-CA" dirty="0" smtClean="0">
                      <a:latin typeface="Calibri" pitchFamily="34" charset="0"/>
                    </a:rPr>
                    <a:t> when it changes direction</a:t>
                  </a:r>
                  <a:endParaRPr lang="en-CA" dirty="0">
                    <a:latin typeface="Calibri" pitchFamily="34" charset="0"/>
                  </a:endParaRPr>
                </a:p>
              </p:txBody>
            </p:sp>
            <p:sp>
              <p:nvSpPr>
                <p:cNvPr id="15" name="TextBox 3"/>
                <p:cNvSpPr txBox="1">
                  <a:spLocks noChangeArrowheads="1"/>
                </p:cNvSpPr>
                <p:nvPr/>
              </p:nvSpPr>
              <p:spPr bwMode="auto">
                <a:xfrm>
                  <a:off x="2957758" y="3284984"/>
                  <a:ext cx="1584000" cy="1200329"/>
                </a:xfrm>
                <a:prstGeom prst="rect">
                  <a:avLst/>
                </a:prstGeom>
                <a:solidFill>
                  <a:schemeClr val="tx2">
                    <a:lumMod val="20000"/>
                    <a:lumOff val="80000"/>
                    <a:alpha val="90000"/>
                  </a:schemeClr>
                </a:solidFill>
                <a:ln w="9525">
                  <a:noFill/>
                  <a:miter lim="800000"/>
                  <a:headEnd/>
                  <a:tailEnd/>
                </a:ln>
              </p:spPr>
              <p:txBody>
                <a:bodyPr>
                  <a:spAutoFit/>
                </a:bodyPr>
                <a:lstStyle/>
                <a:p>
                  <a:pPr>
                    <a:defRPr/>
                  </a:pPr>
                  <a:r>
                    <a:rPr lang="en-CA" b="1" dirty="0" smtClean="0">
                      <a:latin typeface="Calibri" pitchFamily="34" charset="0"/>
                    </a:rPr>
                    <a:t>Double click</a:t>
                  </a:r>
                  <a:r>
                    <a:rPr lang="en-CA" dirty="0" smtClean="0">
                      <a:latin typeface="Calibri" pitchFamily="34" charset="0"/>
                    </a:rPr>
                    <a:t> to end the route and open the </a:t>
                  </a:r>
                  <a:r>
                    <a:rPr lang="en-CA" b="1" dirty="0" smtClean="0">
                      <a:latin typeface="Calibri" pitchFamily="34" charset="0"/>
                    </a:rPr>
                    <a:t>Color</a:t>
                  </a:r>
                  <a:r>
                    <a:rPr lang="en-CA" dirty="0" smtClean="0">
                      <a:latin typeface="Calibri" pitchFamily="34" charset="0"/>
                    </a:rPr>
                    <a:t> box.</a:t>
                  </a:r>
                  <a:endParaRPr lang="en-CA" dirty="0">
                    <a:latin typeface="Calibri" pitchFamily="34" charset="0"/>
                  </a:endParaRPr>
                </a:p>
              </p:txBody>
            </p:sp>
            <p:cxnSp>
              <p:nvCxnSpPr>
                <p:cNvPr id="20" name="Straight Arrow Connector 19"/>
                <p:cNvCxnSpPr>
                  <a:stCxn id="13" idx="1"/>
                </p:cNvCxnSpPr>
                <p:nvPr/>
              </p:nvCxnSpPr>
              <p:spPr bwMode="auto">
                <a:xfrm rot="10800000" flipV="1">
                  <a:off x="2483768" y="2573335"/>
                  <a:ext cx="1051037" cy="15926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9" idx="1"/>
                </p:cNvCxnSpPr>
                <p:nvPr/>
              </p:nvCxnSpPr>
              <p:spPr bwMode="auto">
                <a:xfrm rot="10800000" flipV="1">
                  <a:off x="457225" y="1535669"/>
                  <a:ext cx="1357821" cy="9212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23" name="Group 47"/>
              <p:cNvGrpSpPr/>
              <p:nvPr/>
            </p:nvGrpSpPr>
            <p:grpSpPr>
              <a:xfrm>
                <a:off x="251520" y="491671"/>
                <a:ext cx="3276480" cy="720000"/>
                <a:chOff x="251520" y="540000"/>
                <a:chExt cx="3276480" cy="720000"/>
              </a:xfrm>
            </p:grpSpPr>
            <p:pic>
              <p:nvPicPr>
                <p:cNvPr id="6" name="Picture 2" descr="C:\Users\User1\Desktop\ScreenHunter\ICv6 Course\ICv6 GIS Map_Tool Bar_1.JPG"/>
                <p:cNvPicPr>
                  <a:picLocks noChangeAspect="1" noChangeArrowheads="1"/>
                </p:cNvPicPr>
                <p:nvPr/>
              </p:nvPicPr>
              <p:blipFill>
                <a:blip r:embed="rId4" cstate="print"/>
                <a:srcRect l="29529" t="5556" r="66145" b="4712"/>
                <a:stretch>
                  <a:fillRect/>
                </a:stretch>
              </p:blipFill>
              <p:spPr bwMode="auto">
                <a:xfrm>
                  <a:off x="251520" y="5400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4" name="TextBox 3"/>
                <p:cNvSpPr txBox="1">
                  <a:spLocks noChangeArrowheads="1"/>
                </p:cNvSpPr>
                <p:nvPr/>
              </p:nvSpPr>
              <p:spPr bwMode="auto">
                <a:xfrm>
                  <a:off x="1512000" y="720000"/>
                  <a:ext cx="2016000" cy="360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Create Route.</a:t>
                  </a:r>
                  <a:endParaRPr lang="en-CA" b="1" dirty="0">
                    <a:latin typeface="Calibri" pitchFamily="34" charset="0"/>
                  </a:endParaRPr>
                </a:p>
              </p:txBody>
            </p:sp>
            <p:cxnSp>
              <p:nvCxnSpPr>
                <p:cNvPr id="22" name="Straight Arrow Connector 21"/>
                <p:cNvCxnSpPr>
                  <a:stCxn id="14" idx="1"/>
                  <a:endCxn id="6" idx="3"/>
                </p:cNvCxnSpPr>
                <p:nvPr/>
              </p:nvCxnSpPr>
              <p:spPr bwMode="auto">
                <a:xfrm rot="10800000">
                  <a:off x="971520" y="900000"/>
                  <a:ext cx="54048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5" name="TextBox 3"/>
              <p:cNvSpPr txBox="1">
                <a:spLocks noChangeArrowheads="1"/>
              </p:cNvSpPr>
              <p:nvPr/>
            </p:nvSpPr>
            <p:spPr bwMode="auto">
              <a:xfrm>
                <a:off x="6117585" y="800708"/>
                <a:ext cx="2772000" cy="92333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The drawing procedure shown here is used to draw all </a:t>
                </a:r>
                <a:r>
                  <a:rPr lang="en-CA" b="1" dirty="0" smtClean="0">
                    <a:latin typeface="Calibri" pitchFamily="34" charset="0"/>
                  </a:rPr>
                  <a:t>lines</a:t>
                </a:r>
                <a:r>
                  <a:rPr lang="en-CA" dirty="0" smtClean="0">
                    <a:latin typeface="Calibri" pitchFamily="34" charset="0"/>
                  </a:rPr>
                  <a:t> and </a:t>
                </a:r>
                <a:r>
                  <a:rPr lang="en-CA" b="1" dirty="0" smtClean="0">
                    <a:latin typeface="Calibri" pitchFamily="34" charset="0"/>
                  </a:rPr>
                  <a:t>polygons</a:t>
                </a:r>
                <a:r>
                  <a:rPr lang="en-CA" dirty="0" smtClean="0">
                    <a:latin typeface="Calibri" pitchFamily="34" charset="0"/>
                  </a:rPr>
                  <a:t>.</a:t>
                </a:r>
                <a:endParaRPr lang="en-CA" dirty="0">
                  <a:latin typeface="Calibri" pitchFamily="34" charset="0"/>
                </a:endParaRPr>
              </a:p>
            </p:txBody>
          </p:sp>
        </p:grpSp>
        <p:sp>
          <p:nvSpPr>
            <p:cNvPr id="28" name="Rounded Rectangle 27"/>
            <p:cNvSpPr/>
            <p:nvPr/>
          </p:nvSpPr>
          <p:spPr>
            <a:xfrm>
              <a:off x="6048000" y="5860800"/>
              <a:ext cx="857043" cy="360000"/>
            </a:xfrm>
            <a:prstGeom prst="roundRect">
              <a:avLst>
                <a:gd name="adj" fmla="val 1107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9" name="Straight Arrow Connector 28"/>
            <p:cNvCxnSpPr>
              <a:stCxn id="11" idx="2"/>
              <a:endCxn id="28" idx="0"/>
            </p:cNvCxnSpPr>
            <p:nvPr/>
          </p:nvCxnSpPr>
          <p:spPr bwMode="auto">
            <a:xfrm rot="16200000" flipH="1">
              <a:off x="5638113" y="5022390"/>
              <a:ext cx="1418603" cy="25821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GIS – Map – Create Route - 2</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78</a:t>
            </a:fld>
            <a:endParaRPr lang="en-CA" dirty="0"/>
          </a:p>
        </p:txBody>
      </p:sp>
      <p:grpSp>
        <p:nvGrpSpPr>
          <p:cNvPr id="5" name="Group 24"/>
          <p:cNvGrpSpPr/>
          <p:nvPr/>
        </p:nvGrpSpPr>
        <p:grpSpPr>
          <a:xfrm>
            <a:off x="252000" y="756000"/>
            <a:ext cx="8640000" cy="5600350"/>
            <a:chOff x="252000" y="756000"/>
            <a:chExt cx="8640000" cy="5600350"/>
          </a:xfrm>
        </p:grpSpPr>
        <p:grpSp>
          <p:nvGrpSpPr>
            <p:cNvPr id="9" name="Group 17"/>
            <p:cNvGrpSpPr/>
            <p:nvPr/>
          </p:nvGrpSpPr>
          <p:grpSpPr>
            <a:xfrm>
              <a:off x="252000" y="756000"/>
              <a:ext cx="4826000" cy="5533400"/>
              <a:chOff x="252000" y="756000"/>
              <a:chExt cx="4826000" cy="5533400"/>
            </a:xfrm>
          </p:grpSpPr>
          <p:grpSp>
            <p:nvGrpSpPr>
              <p:cNvPr id="10" name="Group 9"/>
              <p:cNvGrpSpPr/>
              <p:nvPr/>
            </p:nvGrpSpPr>
            <p:grpSpPr>
              <a:xfrm>
                <a:off x="252000" y="1692000"/>
                <a:ext cx="4826000" cy="4597400"/>
                <a:chOff x="251520" y="1268760"/>
                <a:chExt cx="4826000" cy="4597400"/>
              </a:xfrm>
            </p:grpSpPr>
            <p:pic>
              <p:nvPicPr>
                <p:cNvPr id="6" name="Picture 3" descr="C:\Users\User1\Desktop\ScreenHunter\ICv6 Course\ICv6 GIS_16.JPG"/>
                <p:cNvPicPr>
                  <a:picLocks noChangeAspect="1" noChangeArrowheads="1"/>
                </p:cNvPicPr>
                <p:nvPr/>
              </p:nvPicPr>
              <p:blipFill>
                <a:blip r:embed="rId2" cstate="print"/>
                <a:srcRect/>
                <a:stretch>
                  <a:fillRect/>
                </a:stretch>
              </p:blipFill>
              <p:spPr bwMode="auto">
                <a:xfrm>
                  <a:off x="251520" y="1268760"/>
                  <a:ext cx="4826000" cy="45974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Rounded Rectangle 6"/>
                <p:cNvSpPr/>
                <p:nvPr/>
              </p:nvSpPr>
              <p:spPr>
                <a:xfrm>
                  <a:off x="522000" y="2242800"/>
                  <a:ext cx="738000" cy="370800"/>
                </a:xfrm>
                <a:prstGeom prst="roundRect">
                  <a:avLst>
                    <a:gd name="adj" fmla="val 1041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11" name="TextBox 3"/>
              <p:cNvSpPr txBox="1">
                <a:spLocks noChangeArrowheads="1"/>
              </p:cNvSpPr>
              <p:nvPr/>
            </p:nvSpPr>
            <p:spPr bwMode="auto">
              <a:xfrm>
                <a:off x="252000" y="756000"/>
                <a:ext cx="2304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Enter the </a:t>
                </a:r>
                <a:r>
                  <a:rPr lang="en-CA" b="1" dirty="0" smtClean="0">
                    <a:latin typeface="Calibri" pitchFamily="34" charset="0"/>
                  </a:rPr>
                  <a:t>Route Name </a:t>
                </a:r>
                <a:r>
                  <a:rPr lang="en-CA" dirty="0" smtClean="0">
                    <a:latin typeface="Calibri" pitchFamily="34" charset="0"/>
                  </a:rPr>
                  <a:t>then click </a:t>
                </a:r>
                <a:r>
                  <a:rPr lang="en-CA" b="1" dirty="0" smtClean="0">
                    <a:latin typeface="Calibri" pitchFamily="34" charset="0"/>
                  </a:rPr>
                  <a:t>OK</a:t>
                </a:r>
                <a:r>
                  <a:rPr lang="en-CA" dirty="0" smtClean="0">
                    <a:latin typeface="Calibri" pitchFamily="34" charset="0"/>
                  </a:rPr>
                  <a:t>.</a:t>
                </a:r>
                <a:endParaRPr lang="en-CA" dirty="0">
                  <a:latin typeface="Calibri" pitchFamily="34" charset="0"/>
                </a:endParaRPr>
              </a:p>
            </p:txBody>
          </p:sp>
          <p:cxnSp>
            <p:nvCxnSpPr>
              <p:cNvPr id="12" name="Straight Arrow Connector 11"/>
              <p:cNvCxnSpPr>
                <a:stCxn id="11" idx="2"/>
                <a:endCxn id="7" idx="0"/>
              </p:cNvCxnSpPr>
              <p:nvPr/>
            </p:nvCxnSpPr>
            <p:spPr bwMode="auto">
              <a:xfrm rot="5400000">
                <a:off x="515886" y="1777925"/>
                <a:ext cx="1263709" cy="5125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3" name="TextBox 3"/>
            <p:cNvSpPr txBox="1">
              <a:spLocks noChangeArrowheads="1"/>
            </p:cNvSpPr>
            <p:nvPr/>
          </p:nvSpPr>
          <p:spPr bwMode="auto">
            <a:xfrm>
              <a:off x="5364000" y="828000"/>
              <a:ext cx="3060000" cy="648000"/>
            </a:xfrm>
            <a:prstGeom prst="rect">
              <a:avLst/>
            </a:prstGeom>
            <a:solidFill>
              <a:srgbClr val="FEBEC9">
                <a:alpha val="80000"/>
              </a:srgbClr>
            </a:solidFill>
            <a:ln w="9525">
              <a:noFill/>
              <a:miter lim="800000"/>
              <a:headEnd/>
              <a:tailEnd/>
            </a:ln>
          </p:spPr>
          <p:txBody>
            <a:bodyPr>
              <a:spAutoFit/>
            </a:bodyPr>
            <a:lstStyle/>
            <a:p>
              <a:pPr>
                <a:defRPr/>
              </a:pPr>
              <a:r>
                <a:rPr lang="en-CA" dirty="0" smtClean="0">
                  <a:latin typeface="Calibri" pitchFamily="34" charset="0"/>
                </a:rPr>
                <a:t>You must enter a </a:t>
              </a:r>
              <a:r>
                <a:rPr lang="en-CA" b="1" dirty="0" smtClean="0">
                  <a:latin typeface="Calibri" pitchFamily="34" charset="0"/>
                </a:rPr>
                <a:t>Route Name</a:t>
              </a:r>
              <a:r>
                <a:rPr lang="en-CA" dirty="0" smtClean="0">
                  <a:latin typeface="Calibri" pitchFamily="34" charset="0"/>
                </a:rPr>
                <a:t>. All other entries are optional.</a:t>
              </a:r>
              <a:endParaRPr lang="en-CA" dirty="0">
                <a:latin typeface="Calibri" pitchFamily="34" charset="0"/>
              </a:endParaRPr>
            </a:p>
          </p:txBody>
        </p:sp>
        <p:sp>
          <p:nvSpPr>
            <p:cNvPr id="19" name="TextBox 3"/>
            <p:cNvSpPr txBox="1">
              <a:spLocks noChangeArrowheads="1"/>
            </p:cNvSpPr>
            <p:nvPr/>
          </p:nvSpPr>
          <p:spPr bwMode="auto">
            <a:xfrm>
              <a:off x="6120000" y="5156021"/>
              <a:ext cx="2772000" cy="1200329"/>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To quickly delete a route under construction. Double click then click then </a:t>
              </a:r>
              <a:r>
                <a:rPr lang="en-CA" b="1" dirty="0" smtClean="0">
                  <a:latin typeface="Calibri" pitchFamily="34" charset="0"/>
                </a:rPr>
                <a:t>Cance</a:t>
              </a:r>
              <a:r>
                <a:rPr lang="en-CA" dirty="0" smtClean="0">
                  <a:latin typeface="Calibri" pitchFamily="34" charset="0"/>
                </a:rPr>
                <a:t>l on the </a:t>
              </a:r>
              <a:r>
                <a:rPr lang="en-CA" b="1" dirty="0" smtClean="0">
                  <a:latin typeface="Calibri" pitchFamily="34" charset="0"/>
                </a:rPr>
                <a:t>Color</a:t>
              </a:r>
              <a:r>
                <a:rPr lang="en-CA" dirty="0" smtClean="0">
                  <a:latin typeface="Calibri" pitchFamily="34" charset="0"/>
                </a:rPr>
                <a:t> box.</a:t>
              </a:r>
              <a:endParaRPr lang="en-CA" dirty="0">
                <a:latin typeface="Calibri" pitchFamily="34" charset="0"/>
              </a:endParaRPr>
            </a:p>
          </p:txBody>
        </p:sp>
        <p:grpSp>
          <p:nvGrpSpPr>
            <p:cNvPr id="15" name="Group 23"/>
            <p:cNvGrpSpPr/>
            <p:nvPr/>
          </p:nvGrpSpPr>
          <p:grpSpPr>
            <a:xfrm>
              <a:off x="5940000" y="2016000"/>
              <a:ext cx="2932239" cy="2926266"/>
              <a:chOff x="5940000" y="2168860"/>
              <a:chExt cx="2932239" cy="2926266"/>
            </a:xfrm>
          </p:grpSpPr>
          <p:pic>
            <p:nvPicPr>
              <p:cNvPr id="8" name="Picture 2"/>
              <p:cNvPicPr>
                <a:picLocks noChangeAspect="1" noChangeArrowheads="1"/>
              </p:cNvPicPr>
              <p:nvPr/>
            </p:nvPicPr>
            <p:blipFill>
              <a:blip r:embed="rId3" cstate="print"/>
              <a:srcRect l="26147" t="43175" r="64520" b="40025"/>
              <a:stretch>
                <a:fillRect/>
              </a:stretch>
            </p:blipFill>
            <p:spPr bwMode="auto">
              <a:xfrm>
                <a:off x="6119993" y="3608860"/>
                <a:ext cx="2752246" cy="1486266"/>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4" name="TextBox 3"/>
              <p:cNvSpPr txBox="1">
                <a:spLocks noChangeArrowheads="1"/>
              </p:cNvSpPr>
              <p:nvPr/>
            </p:nvSpPr>
            <p:spPr bwMode="auto">
              <a:xfrm>
                <a:off x="5940000" y="2168860"/>
                <a:ext cx="2664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Right Click </a:t>
                </a:r>
                <a:r>
                  <a:rPr lang="en-CA" dirty="0" smtClean="0">
                    <a:latin typeface="Calibri" pitchFamily="34" charset="0"/>
                  </a:rPr>
                  <a:t>on the route to open the Route Properties box.</a:t>
                </a:r>
                <a:endParaRPr lang="en-CA" dirty="0">
                  <a:latin typeface="Calibri" pitchFamily="34" charset="0"/>
                </a:endParaRPr>
              </a:p>
            </p:txBody>
          </p:sp>
          <p:cxnSp>
            <p:nvCxnSpPr>
              <p:cNvPr id="21" name="Straight Arrow Connector 20"/>
              <p:cNvCxnSpPr>
                <a:stCxn id="14" idx="2"/>
                <a:endCxn id="29" idx="0"/>
              </p:cNvCxnSpPr>
              <p:nvPr/>
            </p:nvCxnSpPr>
            <p:spPr bwMode="auto">
              <a:xfrm rot="5400000">
                <a:off x="6480896" y="3872556"/>
                <a:ext cx="1571470" cy="1073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20" name="Rounded Rectangle 19"/>
          <p:cNvSpPr/>
          <p:nvPr/>
        </p:nvSpPr>
        <p:spPr>
          <a:xfrm>
            <a:off x="2826000" y="5932800"/>
            <a:ext cx="964800" cy="288000"/>
          </a:xfrm>
          <a:prstGeom prst="roundRect">
            <a:avLst>
              <a:gd name="adj" fmla="val 1041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2" name="Straight Arrow Connector 21"/>
          <p:cNvCxnSpPr>
            <a:stCxn id="7" idx="2"/>
            <a:endCxn id="20" idx="0"/>
          </p:cNvCxnSpPr>
          <p:nvPr/>
        </p:nvCxnSpPr>
        <p:spPr bwMode="auto">
          <a:xfrm rot="16200000" flipH="1">
            <a:off x="651960" y="3276360"/>
            <a:ext cx="2895960" cy="24169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6703200" y="4510800"/>
            <a:ext cx="1116124" cy="225144"/>
          </a:xfrm>
          <a:prstGeom prst="roundRect">
            <a:avLst>
              <a:gd name="adj" fmla="val 10411"/>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GIS – Map – Buffer a Route</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79</a:t>
            </a:fld>
            <a:endParaRPr lang="en-CA" dirty="0"/>
          </a:p>
        </p:txBody>
      </p:sp>
      <p:grpSp>
        <p:nvGrpSpPr>
          <p:cNvPr id="5" name="Group 41"/>
          <p:cNvGrpSpPr/>
          <p:nvPr/>
        </p:nvGrpSpPr>
        <p:grpSpPr>
          <a:xfrm>
            <a:off x="252000" y="702000"/>
            <a:ext cx="8630819" cy="5611200"/>
            <a:chOff x="252000" y="702000"/>
            <a:chExt cx="8630819" cy="5611200"/>
          </a:xfrm>
        </p:grpSpPr>
        <p:grpSp>
          <p:nvGrpSpPr>
            <p:cNvPr id="6" name="Group 37"/>
            <p:cNvGrpSpPr/>
            <p:nvPr/>
          </p:nvGrpSpPr>
          <p:grpSpPr>
            <a:xfrm>
              <a:off x="252000" y="702000"/>
              <a:ext cx="3060000" cy="720000"/>
              <a:chOff x="252000" y="702000"/>
              <a:chExt cx="3060000" cy="720000"/>
            </a:xfrm>
          </p:grpSpPr>
          <p:sp>
            <p:nvSpPr>
              <p:cNvPr id="10" name="TextBox 3"/>
              <p:cNvSpPr txBox="1">
                <a:spLocks noChangeArrowheads="1"/>
              </p:cNvSpPr>
              <p:nvPr/>
            </p:nvSpPr>
            <p:spPr bwMode="auto">
              <a:xfrm>
                <a:off x="1224000" y="864000"/>
                <a:ext cx="2088000" cy="396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Buffer a Route</a:t>
                </a:r>
                <a:r>
                  <a:rPr lang="en-CA" dirty="0" smtClean="0">
                    <a:latin typeface="Calibri" pitchFamily="34" charset="0"/>
                  </a:rPr>
                  <a:t>.</a:t>
                </a:r>
                <a:endParaRPr lang="en-CA" dirty="0">
                  <a:latin typeface="Calibri" pitchFamily="34" charset="0"/>
                </a:endParaRPr>
              </a:p>
            </p:txBody>
          </p:sp>
          <p:cxnSp>
            <p:nvCxnSpPr>
              <p:cNvPr id="11" name="Straight Arrow Connector 10"/>
              <p:cNvCxnSpPr>
                <a:stCxn id="10" idx="1"/>
                <a:endCxn id="14" idx="3"/>
              </p:cNvCxnSpPr>
              <p:nvPr/>
            </p:nvCxnSpPr>
            <p:spPr bwMode="auto">
              <a:xfrm rot="10800000">
                <a:off x="972000" y="1062000"/>
                <a:ext cx="2520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4" name="Picture 2" descr="C:\Users\User1\Desktop\ScreenHunter\ICv6 Course\ICv6 GIS Map_Tool Bar_1.JPG"/>
              <p:cNvPicPr>
                <a:picLocks noChangeAspect="1" noChangeArrowheads="1"/>
              </p:cNvPicPr>
              <p:nvPr/>
            </p:nvPicPr>
            <p:blipFill>
              <a:blip r:embed="rId2" cstate="print"/>
              <a:srcRect l="37741" t="5556" r="57934" b="4712"/>
              <a:stretch>
                <a:fillRect/>
              </a:stretch>
            </p:blipFill>
            <p:spPr bwMode="auto">
              <a:xfrm>
                <a:off x="252000" y="7020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grpSp>
          <p:nvGrpSpPr>
            <p:cNvPr id="7" name="Group 40"/>
            <p:cNvGrpSpPr/>
            <p:nvPr/>
          </p:nvGrpSpPr>
          <p:grpSpPr>
            <a:xfrm>
              <a:off x="266700" y="1099797"/>
              <a:ext cx="8616119" cy="5213403"/>
              <a:chOff x="266700" y="1099797"/>
              <a:chExt cx="8616119" cy="5213403"/>
            </a:xfrm>
          </p:grpSpPr>
          <p:grpSp>
            <p:nvGrpSpPr>
              <p:cNvPr id="8" name="Group 38"/>
              <p:cNvGrpSpPr/>
              <p:nvPr/>
            </p:nvGrpSpPr>
            <p:grpSpPr>
              <a:xfrm>
                <a:off x="266700" y="1099797"/>
                <a:ext cx="7654500" cy="3191054"/>
                <a:chOff x="266700" y="1099797"/>
                <a:chExt cx="7654500" cy="3191054"/>
              </a:xfrm>
            </p:grpSpPr>
            <p:pic>
              <p:nvPicPr>
                <p:cNvPr id="5123" name="Picture 3" descr="C:\Users\User1\Desktop\ScreenHunter\ICv6 Course\ICv6 GIS_37.JPG"/>
                <p:cNvPicPr>
                  <a:picLocks noChangeAspect="1" noChangeArrowheads="1"/>
                </p:cNvPicPr>
                <p:nvPr/>
              </p:nvPicPr>
              <p:blipFill>
                <a:blip r:embed="rId3" cstate="print"/>
                <a:srcRect/>
                <a:stretch>
                  <a:fillRect/>
                </a:stretch>
              </p:blipFill>
              <p:spPr bwMode="auto">
                <a:xfrm>
                  <a:off x="266700" y="2300126"/>
                  <a:ext cx="4648200" cy="1990725"/>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2" name="Rounded Rectangle 11"/>
                <p:cNvSpPr/>
                <p:nvPr/>
              </p:nvSpPr>
              <p:spPr>
                <a:xfrm>
                  <a:off x="3114000" y="3248980"/>
                  <a:ext cx="360000" cy="288032"/>
                </a:xfrm>
                <a:prstGeom prst="roundRect">
                  <a:avLst>
                    <a:gd name="adj" fmla="val 9752"/>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Rounded Rectangle 12"/>
                <p:cNvSpPr/>
                <p:nvPr/>
              </p:nvSpPr>
              <p:spPr>
                <a:xfrm>
                  <a:off x="2303748" y="3744000"/>
                  <a:ext cx="1080120" cy="396875"/>
                </a:xfrm>
                <a:prstGeom prst="roundRect">
                  <a:avLst>
                    <a:gd name="adj" fmla="val 1290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6" name="TextBox 3"/>
                <p:cNvSpPr txBox="1">
                  <a:spLocks noChangeArrowheads="1"/>
                </p:cNvSpPr>
                <p:nvPr/>
              </p:nvSpPr>
              <p:spPr bwMode="auto">
                <a:xfrm>
                  <a:off x="1223999" y="1412400"/>
                  <a:ext cx="2700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route to be buffered from the </a:t>
                  </a:r>
                  <a:r>
                    <a:rPr lang="en-CA" b="1" dirty="0" smtClean="0">
                      <a:latin typeface="Calibri" pitchFamily="34" charset="0"/>
                    </a:rPr>
                    <a:t>drop-down list</a:t>
                  </a:r>
                  <a:r>
                    <a:rPr lang="en-CA" dirty="0" smtClean="0">
                      <a:latin typeface="Calibri" pitchFamily="34" charset="0"/>
                    </a:rPr>
                    <a:t>.</a:t>
                  </a:r>
                  <a:endParaRPr lang="en-CA" dirty="0">
                    <a:latin typeface="Calibri" pitchFamily="34" charset="0"/>
                  </a:endParaRPr>
                </a:p>
              </p:txBody>
            </p:sp>
            <p:sp>
              <p:nvSpPr>
                <p:cNvPr id="17" name="TextBox 3"/>
                <p:cNvSpPr txBox="1">
                  <a:spLocks noChangeArrowheads="1"/>
                </p:cNvSpPr>
                <p:nvPr/>
              </p:nvSpPr>
              <p:spPr bwMode="auto">
                <a:xfrm>
                  <a:off x="5185200" y="1099797"/>
                  <a:ext cx="2736000" cy="936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Buffer width </a:t>
                  </a:r>
                  <a:r>
                    <a:rPr lang="en-CA" dirty="0" smtClean="0">
                      <a:latin typeface="Calibri" pitchFamily="34" charset="0"/>
                    </a:rPr>
                    <a:t>and enter the width (each side of center) then click </a:t>
                  </a:r>
                  <a:r>
                    <a:rPr lang="en-CA" b="1" dirty="0" smtClean="0">
                      <a:latin typeface="Calibri" pitchFamily="34" charset="0"/>
                    </a:rPr>
                    <a:t>Buffer</a:t>
                  </a:r>
                  <a:r>
                    <a:rPr lang="en-CA" dirty="0" smtClean="0">
                      <a:latin typeface="Calibri" pitchFamily="34" charset="0"/>
                    </a:rPr>
                    <a:t>.</a:t>
                  </a:r>
                </a:p>
              </p:txBody>
            </p:sp>
            <p:cxnSp>
              <p:nvCxnSpPr>
                <p:cNvPr id="18" name="Straight Arrow Connector 17"/>
                <p:cNvCxnSpPr>
                  <a:stCxn id="17" idx="1"/>
                  <a:endCxn id="12" idx="0"/>
                </p:cNvCxnSpPr>
                <p:nvPr/>
              </p:nvCxnSpPr>
              <p:spPr bwMode="auto">
                <a:xfrm rot="10800000" flipV="1">
                  <a:off x="3294000" y="1567796"/>
                  <a:ext cx="1891200" cy="168118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6" idx="2"/>
                  <a:endCxn id="20" idx="3"/>
                </p:cNvCxnSpPr>
                <p:nvPr/>
              </p:nvCxnSpPr>
              <p:spPr bwMode="auto">
                <a:xfrm rot="5400000">
                  <a:off x="1339800" y="1753801"/>
                  <a:ext cx="927601" cy="15407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457200" y="2808001"/>
                  <a:ext cx="576000" cy="360000"/>
                </a:xfrm>
                <a:prstGeom prst="roundRect">
                  <a:avLst>
                    <a:gd name="adj" fmla="val 1102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6" name="Straight Arrow Connector 25"/>
                <p:cNvCxnSpPr>
                  <a:stCxn id="12" idx="2"/>
                  <a:endCxn id="13" idx="0"/>
                </p:cNvCxnSpPr>
                <p:nvPr/>
              </p:nvCxnSpPr>
              <p:spPr bwMode="auto">
                <a:xfrm rot="5400000">
                  <a:off x="2965410" y="3415410"/>
                  <a:ext cx="206988" cy="45019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Group 39"/>
              <p:cNvGrpSpPr/>
              <p:nvPr/>
            </p:nvGrpSpPr>
            <p:grpSpPr>
              <a:xfrm>
                <a:off x="2231740" y="2808000"/>
                <a:ext cx="6651079" cy="3505200"/>
                <a:chOff x="2231740" y="2808000"/>
                <a:chExt cx="6651079" cy="3505200"/>
              </a:xfrm>
            </p:grpSpPr>
            <p:pic>
              <p:nvPicPr>
                <p:cNvPr id="5124" name="Picture 4" descr="C:\Users\User1\Desktop\ScreenHunter\ICv6 Course\ICv6 GIS_38.JPG"/>
                <p:cNvPicPr>
                  <a:picLocks noChangeAspect="1" noChangeArrowheads="1"/>
                </p:cNvPicPr>
                <p:nvPr/>
              </p:nvPicPr>
              <p:blipFill>
                <a:blip r:embed="rId4" cstate="print"/>
                <a:srcRect/>
                <a:stretch>
                  <a:fillRect/>
                </a:stretch>
              </p:blipFill>
              <p:spPr bwMode="auto">
                <a:xfrm>
                  <a:off x="4968044" y="2808000"/>
                  <a:ext cx="3914775" cy="35052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5" name="TextBox 3"/>
                <p:cNvSpPr txBox="1">
                  <a:spLocks noChangeArrowheads="1"/>
                </p:cNvSpPr>
                <p:nvPr/>
              </p:nvSpPr>
              <p:spPr bwMode="auto">
                <a:xfrm>
                  <a:off x="2231740" y="4761148"/>
                  <a:ext cx="2592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The buffer area is shown on each side of the route.</a:t>
                  </a:r>
                  <a:endParaRPr lang="en-CA" dirty="0">
                    <a:latin typeface="Calibri" pitchFamily="34" charset="0"/>
                  </a:endParaRPr>
                </a:p>
              </p:txBody>
            </p:sp>
            <p:cxnSp>
              <p:nvCxnSpPr>
                <p:cNvPr id="27" name="Straight Arrow Connector 26"/>
                <p:cNvCxnSpPr>
                  <a:stCxn id="15" idx="3"/>
                </p:cNvCxnSpPr>
                <p:nvPr/>
              </p:nvCxnSpPr>
              <p:spPr bwMode="auto">
                <a:xfrm flipV="1">
                  <a:off x="4823740" y="4617132"/>
                  <a:ext cx="2844604" cy="46801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grpSp>
      <p:sp>
        <p:nvSpPr>
          <p:cNvPr id="25" name="TextBox 3"/>
          <p:cNvSpPr txBox="1">
            <a:spLocks noChangeArrowheads="1"/>
          </p:cNvSpPr>
          <p:nvPr/>
        </p:nvSpPr>
        <p:spPr bwMode="auto">
          <a:xfrm>
            <a:off x="252000" y="5665200"/>
            <a:ext cx="2052000" cy="64800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.1  Km = 100 Metres</a:t>
            </a:r>
          </a:p>
          <a:p>
            <a:pPr>
              <a:defRPr/>
            </a:pPr>
            <a:r>
              <a:rPr lang="en-CA" dirty="0" smtClean="0">
                <a:latin typeface="Calibri" pitchFamily="34" charset="0"/>
              </a:rPr>
              <a:t>.01 Km = 10 Metres</a:t>
            </a:r>
            <a:endParaRPr lang="en-CA" dirty="0">
              <a:latin typeface="Calibri"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20"/>
          <p:cNvSpPr>
            <a:spLocks noGrp="1"/>
          </p:cNvSpPr>
          <p:nvPr>
            <p:ph type="title"/>
          </p:nvPr>
        </p:nvSpPr>
        <p:spPr>
          <a:xfrm>
            <a:off x="457200" y="274638"/>
            <a:ext cx="8229600" cy="525462"/>
          </a:xfrm>
        </p:spPr>
        <p:txBody>
          <a:bodyPr/>
          <a:lstStyle/>
          <a:p>
            <a:r>
              <a:rPr lang="en-CA" b="1" dirty="0" smtClean="0"/>
              <a:t>Command</a:t>
            </a:r>
            <a:endParaRPr lang="en-CA" dirty="0" smtClean="0"/>
          </a:p>
        </p:txBody>
      </p:sp>
      <p:sp>
        <p:nvSpPr>
          <p:cNvPr id="2" name="Date Placeholder 1"/>
          <p:cNvSpPr>
            <a:spLocks noGrp="1"/>
          </p:cNvSpPr>
          <p:nvPr>
            <p:ph type="dt" sz="quarter" idx="10"/>
          </p:nvPr>
        </p:nvSpPr>
        <p:spPr/>
        <p:txBody>
          <a:bodyPr/>
          <a:lstStyle/>
          <a:p>
            <a:pPr>
              <a:defRPr/>
            </a:pPr>
            <a:fld id="{0502C61F-0213-4A28-8DE2-C671CCEE79AA}" type="datetime1">
              <a:rPr lang="en-CA"/>
              <a:pPr>
                <a:defRPr/>
              </a:pPr>
              <a:t>22/03/2011</a:t>
            </a:fld>
            <a:endParaRPr lang="en-CA" dirty="0"/>
          </a:p>
        </p:txBody>
      </p:sp>
      <p:sp>
        <p:nvSpPr>
          <p:cNvPr id="3" name="Slide Number Placeholder 2"/>
          <p:cNvSpPr>
            <a:spLocks noGrp="1"/>
          </p:cNvSpPr>
          <p:nvPr>
            <p:ph type="sldNum" sz="quarter" idx="12"/>
          </p:nvPr>
        </p:nvSpPr>
        <p:spPr/>
        <p:txBody>
          <a:bodyPr/>
          <a:lstStyle/>
          <a:p>
            <a:pPr>
              <a:defRPr/>
            </a:pPr>
            <a:fld id="{F261F3D2-934F-46C3-BDAD-F7F27C496603}" type="slidenum">
              <a:rPr lang="en-CA" smtClean="0"/>
              <a:pPr>
                <a:defRPr/>
              </a:pPr>
              <a:t>8</a:t>
            </a:fld>
            <a:endParaRPr lang="en-CA" dirty="0"/>
          </a:p>
        </p:txBody>
      </p:sp>
      <p:grpSp>
        <p:nvGrpSpPr>
          <p:cNvPr id="11269" name="Group 22"/>
          <p:cNvGrpSpPr>
            <a:grpSpLocks/>
          </p:cNvGrpSpPr>
          <p:nvPr/>
        </p:nvGrpSpPr>
        <p:grpSpPr bwMode="auto">
          <a:xfrm>
            <a:off x="215900" y="800100"/>
            <a:ext cx="8712200" cy="5592763"/>
            <a:chOff x="215900" y="800100"/>
            <a:chExt cx="8712200" cy="5592763"/>
          </a:xfrm>
        </p:grpSpPr>
        <p:sp>
          <p:nvSpPr>
            <p:cNvPr id="11270" name="TextBox 3"/>
            <p:cNvSpPr txBox="1">
              <a:spLocks noChangeArrowheads="1"/>
            </p:cNvSpPr>
            <p:nvPr/>
          </p:nvSpPr>
          <p:spPr bwMode="auto">
            <a:xfrm>
              <a:off x="1871662" y="800100"/>
              <a:ext cx="5256497" cy="369332"/>
            </a:xfrm>
            <a:prstGeom prst="rect">
              <a:avLst/>
            </a:prstGeom>
            <a:solidFill>
              <a:srgbClr val="FEBEC9">
                <a:alpha val="79999"/>
              </a:srgbClr>
            </a:solidFill>
            <a:ln w="9525">
              <a:noFill/>
              <a:miter lim="800000"/>
              <a:headEnd/>
              <a:tailEnd/>
            </a:ln>
          </p:spPr>
          <p:txBody>
            <a:bodyPr>
              <a:spAutoFit/>
            </a:bodyPr>
            <a:lstStyle/>
            <a:p>
              <a:r>
                <a:rPr lang="en-CA" b="1">
                  <a:latin typeface="Calibri" pitchFamily="34" charset="0"/>
                </a:rPr>
                <a:t> </a:t>
              </a:r>
              <a:r>
                <a:rPr lang="en-CA" b="1">
                  <a:solidFill>
                    <a:srgbClr val="FF0000"/>
                  </a:solidFill>
                  <a:latin typeface="Calibri" pitchFamily="34" charset="0"/>
                </a:rPr>
                <a:t>Information can be entered only if a mission is open.</a:t>
              </a:r>
            </a:p>
          </p:txBody>
        </p:sp>
        <p:pic>
          <p:nvPicPr>
            <p:cNvPr id="13318" name="Picture 6" descr="C:\Users\User1\Desktop\ScreenHunter\ScreenHunter_02 Jul. 11 17.33.jpg"/>
            <p:cNvPicPr>
              <a:picLocks noChangeAspect="1" noChangeArrowheads="1"/>
            </p:cNvPicPr>
            <p:nvPr/>
          </p:nvPicPr>
          <p:blipFill>
            <a:blip r:embed="rId2" cstate="print"/>
            <a:srcRect l="430" t="3720" r="58186" b="43022"/>
            <a:stretch>
              <a:fillRect/>
            </a:stretch>
          </p:blipFill>
          <p:spPr bwMode="auto">
            <a:xfrm>
              <a:off x="215900" y="3105150"/>
              <a:ext cx="3455988" cy="1800225"/>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3319" name="TextBox 3"/>
            <p:cNvSpPr txBox="1">
              <a:spLocks noChangeArrowheads="1"/>
            </p:cNvSpPr>
            <p:nvPr/>
          </p:nvSpPr>
          <p:spPr bwMode="auto">
            <a:xfrm>
              <a:off x="215900" y="1276350"/>
              <a:ext cx="4103688" cy="923925"/>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 ICS 207 Organizational Char</a:t>
              </a:r>
              <a:r>
                <a:rPr lang="en-CA" dirty="0">
                  <a:latin typeface="Calibri" pitchFamily="34" charset="0"/>
                </a:rPr>
                <a:t>t - Shows the command structure and the members assigned to key positions.</a:t>
              </a:r>
            </a:p>
          </p:txBody>
        </p:sp>
        <p:sp>
          <p:nvSpPr>
            <p:cNvPr id="13320" name="TextBox 3"/>
            <p:cNvSpPr txBox="1">
              <a:spLocks noChangeArrowheads="1"/>
            </p:cNvSpPr>
            <p:nvPr/>
          </p:nvSpPr>
          <p:spPr bwMode="auto">
            <a:xfrm>
              <a:off x="4464050" y="1484313"/>
              <a:ext cx="4284663" cy="923925"/>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ICS 202 Mission Objectives</a:t>
              </a:r>
              <a:r>
                <a:rPr lang="en-CA" dirty="0">
                  <a:latin typeface="Calibri" pitchFamily="34" charset="0"/>
                </a:rPr>
                <a:t> – Documents the objectives for the current operational period. </a:t>
              </a:r>
              <a:endParaRPr lang="en-CA" b="1" dirty="0">
                <a:latin typeface="Calibri" pitchFamily="34" charset="0"/>
              </a:endParaRPr>
            </a:p>
          </p:txBody>
        </p:sp>
        <p:sp>
          <p:nvSpPr>
            <p:cNvPr id="13321" name="TextBox 3"/>
            <p:cNvSpPr txBox="1">
              <a:spLocks noChangeArrowheads="1"/>
            </p:cNvSpPr>
            <p:nvPr/>
          </p:nvSpPr>
          <p:spPr bwMode="auto">
            <a:xfrm>
              <a:off x="250825" y="5192713"/>
              <a:ext cx="3455988" cy="120015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 Command Notepad</a:t>
              </a:r>
              <a:r>
                <a:rPr lang="en-CA" dirty="0">
                  <a:latin typeface="Calibri" pitchFamily="34" charset="0"/>
                </a:rPr>
                <a:t> Used to collect information needed to formulate mission objectives (ICS 202).</a:t>
              </a:r>
              <a:endParaRPr lang="en-CA" b="1" dirty="0">
                <a:latin typeface="Calibri" pitchFamily="34" charset="0"/>
              </a:endParaRPr>
            </a:p>
          </p:txBody>
        </p:sp>
        <p:sp>
          <p:nvSpPr>
            <p:cNvPr id="13322" name="TextBox 3"/>
            <p:cNvSpPr txBox="1">
              <a:spLocks noChangeArrowheads="1"/>
            </p:cNvSpPr>
            <p:nvPr/>
          </p:nvSpPr>
          <p:spPr bwMode="auto">
            <a:xfrm>
              <a:off x="3851275" y="3211513"/>
              <a:ext cx="5076825" cy="922337"/>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 ICS 209 Mission Status Summary</a:t>
              </a:r>
              <a:r>
                <a:rPr lang="en-CA" dirty="0">
                  <a:latin typeface="Calibri" pitchFamily="34" charset="0"/>
                </a:rPr>
                <a:t> – Summarizes the status of mission assignments performed during the previous operational period.</a:t>
              </a:r>
              <a:endParaRPr lang="en-CA" b="1" dirty="0">
                <a:latin typeface="Calibri" pitchFamily="34" charset="0"/>
              </a:endParaRPr>
            </a:p>
          </p:txBody>
        </p:sp>
        <p:sp>
          <p:nvSpPr>
            <p:cNvPr id="13323" name="TextBox 3"/>
            <p:cNvSpPr txBox="1">
              <a:spLocks noChangeArrowheads="1"/>
            </p:cNvSpPr>
            <p:nvPr/>
          </p:nvSpPr>
          <p:spPr bwMode="auto">
            <a:xfrm>
              <a:off x="3851275" y="4221163"/>
              <a:ext cx="5076825" cy="923925"/>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ICS 301 Mission Report</a:t>
              </a:r>
              <a:r>
                <a:rPr lang="en-CA" dirty="0">
                  <a:latin typeface="Calibri" pitchFamily="34" charset="0"/>
                </a:rPr>
                <a:t> – A brief summary of the current status of the mission to keep the tasking agency informed.  </a:t>
              </a:r>
              <a:endParaRPr lang="en-CA" b="1" dirty="0">
                <a:latin typeface="Calibri" pitchFamily="34" charset="0"/>
              </a:endParaRPr>
            </a:p>
          </p:txBody>
        </p:sp>
        <p:sp>
          <p:nvSpPr>
            <p:cNvPr id="13324" name="TextBox 3"/>
            <p:cNvSpPr txBox="1">
              <a:spLocks noChangeArrowheads="1"/>
            </p:cNvSpPr>
            <p:nvPr/>
          </p:nvSpPr>
          <p:spPr bwMode="auto">
            <a:xfrm>
              <a:off x="3851275" y="5192713"/>
              <a:ext cx="5076825" cy="120015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ICS 302a Missing Person Incident Summary </a:t>
              </a:r>
              <a:r>
                <a:rPr lang="en-CA" dirty="0">
                  <a:latin typeface="Calibri" pitchFamily="34" charset="0"/>
                </a:rPr>
                <a:t>– A detailed summary of why the person was lost and how they were found. It is used for improving future search techniques.</a:t>
              </a:r>
            </a:p>
          </p:txBody>
        </p:sp>
        <p:cxnSp>
          <p:nvCxnSpPr>
            <p:cNvPr id="15" name="Straight Arrow Connector 14"/>
            <p:cNvCxnSpPr>
              <a:stCxn id="13319" idx="2"/>
            </p:cNvCxnSpPr>
            <p:nvPr/>
          </p:nvCxnSpPr>
          <p:spPr bwMode="auto">
            <a:xfrm rot="5400000">
              <a:off x="1293813" y="2562225"/>
              <a:ext cx="1336675" cy="61277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3320" idx="1"/>
            </p:cNvCxnSpPr>
            <p:nvPr/>
          </p:nvCxnSpPr>
          <p:spPr bwMode="auto">
            <a:xfrm rot="10800000" flipV="1">
              <a:off x="2087563" y="1946275"/>
              <a:ext cx="2376487" cy="1727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13324" idx="1"/>
            </p:cNvCxnSpPr>
            <p:nvPr/>
          </p:nvCxnSpPr>
          <p:spPr bwMode="auto">
            <a:xfrm rot="10800000">
              <a:off x="1871663" y="4400550"/>
              <a:ext cx="1979612" cy="139223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328" name="TextBox 3"/>
            <p:cNvSpPr txBox="1">
              <a:spLocks noChangeArrowheads="1"/>
            </p:cNvSpPr>
            <p:nvPr/>
          </p:nvSpPr>
          <p:spPr bwMode="auto">
            <a:xfrm>
              <a:off x="3851275" y="2493963"/>
              <a:ext cx="5076825" cy="6477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a:latin typeface="Calibri" pitchFamily="34" charset="0"/>
                </a:rPr>
                <a:t>ICS 201 Mission Briefing</a:t>
              </a:r>
              <a:r>
                <a:rPr lang="en-CA" dirty="0">
                  <a:latin typeface="Calibri" pitchFamily="34" charset="0"/>
                </a:rPr>
                <a:t> – Provides incoming personnel with a brief overview of the mission. </a:t>
              </a:r>
              <a:endParaRPr lang="en-CA" b="1" dirty="0">
                <a:latin typeface="Calibri" pitchFamily="34" charset="0"/>
              </a:endParaRPr>
            </a:p>
          </p:txBody>
        </p:sp>
        <p:cxnSp>
          <p:nvCxnSpPr>
            <p:cNvPr id="33" name="Straight Arrow Connector 32"/>
            <p:cNvCxnSpPr>
              <a:stCxn id="13322" idx="1"/>
            </p:cNvCxnSpPr>
            <p:nvPr/>
          </p:nvCxnSpPr>
          <p:spPr bwMode="auto">
            <a:xfrm rot="10800000" flipV="1">
              <a:off x="2376488" y="3671888"/>
              <a:ext cx="1474787" cy="36988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13323" idx="1"/>
            </p:cNvCxnSpPr>
            <p:nvPr/>
          </p:nvCxnSpPr>
          <p:spPr bwMode="auto">
            <a:xfrm rot="10800000">
              <a:off x="1979613" y="4221163"/>
              <a:ext cx="1871662" cy="46196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13321" idx="0"/>
            </p:cNvCxnSpPr>
            <p:nvPr/>
          </p:nvCxnSpPr>
          <p:spPr bwMode="auto">
            <a:xfrm rot="16200000" flipV="1">
              <a:off x="1385888" y="4598987"/>
              <a:ext cx="611188" cy="57626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13328" idx="1"/>
            </p:cNvCxnSpPr>
            <p:nvPr/>
          </p:nvCxnSpPr>
          <p:spPr bwMode="auto">
            <a:xfrm rot="10800000" flipV="1">
              <a:off x="1979613" y="2817813"/>
              <a:ext cx="1871662" cy="10795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GIS – Map – Create Area - 1</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80</a:t>
            </a:fld>
            <a:endParaRPr lang="en-CA" dirty="0"/>
          </a:p>
        </p:txBody>
      </p:sp>
      <p:grpSp>
        <p:nvGrpSpPr>
          <p:cNvPr id="5" name="Group 30"/>
          <p:cNvGrpSpPr/>
          <p:nvPr/>
        </p:nvGrpSpPr>
        <p:grpSpPr>
          <a:xfrm>
            <a:off x="252000" y="936000"/>
            <a:ext cx="8639999" cy="5087987"/>
            <a:chOff x="252000" y="756000"/>
            <a:chExt cx="8639999" cy="5087987"/>
          </a:xfrm>
        </p:grpSpPr>
        <p:grpSp>
          <p:nvGrpSpPr>
            <p:cNvPr id="9" name="Group 28"/>
            <p:cNvGrpSpPr/>
            <p:nvPr/>
          </p:nvGrpSpPr>
          <p:grpSpPr>
            <a:xfrm>
              <a:off x="252000" y="756000"/>
              <a:ext cx="3600000" cy="720000"/>
              <a:chOff x="252000" y="756000"/>
              <a:chExt cx="3600000" cy="720000"/>
            </a:xfrm>
          </p:grpSpPr>
          <p:pic>
            <p:nvPicPr>
              <p:cNvPr id="6" name="Picture 2" descr="C:\Users\User1\Desktop\ScreenHunter\ICv6 Course\ICv6 GIS Map_Tool Bar_1.JPG"/>
              <p:cNvPicPr>
                <a:picLocks noChangeAspect="1" noChangeArrowheads="1"/>
              </p:cNvPicPr>
              <p:nvPr/>
            </p:nvPicPr>
            <p:blipFill>
              <a:blip r:embed="rId2" cstate="print"/>
              <a:srcRect l="33606" t="5556" r="62069" b="4712"/>
              <a:stretch>
                <a:fillRect/>
              </a:stretch>
            </p:blipFill>
            <p:spPr bwMode="auto">
              <a:xfrm>
                <a:off x="252000" y="7560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cxnSp>
            <p:nvCxnSpPr>
              <p:cNvPr id="8" name="Straight Arrow Connector 7"/>
              <p:cNvCxnSpPr>
                <a:stCxn id="11" idx="1"/>
                <a:endCxn id="6" idx="3"/>
              </p:cNvCxnSpPr>
              <p:nvPr/>
            </p:nvCxnSpPr>
            <p:spPr bwMode="auto">
              <a:xfrm rot="10800000">
                <a:off x="972000" y="1116000"/>
                <a:ext cx="432000" cy="870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3"/>
              <p:cNvSpPr txBox="1">
                <a:spLocks noChangeArrowheads="1"/>
              </p:cNvSpPr>
              <p:nvPr/>
            </p:nvSpPr>
            <p:spPr bwMode="auto">
              <a:xfrm>
                <a:off x="1404000" y="800708"/>
                <a:ext cx="2448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To create an area on the map click </a:t>
                </a:r>
                <a:r>
                  <a:rPr lang="en-CA" b="1" dirty="0" smtClean="0">
                    <a:latin typeface="Calibri" pitchFamily="34" charset="0"/>
                  </a:rPr>
                  <a:t>Create Area</a:t>
                </a:r>
                <a:r>
                  <a:rPr lang="en-CA" dirty="0" smtClean="0">
                    <a:latin typeface="Calibri" pitchFamily="34" charset="0"/>
                  </a:rPr>
                  <a:t>.</a:t>
                </a:r>
                <a:endParaRPr lang="en-CA" dirty="0">
                  <a:latin typeface="Calibri" pitchFamily="34" charset="0"/>
                </a:endParaRPr>
              </a:p>
            </p:txBody>
          </p:sp>
        </p:grpSp>
        <p:sp>
          <p:nvSpPr>
            <p:cNvPr id="12" name="TextBox 3"/>
            <p:cNvSpPr txBox="1">
              <a:spLocks noChangeArrowheads="1"/>
            </p:cNvSpPr>
            <p:nvPr/>
          </p:nvSpPr>
          <p:spPr bwMode="auto">
            <a:xfrm>
              <a:off x="6119999" y="2996952"/>
              <a:ext cx="2412000" cy="1200329"/>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Once the area has been defined </a:t>
              </a:r>
              <a:r>
                <a:rPr lang="en-CA" b="1" dirty="0" smtClean="0">
                  <a:latin typeface="Calibri" pitchFamily="34" charset="0"/>
                </a:rPr>
                <a:t>double click </a:t>
              </a:r>
              <a:r>
                <a:rPr lang="en-CA" dirty="0" smtClean="0">
                  <a:latin typeface="Calibri" pitchFamily="34" charset="0"/>
                </a:rPr>
                <a:t>to display the </a:t>
              </a:r>
              <a:r>
                <a:rPr lang="en-CA" b="1" dirty="0" smtClean="0">
                  <a:latin typeface="Calibri" pitchFamily="34" charset="0"/>
                </a:rPr>
                <a:t>Line Color</a:t>
              </a:r>
              <a:r>
                <a:rPr lang="en-CA" dirty="0" smtClean="0">
                  <a:latin typeface="Calibri" pitchFamily="34" charset="0"/>
                </a:rPr>
                <a:t> or </a:t>
              </a:r>
              <a:r>
                <a:rPr lang="en-CA" b="1" dirty="0" smtClean="0">
                  <a:latin typeface="Calibri" pitchFamily="34" charset="0"/>
                </a:rPr>
                <a:t>Default Area </a:t>
              </a:r>
              <a:r>
                <a:rPr lang="en-CA" dirty="0" smtClean="0">
                  <a:latin typeface="Calibri" pitchFamily="34" charset="0"/>
                </a:rPr>
                <a:t>box.</a:t>
              </a:r>
              <a:endParaRPr lang="en-CA" dirty="0">
                <a:latin typeface="Calibri" pitchFamily="34" charset="0"/>
              </a:endParaRPr>
            </a:p>
          </p:txBody>
        </p:sp>
        <p:grpSp>
          <p:nvGrpSpPr>
            <p:cNvPr id="13" name="Group 29"/>
            <p:cNvGrpSpPr/>
            <p:nvPr/>
          </p:nvGrpSpPr>
          <p:grpSpPr>
            <a:xfrm>
              <a:off x="252000" y="1656000"/>
              <a:ext cx="5632924" cy="4187987"/>
              <a:chOff x="252000" y="1656000"/>
              <a:chExt cx="5632924" cy="4187987"/>
            </a:xfrm>
          </p:grpSpPr>
          <p:pic>
            <p:nvPicPr>
              <p:cNvPr id="1026" name="Picture 2" descr="C:\Users\User1\Desktop\ScreenHunter\ICv6 Course\ICv6 GIS_30.JPG"/>
              <p:cNvPicPr>
                <a:picLocks noChangeAspect="1" noChangeArrowheads="1"/>
              </p:cNvPicPr>
              <p:nvPr/>
            </p:nvPicPr>
            <p:blipFill>
              <a:blip r:embed="rId3" cstate="print"/>
              <a:srcRect l="2347" t="3561" r="6436" b="26135"/>
              <a:stretch>
                <a:fillRect/>
              </a:stretch>
            </p:blipFill>
            <p:spPr bwMode="auto">
              <a:xfrm>
                <a:off x="755572" y="2627992"/>
                <a:ext cx="5129352" cy="3215995"/>
              </a:xfrm>
              <a:prstGeom prst="rect">
                <a:avLst/>
              </a:prstGeom>
              <a:noFill/>
              <a:ln w="9525">
                <a:solidFill>
                  <a:schemeClr val="tx1"/>
                </a:solidFill>
              </a:ln>
              <a:effectLst>
                <a:outerShdw blurRad="50800" dist="38100" dir="2700000" algn="tl" rotWithShape="0">
                  <a:prstClr val="black">
                    <a:alpha val="40000"/>
                  </a:prstClr>
                </a:outerShdw>
              </a:effectLst>
            </p:spPr>
          </p:pic>
          <p:sp>
            <p:nvSpPr>
              <p:cNvPr id="7" name="TextBox 3"/>
              <p:cNvSpPr txBox="1">
                <a:spLocks noChangeArrowheads="1"/>
              </p:cNvSpPr>
              <p:nvPr/>
            </p:nvSpPr>
            <p:spPr bwMode="auto">
              <a:xfrm>
                <a:off x="2808000" y="1764000"/>
                <a:ext cx="2646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a:t>
                </a:r>
                <a:r>
                  <a:rPr lang="en-CA" dirty="0" smtClean="0">
                    <a:latin typeface="Calibri" pitchFamily="34" charset="0"/>
                  </a:rPr>
                  <a:t> each point where the line direction changes.</a:t>
                </a:r>
                <a:endParaRPr lang="en-CA" dirty="0">
                  <a:latin typeface="Calibri" pitchFamily="34" charset="0"/>
                </a:endParaRPr>
              </a:p>
            </p:txBody>
          </p:sp>
          <p:sp>
            <p:nvSpPr>
              <p:cNvPr id="10" name="TextBox 3"/>
              <p:cNvSpPr txBox="1">
                <a:spLocks noChangeArrowheads="1"/>
              </p:cNvSpPr>
              <p:nvPr/>
            </p:nvSpPr>
            <p:spPr bwMode="auto">
              <a:xfrm>
                <a:off x="252000" y="1656000"/>
                <a:ext cx="2268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a:t>
                </a:r>
                <a:r>
                  <a:rPr lang="en-CA" dirty="0" smtClean="0">
                    <a:latin typeface="Calibri" pitchFamily="34" charset="0"/>
                  </a:rPr>
                  <a:t> a point on the perimeter of the area.</a:t>
                </a:r>
                <a:endParaRPr lang="en-CA" dirty="0">
                  <a:latin typeface="Calibri" pitchFamily="34" charset="0"/>
                </a:endParaRPr>
              </a:p>
            </p:txBody>
          </p:sp>
          <p:cxnSp>
            <p:nvCxnSpPr>
              <p:cNvPr id="14" name="Straight Arrow Connector 13"/>
              <p:cNvCxnSpPr>
                <a:stCxn id="10" idx="2"/>
              </p:cNvCxnSpPr>
              <p:nvPr/>
            </p:nvCxnSpPr>
            <p:spPr bwMode="auto">
              <a:xfrm rot="5400000">
                <a:off x="57407" y="3576572"/>
                <a:ext cx="2602834" cy="5435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7" idx="2"/>
              </p:cNvCxnSpPr>
              <p:nvPr/>
            </p:nvCxnSpPr>
            <p:spPr bwMode="auto">
              <a:xfrm rot="5400000">
                <a:off x="2731436" y="2533492"/>
                <a:ext cx="1521056" cy="127807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0" name="TextBox 3"/>
            <p:cNvSpPr txBox="1">
              <a:spLocks noChangeArrowheads="1"/>
            </p:cNvSpPr>
            <p:nvPr/>
          </p:nvSpPr>
          <p:spPr bwMode="auto">
            <a:xfrm>
              <a:off x="6119999" y="4643658"/>
              <a:ext cx="2772000" cy="1200329"/>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a </a:t>
              </a:r>
              <a:r>
                <a:rPr lang="en-CA" b="1" dirty="0" smtClean="0">
                  <a:latin typeface="Calibri" pitchFamily="34" charset="0"/>
                </a:rPr>
                <a:t>Line Color </a:t>
              </a:r>
              <a:r>
                <a:rPr lang="en-CA" dirty="0" smtClean="0">
                  <a:latin typeface="Calibri" pitchFamily="34" charset="0"/>
                </a:rPr>
                <a:t>from the </a:t>
              </a:r>
              <a:r>
                <a:rPr lang="en-CA" b="1" dirty="0" smtClean="0">
                  <a:latin typeface="Calibri" pitchFamily="34" charset="0"/>
                </a:rPr>
                <a:t>Color</a:t>
              </a:r>
              <a:r>
                <a:rPr lang="en-CA" dirty="0" smtClean="0">
                  <a:latin typeface="Calibri" pitchFamily="34" charset="0"/>
                </a:rPr>
                <a:t> box and enter at least an </a:t>
              </a:r>
              <a:r>
                <a:rPr lang="en-CA" b="1" dirty="0" smtClean="0">
                  <a:latin typeface="Calibri" pitchFamily="34" charset="0"/>
                </a:rPr>
                <a:t>Area Name </a:t>
              </a:r>
              <a:r>
                <a:rPr lang="en-CA" dirty="0" smtClean="0">
                  <a:latin typeface="Calibri" pitchFamily="34" charset="0"/>
                </a:rPr>
                <a:t>(Area 7 etc.) in the </a:t>
              </a:r>
              <a:r>
                <a:rPr lang="en-CA" b="1" dirty="0" smtClean="0">
                  <a:latin typeface="Calibri" pitchFamily="34" charset="0"/>
                </a:rPr>
                <a:t>Default Area </a:t>
              </a:r>
              <a:r>
                <a:rPr lang="en-CA" dirty="0" smtClean="0">
                  <a:latin typeface="Calibri" pitchFamily="34" charset="0"/>
                </a:rPr>
                <a:t>box. </a:t>
              </a:r>
              <a:endParaRPr lang="en-CA" dirty="0">
                <a:latin typeface="Calibri" pitchFamily="34" charset="0"/>
              </a:endParaRPr>
            </a:p>
          </p:txBody>
        </p:sp>
      </p:gr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GIS – Map – Create Area - 2</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81</a:t>
            </a:fld>
            <a:endParaRPr lang="en-CA" dirty="0"/>
          </a:p>
        </p:txBody>
      </p:sp>
      <p:grpSp>
        <p:nvGrpSpPr>
          <p:cNvPr id="5" name="Group 69"/>
          <p:cNvGrpSpPr/>
          <p:nvPr/>
        </p:nvGrpSpPr>
        <p:grpSpPr>
          <a:xfrm>
            <a:off x="216000" y="972000"/>
            <a:ext cx="8712000" cy="5243330"/>
            <a:chOff x="252000" y="792000"/>
            <a:chExt cx="8712000" cy="5243330"/>
          </a:xfrm>
        </p:grpSpPr>
        <p:pic>
          <p:nvPicPr>
            <p:cNvPr id="2050" name="Picture 2" descr="C:\Users\User1\Desktop\ScreenHunter\ICv6 Course\ICv6 GIS_31.jpg"/>
            <p:cNvPicPr>
              <a:picLocks noChangeAspect="1" noChangeArrowheads="1"/>
            </p:cNvPicPr>
            <p:nvPr/>
          </p:nvPicPr>
          <p:blipFill>
            <a:blip r:embed="rId2" cstate="print"/>
            <a:srcRect l="63612" t="38975" b="19288"/>
            <a:stretch>
              <a:fillRect/>
            </a:stretch>
          </p:blipFill>
          <p:spPr bwMode="auto">
            <a:xfrm>
              <a:off x="257850" y="1638000"/>
              <a:ext cx="5027949" cy="3243967"/>
            </a:xfrm>
            <a:prstGeom prst="rect">
              <a:avLst/>
            </a:prstGeom>
            <a:noFill/>
            <a:ln w="9525">
              <a:solidFill>
                <a:schemeClr val="tx1"/>
              </a:solidFill>
            </a:ln>
            <a:effectLst>
              <a:outerShdw blurRad="50800" dist="38100" dir="2700000" algn="tl" rotWithShape="0">
                <a:prstClr val="black">
                  <a:alpha val="40000"/>
                </a:prstClr>
              </a:outerShdw>
            </a:effectLst>
          </p:spPr>
        </p:pic>
        <p:sp>
          <p:nvSpPr>
            <p:cNvPr id="9" name="TextBox 3"/>
            <p:cNvSpPr txBox="1">
              <a:spLocks noChangeArrowheads="1"/>
            </p:cNvSpPr>
            <p:nvPr/>
          </p:nvSpPr>
          <p:spPr bwMode="auto">
            <a:xfrm>
              <a:off x="252000" y="792000"/>
              <a:ext cx="2232000" cy="92333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Open the </a:t>
              </a:r>
              <a:r>
                <a:rPr lang="en-CA" b="1" dirty="0" smtClean="0">
                  <a:latin typeface="Calibri" pitchFamily="34" charset="0"/>
                </a:rPr>
                <a:t>Create Area Edit menu</a:t>
              </a:r>
              <a:r>
                <a:rPr lang="en-CA" dirty="0" smtClean="0">
                  <a:latin typeface="Calibri" pitchFamily="34" charset="0"/>
                </a:rPr>
                <a:t> then </a:t>
              </a:r>
              <a:r>
                <a:rPr lang="en-CA" b="1" dirty="0" smtClean="0">
                  <a:latin typeface="Calibri" pitchFamily="34" charset="0"/>
                </a:rPr>
                <a:t>Right click </a:t>
              </a:r>
              <a:r>
                <a:rPr lang="en-CA" dirty="0" smtClean="0">
                  <a:latin typeface="Calibri" pitchFamily="34" charset="0"/>
                </a:rPr>
                <a:t>on the area.</a:t>
              </a:r>
              <a:endParaRPr lang="en-CA" dirty="0">
                <a:latin typeface="Calibri" pitchFamily="34" charset="0"/>
              </a:endParaRPr>
            </a:p>
          </p:txBody>
        </p:sp>
        <p:sp>
          <p:nvSpPr>
            <p:cNvPr id="10" name="TextBox 3"/>
            <p:cNvSpPr txBox="1">
              <a:spLocks noChangeArrowheads="1"/>
            </p:cNvSpPr>
            <p:nvPr/>
          </p:nvSpPr>
          <p:spPr bwMode="auto">
            <a:xfrm>
              <a:off x="3276000" y="5112000"/>
              <a:ext cx="1728000" cy="92333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To view the Area properties </a:t>
              </a:r>
              <a:r>
                <a:rPr lang="en-CA" b="1" dirty="0" smtClean="0">
                  <a:latin typeface="Calibri" pitchFamily="34" charset="0"/>
                </a:rPr>
                <a:t>click Area Properties</a:t>
              </a:r>
              <a:r>
                <a:rPr lang="en-CA" dirty="0" smtClean="0">
                  <a:latin typeface="Calibri" pitchFamily="34" charset="0"/>
                </a:rPr>
                <a:t>.</a:t>
              </a:r>
              <a:endParaRPr lang="en-CA" dirty="0">
                <a:latin typeface="Calibri" pitchFamily="34" charset="0"/>
              </a:endParaRPr>
            </a:p>
          </p:txBody>
        </p:sp>
        <p:sp>
          <p:nvSpPr>
            <p:cNvPr id="11" name="TextBox 3"/>
            <p:cNvSpPr txBox="1">
              <a:spLocks noChangeArrowheads="1"/>
            </p:cNvSpPr>
            <p:nvPr/>
          </p:nvSpPr>
          <p:spPr bwMode="auto">
            <a:xfrm>
              <a:off x="3456025" y="792000"/>
              <a:ext cx="1404000" cy="92333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Click Delete </a:t>
              </a:r>
              <a:r>
                <a:rPr lang="en-CA" dirty="0" smtClean="0">
                  <a:latin typeface="Calibri" pitchFamily="34" charset="0"/>
                </a:rPr>
                <a:t>to delete the entire area.</a:t>
              </a:r>
              <a:endParaRPr lang="en-CA" dirty="0">
                <a:latin typeface="Calibri" pitchFamily="34" charset="0"/>
              </a:endParaRPr>
            </a:p>
          </p:txBody>
        </p:sp>
        <p:sp>
          <p:nvSpPr>
            <p:cNvPr id="12" name="TextBox 3"/>
            <p:cNvSpPr txBox="1">
              <a:spLocks noChangeArrowheads="1"/>
            </p:cNvSpPr>
            <p:nvPr/>
          </p:nvSpPr>
          <p:spPr bwMode="auto">
            <a:xfrm>
              <a:off x="5976000" y="792000"/>
              <a:ext cx="2988000" cy="1200329"/>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b="1" dirty="0" smtClean="0">
                  <a:latin typeface="Calibri" pitchFamily="34" charset="0"/>
                </a:rPr>
                <a:t>Click Change Boundary Width </a:t>
              </a:r>
              <a:r>
                <a:rPr lang="en-CA" dirty="0" smtClean="0">
                  <a:latin typeface="Calibri" pitchFamily="34" charset="0"/>
                </a:rPr>
                <a:t>to open the </a:t>
              </a:r>
              <a:r>
                <a:rPr lang="en-CA" b="1" dirty="0" smtClean="0">
                  <a:latin typeface="Calibri" pitchFamily="34" charset="0"/>
                </a:rPr>
                <a:t>Select line width box</a:t>
              </a:r>
              <a:r>
                <a:rPr lang="en-CA" dirty="0" smtClean="0">
                  <a:latin typeface="Calibri" pitchFamily="34" charset="0"/>
                </a:rPr>
                <a:t>. </a:t>
              </a:r>
              <a:r>
                <a:rPr lang="en-CA" b="1" dirty="0" smtClean="0">
                  <a:latin typeface="Calibri" pitchFamily="34" charset="0"/>
                </a:rPr>
                <a:t>Click</a:t>
              </a:r>
              <a:r>
                <a:rPr lang="en-CA" dirty="0" smtClean="0">
                  <a:latin typeface="Calibri" pitchFamily="34" charset="0"/>
                </a:rPr>
                <a:t> on the desired line width.</a:t>
              </a:r>
              <a:endParaRPr lang="en-CA" dirty="0">
                <a:latin typeface="Calibri" pitchFamily="34" charset="0"/>
              </a:endParaRPr>
            </a:p>
          </p:txBody>
        </p:sp>
        <p:sp>
          <p:nvSpPr>
            <p:cNvPr id="13" name="TextBox 3"/>
            <p:cNvSpPr txBox="1">
              <a:spLocks noChangeArrowheads="1"/>
            </p:cNvSpPr>
            <p:nvPr/>
          </p:nvSpPr>
          <p:spPr bwMode="auto">
            <a:xfrm>
              <a:off x="252000" y="5112000"/>
              <a:ext cx="2736000" cy="900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 Change Color </a:t>
              </a:r>
              <a:r>
                <a:rPr lang="en-CA" dirty="0" smtClean="0">
                  <a:latin typeface="Calibri" pitchFamily="34" charset="0"/>
                </a:rPr>
                <a:t>to open the </a:t>
              </a:r>
              <a:r>
                <a:rPr lang="en-CA" b="1" dirty="0" smtClean="0">
                  <a:latin typeface="Calibri" pitchFamily="34" charset="0"/>
                </a:rPr>
                <a:t>Line Color box </a:t>
              </a:r>
              <a:r>
                <a:rPr lang="en-CA" dirty="0" smtClean="0">
                  <a:latin typeface="Calibri" pitchFamily="34" charset="0"/>
                </a:rPr>
                <a:t>to select a new </a:t>
              </a:r>
              <a:r>
                <a:rPr lang="en-CA" b="1" dirty="0" smtClean="0">
                  <a:latin typeface="Calibri" pitchFamily="34" charset="0"/>
                </a:rPr>
                <a:t>Line Color</a:t>
              </a:r>
              <a:r>
                <a:rPr lang="en-CA" dirty="0" smtClean="0">
                  <a:latin typeface="Calibri" pitchFamily="34" charset="0"/>
                </a:rPr>
                <a:t>..</a:t>
              </a:r>
              <a:endParaRPr lang="en-CA" dirty="0">
                <a:latin typeface="Calibri" pitchFamily="34" charset="0"/>
              </a:endParaRPr>
            </a:p>
          </p:txBody>
        </p:sp>
        <p:cxnSp>
          <p:nvCxnSpPr>
            <p:cNvPr id="15" name="Straight Arrow Connector 14"/>
            <p:cNvCxnSpPr>
              <a:stCxn id="10" idx="3"/>
              <a:endCxn id="2051" idx="1"/>
            </p:cNvCxnSpPr>
            <p:nvPr/>
          </p:nvCxnSpPr>
          <p:spPr bwMode="auto">
            <a:xfrm flipV="1">
              <a:off x="5004000" y="4961595"/>
              <a:ext cx="576000" cy="61207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9" idx="2"/>
            </p:cNvCxnSpPr>
            <p:nvPr/>
          </p:nvCxnSpPr>
          <p:spPr bwMode="auto">
            <a:xfrm rot="16200000" flipH="1">
              <a:off x="1591121" y="1492209"/>
              <a:ext cx="957584" cy="140382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1" idx="2"/>
            </p:cNvCxnSpPr>
            <p:nvPr/>
          </p:nvCxnSpPr>
          <p:spPr bwMode="auto">
            <a:xfrm rot="5400000">
              <a:off x="2626118" y="1861087"/>
              <a:ext cx="1677665" cy="13861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8" name="Picture 2" descr="C:\Users\User1\Desktop\ScreenHunter\ICv6 Course\ICv6 GIS_32.jpg"/>
            <p:cNvPicPr>
              <a:picLocks noChangeAspect="1" noChangeArrowheads="1"/>
            </p:cNvPicPr>
            <p:nvPr/>
          </p:nvPicPr>
          <p:blipFill>
            <a:blip r:embed="rId3" cstate="print"/>
            <a:srcRect l="55758" t="68900" r="7033"/>
            <a:stretch>
              <a:fillRect/>
            </a:stretch>
          </p:blipFill>
          <p:spPr bwMode="auto">
            <a:xfrm>
              <a:off x="5867664" y="2232000"/>
              <a:ext cx="3024336" cy="1421904"/>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29" name="Straight Arrow Connector 28"/>
            <p:cNvCxnSpPr>
              <a:stCxn id="12" idx="1"/>
            </p:cNvCxnSpPr>
            <p:nvPr/>
          </p:nvCxnSpPr>
          <p:spPr bwMode="auto">
            <a:xfrm rot="10800000" flipV="1">
              <a:off x="3564004" y="1392164"/>
              <a:ext cx="2411997" cy="232486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10" idx="0"/>
            </p:cNvCxnSpPr>
            <p:nvPr/>
          </p:nvCxnSpPr>
          <p:spPr bwMode="auto">
            <a:xfrm rot="16200000" flipV="1">
              <a:off x="3438180" y="4410180"/>
              <a:ext cx="638882" cy="76475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3" idx="0"/>
            </p:cNvCxnSpPr>
            <p:nvPr/>
          </p:nvCxnSpPr>
          <p:spPr bwMode="auto">
            <a:xfrm rot="5400000" flipH="1" flipV="1">
              <a:off x="1454591" y="4334847"/>
              <a:ext cx="942562" cy="61174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1" name="Picture 3" descr="C:\Users\User1\Desktop\ScreenHunter\ICv6 Course\ICv6 GIS_33.jpg"/>
            <p:cNvPicPr>
              <a:picLocks noChangeAspect="1" noChangeArrowheads="1"/>
            </p:cNvPicPr>
            <p:nvPr/>
          </p:nvPicPr>
          <p:blipFill>
            <a:blip r:embed="rId4" cstate="print"/>
            <a:srcRect/>
            <a:stretch>
              <a:fillRect/>
            </a:stretch>
          </p:blipFill>
          <p:spPr bwMode="auto">
            <a:xfrm>
              <a:off x="5580000" y="3888000"/>
              <a:ext cx="3325114" cy="2147189"/>
            </a:xfrm>
            <a:prstGeom prst="rect">
              <a:avLst/>
            </a:prstGeom>
            <a:noFill/>
          </p:spPr>
        </p:pic>
        <p:cxnSp>
          <p:nvCxnSpPr>
            <p:cNvPr id="14" name="Straight Arrow Connector 13"/>
            <p:cNvCxnSpPr>
              <a:stCxn id="12" idx="2"/>
            </p:cNvCxnSpPr>
            <p:nvPr/>
          </p:nvCxnSpPr>
          <p:spPr bwMode="auto">
            <a:xfrm rot="5400000">
              <a:off x="6256758" y="1855739"/>
              <a:ext cx="1076653" cy="13498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Select Area to Grid</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82</a:t>
            </a:fld>
            <a:endParaRPr lang="en-CA" dirty="0"/>
          </a:p>
        </p:txBody>
      </p:sp>
      <p:grpSp>
        <p:nvGrpSpPr>
          <p:cNvPr id="5" name="Group 35"/>
          <p:cNvGrpSpPr/>
          <p:nvPr/>
        </p:nvGrpSpPr>
        <p:grpSpPr>
          <a:xfrm>
            <a:off x="217295" y="980728"/>
            <a:ext cx="8709409" cy="5375622"/>
            <a:chOff x="215516" y="980728"/>
            <a:chExt cx="8709409" cy="5375622"/>
          </a:xfrm>
          <a:effectLst>
            <a:outerShdw blurRad="50800" dist="38100" dir="2700000" algn="tl" rotWithShape="0">
              <a:prstClr val="black">
                <a:alpha val="40000"/>
              </a:prstClr>
            </a:outerShdw>
          </a:effectLst>
        </p:grpSpPr>
        <p:pic>
          <p:nvPicPr>
            <p:cNvPr id="4099" name="Picture 3" descr="C:\Users\User1\Desktop\ScreenHunter\ICv6 Course\ICv6 GIS_30.JPG"/>
            <p:cNvPicPr>
              <a:picLocks noChangeAspect="1" noChangeArrowheads="1"/>
            </p:cNvPicPr>
            <p:nvPr/>
          </p:nvPicPr>
          <p:blipFill>
            <a:blip r:embed="rId2" cstate="print"/>
            <a:srcRect t="5221" r="3718" b="20193"/>
            <a:stretch>
              <a:fillRect/>
            </a:stretch>
          </p:blipFill>
          <p:spPr bwMode="auto">
            <a:xfrm>
              <a:off x="215516" y="980728"/>
              <a:ext cx="4081028" cy="2571750"/>
            </a:xfrm>
            <a:prstGeom prst="rect">
              <a:avLst/>
            </a:prstGeom>
            <a:noFill/>
            <a:ln w="9525">
              <a:solidFill>
                <a:schemeClr val="accent1"/>
              </a:solidFill>
            </a:ln>
            <a:effectLst>
              <a:outerShdw blurRad="50800" dist="38100" dir="2700000" algn="tl" rotWithShape="0">
                <a:prstClr val="black">
                  <a:alpha val="40000"/>
                </a:prstClr>
              </a:outerShdw>
            </a:effectLst>
          </p:spPr>
        </p:pic>
        <p:pic>
          <p:nvPicPr>
            <p:cNvPr id="4098" name="Picture 2" descr="C:\Users\User1\Desktop\ScreenHunter\ICv6 Course\ICv6 GIS_34.JPG"/>
            <p:cNvPicPr>
              <a:picLocks noChangeAspect="1" noChangeArrowheads="1"/>
            </p:cNvPicPr>
            <p:nvPr/>
          </p:nvPicPr>
          <p:blipFill>
            <a:blip r:embed="rId3" cstate="print"/>
            <a:srcRect/>
            <a:stretch>
              <a:fillRect/>
            </a:stretch>
          </p:blipFill>
          <p:spPr bwMode="auto">
            <a:xfrm>
              <a:off x="2295946" y="3108759"/>
              <a:ext cx="3505200" cy="2152650"/>
            </a:xfrm>
            <a:prstGeom prst="rect">
              <a:avLst/>
            </a:prstGeom>
            <a:noFill/>
            <a:ln w="9525">
              <a:solidFill>
                <a:schemeClr val="accent1"/>
              </a:solidFill>
            </a:ln>
          </p:spPr>
        </p:pic>
        <p:pic>
          <p:nvPicPr>
            <p:cNvPr id="4100" name="Picture 4" descr="C:\Users\User1\Desktop\ScreenHunter\ICv6 Course\ICv6 GIS_35.JPG"/>
            <p:cNvPicPr>
              <a:picLocks noChangeAspect="1" noChangeArrowheads="1"/>
            </p:cNvPicPr>
            <p:nvPr/>
          </p:nvPicPr>
          <p:blipFill>
            <a:blip r:embed="rId4" cstate="print"/>
            <a:srcRect/>
            <a:stretch>
              <a:fillRect/>
            </a:stretch>
          </p:blipFill>
          <p:spPr bwMode="auto">
            <a:xfrm>
              <a:off x="4800600" y="3784600"/>
              <a:ext cx="4124325" cy="2571750"/>
            </a:xfrm>
            <a:prstGeom prst="rect">
              <a:avLst/>
            </a:prstGeom>
            <a:noFill/>
            <a:ln w="9525">
              <a:solidFill>
                <a:schemeClr val="accent1"/>
              </a:solidFill>
            </a:ln>
          </p:spPr>
        </p:pic>
        <p:sp>
          <p:nvSpPr>
            <p:cNvPr id="11" name="TextBox 3"/>
            <p:cNvSpPr txBox="1">
              <a:spLocks noChangeArrowheads="1"/>
            </p:cNvSpPr>
            <p:nvPr/>
          </p:nvSpPr>
          <p:spPr bwMode="auto">
            <a:xfrm>
              <a:off x="4572000" y="1015268"/>
              <a:ext cx="1764000" cy="646331"/>
            </a:xfrm>
            <a:prstGeom prst="rect">
              <a:avLst/>
            </a:prstGeom>
            <a:solidFill>
              <a:schemeClr val="tx2">
                <a:lumMod val="20000"/>
                <a:lumOff val="80000"/>
                <a:alpha val="80000"/>
              </a:schemeClr>
            </a:solidFill>
            <a:ln w="9525">
              <a:solidFill>
                <a:schemeClr val="accent1"/>
              </a:solidFill>
              <a:miter lim="800000"/>
              <a:headEnd/>
              <a:tailEnd/>
            </a:ln>
          </p:spPr>
          <p:txBody>
            <a:bodyPr>
              <a:spAutoFit/>
            </a:bodyPr>
            <a:lstStyle/>
            <a:p>
              <a:pPr>
                <a:defRPr/>
              </a:pPr>
              <a:r>
                <a:rPr lang="en-CA" b="1" dirty="0" smtClean="0">
                  <a:latin typeface="Calibri" pitchFamily="34" charset="0"/>
                </a:rPr>
                <a:t>Click </a:t>
              </a:r>
              <a:r>
                <a:rPr lang="en-CA" dirty="0" smtClean="0">
                  <a:latin typeface="Calibri" pitchFamily="34" charset="0"/>
                </a:rPr>
                <a:t>on the area to be gridded.</a:t>
              </a:r>
              <a:endParaRPr lang="en-CA" dirty="0">
                <a:latin typeface="Calibri" pitchFamily="34" charset="0"/>
              </a:endParaRPr>
            </a:p>
          </p:txBody>
        </p:sp>
        <p:cxnSp>
          <p:nvCxnSpPr>
            <p:cNvPr id="12" name="Straight Arrow Connector 11"/>
            <p:cNvCxnSpPr>
              <a:stCxn id="11" idx="1"/>
            </p:cNvCxnSpPr>
            <p:nvPr/>
          </p:nvCxnSpPr>
          <p:spPr bwMode="auto">
            <a:xfrm rot="10800000" flipV="1">
              <a:off x="2807804" y="1338434"/>
              <a:ext cx="1764196" cy="79442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3"/>
            <p:cNvSpPr txBox="1">
              <a:spLocks noChangeArrowheads="1"/>
            </p:cNvSpPr>
            <p:nvPr/>
          </p:nvSpPr>
          <p:spPr bwMode="auto">
            <a:xfrm>
              <a:off x="4572000" y="1916832"/>
              <a:ext cx="2088000" cy="923330"/>
            </a:xfrm>
            <a:prstGeom prst="rect">
              <a:avLst/>
            </a:prstGeom>
            <a:solidFill>
              <a:schemeClr val="tx2">
                <a:lumMod val="20000"/>
                <a:lumOff val="80000"/>
                <a:alpha val="80000"/>
              </a:schemeClr>
            </a:solidFill>
            <a:ln w="9525">
              <a:solidFill>
                <a:schemeClr val="accent1"/>
              </a:solidFill>
              <a:miter lim="800000"/>
              <a:headEnd/>
              <a:tailEnd/>
            </a:ln>
          </p:spPr>
          <p:txBody>
            <a:bodyPr>
              <a:spAutoFit/>
            </a:bodyPr>
            <a:lstStyle/>
            <a:p>
              <a:pPr>
                <a:defRPr/>
              </a:pPr>
              <a:r>
                <a:rPr lang="en-CA" dirty="0" smtClean="0">
                  <a:latin typeface="Calibri" pitchFamily="34" charset="0"/>
                </a:rPr>
                <a:t>Specify </a:t>
              </a:r>
              <a:r>
                <a:rPr lang="en-CA" b="1" dirty="0" smtClean="0">
                  <a:latin typeface="Calibri" pitchFamily="34" charset="0"/>
                </a:rPr>
                <a:t>grid spacing</a:t>
              </a:r>
              <a:r>
                <a:rPr lang="en-CA" dirty="0" smtClean="0">
                  <a:latin typeface="Calibri" pitchFamily="34" charset="0"/>
                </a:rPr>
                <a:t>. Default is 10% of the width or height.</a:t>
              </a:r>
              <a:endParaRPr lang="en-CA" dirty="0">
                <a:latin typeface="Calibri" pitchFamily="34" charset="0"/>
              </a:endParaRPr>
            </a:p>
          </p:txBody>
        </p:sp>
        <p:sp>
          <p:nvSpPr>
            <p:cNvPr id="15" name="TextBox 3"/>
            <p:cNvSpPr txBox="1">
              <a:spLocks noChangeArrowheads="1"/>
            </p:cNvSpPr>
            <p:nvPr/>
          </p:nvSpPr>
          <p:spPr bwMode="auto">
            <a:xfrm>
              <a:off x="457200" y="5472000"/>
              <a:ext cx="2808000" cy="648000"/>
            </a:xfrm>
            <a:prstGeom prst="rect">
              <a:avLst/>
            </a:prstGeom>
            <a:solidFill>
              <a:schemeClr val="tx2">
                <a:lumMod val="20000"/>
                <a:lumOff val="80000"/>
                <a:alpha val="80000"/>
              </a:schemeClr>
            </a:solidFill>
            <a:ln w="9525">
              <a:solidFill>
                <a:schemeClr val="accent1"/>
              </a:solidFill>
              <a:miter lim="800000"/>
              <a:headEnd/>
              <a:tailEnd/>
            </a:ln>
          </p:spPr>
          <p:txBody>
            <a:bodyPr>
              <a:spAutoFit/>
            </a:bodyPr>
            <a:lstStyle/>
            <a:p>
              <a:pPr>
                <a:defRPr/>
              </a:pPr>
              <a:r>
                <a:rPr lang="en-CA" dirty="0" smtClean="0">
                  <a:latin typeface="Calibri" pitchFamily="34" charset="0"/>
                </a:rPr>
                <a:t>Select </a:t>
              </a:r>
              <a:r>
                <a:rPr lang="en-CA" b="1" dirty="0" smtClean="0">
                  <a:latin typeface="Calibri" pitchFamily="34" charset="0"/>
                </a:rPr>
                <a:t>Vertical</a:t>
              </a:r>
              <a:r>
                <a:rPr lang="en-CA" dirty="0" smtClean="0">
                  <a:latin typeface="Calibri" pitchFamily="34" charset="0"/>
                </a:rPr>
                <a:t> or </a:t>
              </a:r>
              <a:r>
                <a:rPr lang="en-CA" b="1" dirty="0" smtClean="0">
                  <a:latin typeface="Calibri" pitchFamily="34" charset="0"/>
                </a:rPr>
                <a:t>Horizontal</a:t>
              </a:r>
              <a:r>
                <a:rPr lang="en-CA" dirty="0" smtClean="0">
                  <a:latin typeface="Calibri" pitchFamily="34" charset="0"/>
                </a:rPr>
                <a:t> grid then click </a:t>
              </a:r>
              <a:r>
                <a:rPr lang="en-CA" b="1" dirty="0" smtClean="0">
                  <a:latin typeface="Calibri" pitchFamily="34" charset="0"/>
                </a:rPr>
                <a:t>Create Grid</a:t>
              </a:r>
              <a:r>
                <a:rPr lang="en-CA" dirty="0" smtClean="0">
                  <a:latin typeface="Calibri" pitchFamily="34" charset="0"/>
                </a:rPr>
                <a:t>.</a:t>
              </a:r>
              <a:endParaRPr lang="en-CA" dirty="0">
                <a:latin typeface="Calibri" pitchFamily="34" charset="0"/>
              </a:endParaRPr>
            </a:p>
          </p:txBody>
        </p:sp>
        <p:sp>
          <p:nvSpPr>
            <p:cNvPr id="16" name="Rounded Rectangle 15"/>
            <p:cNvSpPr/>
            <p:nvPr/>
          </p:nvSpPr>
          <p:spPr>
            <a:xfrm>
              <a:off x="2807804" y="4437111"/>
              <a:ext cx="756084" cy="432000"/>
            </a:xfrm>
            <a:prstGeom prst="roundRect">
              <a:avLst>
                <a:gd name="adj" fmla="val 12161"/>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7" name="Rounded Rectangle 16"/>
            <p:cNvSpPr/>
            <p:nvPr/>
          </p:nvSpPr>
          <p:spPr>
            <a:xfrm>
              <a:off x="3942000" y="4813200"/>
              <a:ext cx="833518" cy="279673"/>
            </a:xfrm>
            <a:prstGeom prst="roundRect">
              <a:avLst>
                <a:gd name="adj" fmla="val 12161"/>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18" name="Straight Arrow Connector 17"/>
            <p:cNvCxnSpPr>
              <a:stCxn id="14" idx="2"/>
              <a:endCxn id="13" idx="0"/>
            </p:cNvCxnSpPr>
            <p:nvPr/>
          </p:nvCxnSpPr>
          <p:spPr bwMode="auto">
            <a:xfrm rot="5400000">
              <a:off x="3936531" y="2460531"/>
              <a:ext cx="1299838" cy="20591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5" idx="0"/>
              <a:endCxn id="16" idx="1"/>
            </p:cNvCxnSpPr>
            <p:nvPr/>
          </p:nvCxnSpPr>
          <p:spPr bwMode="auto">
            <a:xfrm rot="5400000" flipH="1" flipV="1">
              <a:off x="1925058" y="4589254"/>
              <a:ext cx="818889" cy="94660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6" idx="3"/>
              <a:endCxn id="17" idx="1"/>
            </p:cNvCxnSpPr>
            <p:nvPr/>
          </p:nvCxnSpPr>
          <p:spPr bwMode="auto">
            <a:xfrm>
              <a:off x="3563888" y="4653111"/>
              <a:ext cx="378112" cy="29992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2656800" y="4140000"/>
              <a:ext cx="1800200" cy="216000"/>
            </a:xfrm>
            <a:prstGeom prst="roundRect">
              <a:avLst>
                <a:gd name="adj" fmla="val 10470"/>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Place Text on the Map</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83</a:t>
            </a:fld>
            <a:endParaRPr lang="en-CA" dirty="0"/>
          </a:p>
        </p:txBody>
      </p:sp>
      <p:sp>
        <p:nvSpPr>
          <p:cNvPr id="10" name="Rounded Rectangle 9"/>
          <p:cNvSpPr/>
          <p:nvPr/>
        </p:nvSpPr>
        <p:spPr>
          <a:xfrm>
            <a:off x="5076145" y="3681028"/>
            <a:ext cx="1403350" cy="3968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nvGrpSpPr>
          <p:cNvPr id="6" name="Group 44"/>
          <p:cNvGrpSpPr/>
          <p:nvPr/>
        </p:nvGrpSpPr>
        <p:grpSpPr>
          <a:xfrm>
            <a:off x="252000" y="540000"/>
            <a:ext cx="8663105" cy="5732466"/>
            <a:chOff x="252000" y="540000"/>
            <a:chExt cx="8663105" cy="5732466"/>
          </a:xfrm>
        </p:grpSpPr>
        <p:pic>
          <p:nvPicPr>
            <p:cNvPr id="5" name="Picture 2" descr="C:\Users\User1\Desktop\ScreenHunter\ICv6 Course\ICv6 GIS Map_Tool Bar_1.JPG"/>
            <p:cNvPicPr>
              <a:picLocks noChangeAspect="1" noChangeArrowheads="1"/>
            </p:cNvPicPr>
            <p:nvPr/>
          </p:nvPicPr>
          <p:blipFill>
            <a:blip r:embed="rId2" cstate="print"/>
            <a:srcRect l="47153" t="5556" r="48522" b="4712"/>
            <a:stretch>
              <a:fillRect/>
            </a:stretch>
          </p:blipFill>
          <p:spPr bwMode="auto">
            <a:xfrm>
              <a:off x="287524" y="5400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7" name="TextBox 3"/>
            <p:cNvSpPr txBox="1">
              <a:spLocks noChangeArrowheads="1"/>
            </p:cNvSpPr>
            <p:nvPr/>
          </p:nvSpPr>
          <p:spPr bwMode="auto">
            <a:xfrm>
              <a:off x="1403495" y="890111"/>
              <a:ext cx="5076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 Place Text on the Map</a:t>
              </a:r>
              <a:r>
                <a:rPr lang="en-CA" dirty="0" smtClean="0">
                  <a:latin typeface="Calibri" pitchFamily="34" charset="0"/>
                </a:rPr>
                <a:t>, position the </a:t>
              </a:r>
              <a:r>
                <a:rPr lang="en-CA" b="1" dirty="0" smtClean="0">
                  <a:latin typeface="Calibri" pitchFamily="34" charset="0"/>
                </a:rPr>
                <a:t>cursor</a:t>
              </a:r>
              <a:r>
                <a:rPr lang="en-CA" dirty="0" smtClean="0">
                  <a:latin typeface="Calibri" pitchFamily="34" charset="0"/>
                </a:rPr>
                <a:t> at the location the text is to be placed then </a:t>
              </a:r>
              <a:r>
                <a:rPr lang="en-CA" b="1" dirty="0" smtClean="0">
                  <a:latin typeface="Calibri" pitchFamily="34" charset="0"/>
                </a:rPr>
                <a:t>click</a:t>
              </a:r>
              <a:r>
                <a:rPr lang="en-CA" dirty="0" smtClean="0">
                  <a:latin typeface="Calibri" pitchFamily="34" charset="0"/>
                </a:rPr>
                <a:t>. </a:t>
              </a:r>
              <a:endParaRPr lang="en-CA" dirty="0">
                <a:latin typeface="Calibri" pitchFamily="34" charset="0"/>
              </a:endParaRPr>
            </a:p>
          </p:txBody>
        </p:sp>
        <p:cxnSp>
          <p:nvCxnSpPr>
            <p:cNvPr id="8" name="Straight Arrow Connector 7"/>
            <p:cNvCxnSpPr>
              <a:stCxn id="5" idx="3"/>
              <a:endCxn id="7" idx="1"/>
            </p:cNvCxnSpPr>
            <p:nvPr/>
          </p:nvCxnSpPr>
          <p:spPr bwMode="auto">
            <a:xfrm>
              <a:off x="1007524" y="900000"/>
              <a:ext cx="395971" cy="31327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3"/>
            <p:cNvSpPr txBox="1">
              <a:spLocks noChangeArrowheads="1"/>
            </p:cNvSpPr>
            <p:nvPr/>
          </p:nvSpPr>
          <p:spPr bwMode="auto">
            <a:xfrm>
              <a:off x="1332000" y="2592000"/>
              <a:ext cx="1548000" cy="360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Enter the text.</a:t>
              </a:r>
              <a:endParaRPr lang="en-CA" dirty="0">
                <a:latin typeface="Calibri" pitchFamily="34" charset="0"/>
              </a:endParaRPr>
            </a:p>
          </p:txBody>
        </p:sp>
        <p:sp>
          <p:nvSpPr>
            <p:cNvPr id="13" name="TextBox 3"/>
            <p:cNvSpPr txBox="1">
              <a:spLocks noChangeArrowheads="1"/>
            </p:cNvSpPr>
            <p:nvPr/>
          </p:nvSpPr>
          <p:spPr bwMode="auto">
            <a:xfrm>
              <a:off x="360000" y="3278597"/>
              <a:ext cx="2520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the </a:t>
              </a:r>
              <a:r>
                <a:rPr lang="en-CA" b="1" dirty="0" smtClean="0">
                  <a:latin typeface="Calibri" pitchFamily="34" charset="0"/>
                </a:rPr>
                <a:t>Font </a:t>
              </a:r>
              <a:r>
                <a:rPr lang="en-CA" dirty="0" smtClean="0">
                  <a:latin typeface="Calibri" pitchFamily="34" charset="0"/>
                </a:rPr>
                <a:t>and </a:t>
              </a:r>
              <a:r>
                <a:rPr lang="en-CA" b="1" dirty="0" smtClean="0">
                  <a:latin typeface="Calibri" pitchFamily="34" charset="0"/>
                </a:rPr>
                <a:t>Print</a:t>
              </a:r>
              <a:r>
                <a:rPr lang="en-CA" dirty="0" smtClean="0">
                  <a:latin typeface="Calibri" pitchFamily="34" charset="0"/>
                </a:rPr>
                <a:t> </a:t>
              </a:r>
              <a:r>
                <a:rPr lang="en-CA" b="1" dirty="0" smtClean="0">
                  <a:latin typeface="Calibri" pitchFamily="34" charset="0"/>
                </a:rPr>
                <a:t>size </a:t>
              </a:r>
              <a:r>
                <a:rPr lang="en-CA" dirty="0" smtClean="0">
                  <a:latin typeface="Calibri" pitchFamily="34" charset="0"/>
                </a:rPr>
                <a:t>from the drop down lists, then click </a:t>
              </a:r>
              <a:r>
                <a:rPr lang="en-CA" b="1" dirty="0" smtClean="0">
                  <a:latin typeface="Calibri" pitchFamily="34" charset="0"/>
                </a:rPr>
                <a:t>OK</a:t>
              </a:r>
              <a:r>
                <a:rPr lang="en-CA" dirty="0" smtClean="0">
                  <a:latin typeface="Calibri" pitchFamily="34" charset="0"/>
                </a:rPr>
                <a:t>.</a:t>
              </a:r>
              <a:endParaRPr lang="en-CA" dirty="0">
                <a:latin typeface="Calibri" pitchFamily="34" charset="0"/>
              </a:endParaRPr>
            </a:p>
          </p:txBody>
        </p:sp>
        <p:sp>
          <p:nvSpPr>
            <p:cNvPr id="14" name="TextBox 3"/>
            <p:cNvSpPr txBox="1">
              <a:spLocks noChangeArrowheads="1"/>
            </p:cNvSpPr>
            <p:nvPr/>
          </p:nvSpPr>
          <p:spPr bwMode="auto">
            <a:xfrm>
              <a:off x="792000" y="4932000"/>
              <a:ext cx="2052000"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Text is placed above and to the right of the cursor position</a:t>
              </a:r>
              <a:endParaRPr lang="en-CA" dirty="0">
                <a:latin typeface="Calibri" pitchFamily="34" charset="0"/>
              </a:endParaRPr>
            </a:p>
          </p:txBody>
        </p:sp>
        <p:sp>
          <p:nvSpPr>
            <p:cNvPr id="16" name="TextBox 3"/>
            <p:cNvSpPr txBox="1">
              <a:spLocks noChangeArrowheads="1"/>
            </p:cNvSpPr>
            <p:nvPr/>
          </p:nvSpPr>
          <p:spPr bwMode="auto">
            <a:xfrm>
              <a:off x="252000" y="1692000"/>
              <a:ext cx="2340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a text color from the Color box.</a:t>
              </a:r>
              <a:endParaRPr lang="en-CA" dirty="0">
                <a:latin typeface="Calibri" pitchFamily="34" charset="0"/>
              </a:endParaRPr>
            </a:p>
          </p:txBody>
        </p:sp>
        <p:grpSp>
          <p:nvGrpSpPr>
            <p:cNvPr id="9" name="Group 43"/>
            <p:cNvGrpSpPr/>
            <p:nvPr/>
          </p:nvGrpSpPr>
          <p:grpSpPr>
            <a:xfrm>
              <a:off x="3131999" y="1727999"/>
              <a:ext cx="5783106" cy="4544467"/>
              <a:chOff x="3131999" y="1727999"/>
              <a:chExt cx="5783106" cy="4544467"/>
            </a:xfrm>
          </p:grpSpPr>
          <p:pic>
            <p:nvPicPr>
              <p:cNvPr id="6146" name="Picture 2" descr="C:\Users\User1\Desktop\ScreenHunter\ICv6 Course\ICv6 GIS_39.JPG"/>
              <p:cNvPicPr>
                <a:picLocks noChangeAspect="1" noChangeArrowheads="1"/>
              </p:cNvPicPr>
              <p:nvPr/>
            </p:nvPicPr>
            <p:blipFill>
              <a:blip r:embed="rId3" cstate="print"/>
              <a:srcRect l="9142" t="2825" r="11467" b="36649"/>
              <a:stretch>
                <a:fillRect/>
              </a:stretch>
            </p:blipFill>
            <p:spPr bwMode="auto">
              <a:xfrm>
                <a:off x="3131999" y="1727999"/>
                <a:ext cx="5783106" cy="4544467"/>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8" name="Rounded Rectangle 17"/>
              <p:cNvSpPr/>
              <p:nvPr/>
            </p:nvSpPr>
            <p:spPr>
              <a:xfrm>
                <a:off x="3593898" y="3310577"/>
                <a:ext cx="556920" cy="1292054"/>
              </a:xfrm>
              <a:prstGeom prst="roundRect">
                <a:avLst>
                  <a:gd name="adj" fmla="val 853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9" name="Rounded Rectangle 18"/>
              <p:cNvSpPr/>
              <p:nvPr/>
            </p:nvSpPr>
            <p:spPr>
              <a:xfrm>
                <a:off x="3593898" y="2319434"/>
                <a:ext cx="1782143" cy="40098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4" name="Rounded Rectangle 33"/>
              <p:cNvSpPr/>
              <p:nvPr/>
            </p:nvSpPr>
            <p:spPr>
              <a:xfrm>
                <a:off x="4356000" y="5148000"/>
                <a:ext cx="2484000" cy="40098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22" name="Straight Arrow Connector 21"/>
            <p:cNvCxnSpPr>
              <a:stCxn id="12" idx="3"/>
              <a:endCxn id="19" idx="1"/>
            </p:cNvCxnSpPr>
            <p:nvPr/>
          </p:nvCxnSpPr>
          <p:spPr bwMode="auto">
            <a:xfrm flipV="1">
              <a:off x="2880000" y="2519925"/>
              <a:ext cx="713898" cy="25207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3" idx="3"/>
              <a:endCxn id="18" idx="1"/>
            </p:cNvCxnSpPr>
            <p:nvPr/>
          </p:nvCxnSpPr>
          <p:spPr bwMode="auto">
            <a:xfrm>
              <a:off x="2880000" y="3740262"/>
              <a:ext cx="713898" cy="21634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4" idx="3"/>
              <a:endCxn id="34" idx="1"/>
            </p:cNvCxnSpPr>
            <p:nvPr/>
          </p:nvCxnSpPr>
          <p:spPr bwMode="auto">
            <a:xfrm flipV="1">
              <a:off x="2844000" y="5348491"/>
              <a:ext cx="1512000" cy="451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Add a Point of Interest</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84</a:t>
            </a:fld>
            <a:endParaRPr lang="en-CA" dirty="0"/>
          </a:p>
        </p:txBody>
      </p:sp>
      <p:grpSp>
        <p:nvGrpSpPr>
          <p:cNvPr id="6" name="Group 66"/>
          <p:cNvGrpSpPr/>
          <p:nvPr/>
        </p:nvGrpSpPr>
        <p:grpSpPr>
          <a:xfrm>
            <a:off x="234000" y="540000"/>
            <a:ext cx="8633739" cy="5764537"/>
            <a:chOff x="234000" y="540000"/>
            <a:chExt cx="8633739" cy="5764537"/>
          </a:xfrm>
        </p:grpSpPr>
        <p:grpSp>
          <p:nvGrpSpPr>
            <p:cNvPr id="10" name="Group 31"/>
            <p:cNvGrpSpPr/>
            <p:nvPr/>
          </p:nvGrpSpPr>
          <p:grpSpPr>
            <a:xfrm>
              <a:off x="252000" y="540000"/>
              <a:ext cx="4932000" cy="972000"/>
              <a:chOff x="252000" y="540000"/>
              <a:chExt cx="4932000" cy="972000"/>
            </a:xfrm>
          </p:grpSpPr>
          <p:pic>
            <p:nvPicPr>
              <p:cNvPr id="5" name="Picture 2" descr="C:\Users\User1\Desktop\ScreenHunter\ICv6 Course\ICv6 GIS Map_Tool Bar_1.JPG"/>
              <p:cNvPicPr>
                <a:picLocks noChangeAspect="1" noChangeArrowheads="1"/>
              </p:cNvPicPr>
              <p:nvPr/>
            </p:nvPicPr>
            <p:blipFill>
              <a:blip r:embed="rId2" cstate="print"/>
              <a:srcRect l="51218" t="5556" r="44433" b="4712"/>
              <a:stretch>
                <a:fillRect/>
              </a:stretch>
            </p:blipFill>
            <p:spPr bwMode="auto">
              <a:xfrm>
                <a:off x="252000" y="540000"/>
                <a:ext cx="723531"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26" name="TextBox 3"/>
              <p:cNvSpPr txBox="1">
                <a:spLocks noChangeArrowheads="1"/>
              </p:cNvSpPr>
              <p:nvPr/>
            </p:nvSpPr>
            <p:spPr bwMode="auto">
              <a:xfrm>
                <a:off x="1368000" y="864000"/>
                <a:ext cx="3816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Place cursor at desired symbol location and </a:t>
                </a:r>
                <a:r>
                  <a:rPr lang="en-CA" b="1" dirty="0" smtClean="0">
                    <a:latin typeface="Calibri" pitchFamily="34" charset="0"/>
                  </a:rPr>
                  <a:t>click</a:t>
                </a:r>
                <a:r>
                  <a:rPr lang="en-CA" dirty="0" smtClean="0">
                    <a:latin typeface="Calibri" pitchFamily="34" charset="0"/>
                  </a:rPr>
                  <a:t> </a:t>
                </a:r>
                <a:r>
                  <a:rPr lang="en-CA" b="1" dirty="0" smtClean="0">
                    <a:latin typeface="Calibri" pitchFamily="34" charset="0"/>
                  </a:rPr>
                  <a:t>Add a Point of Interest.</a:t>
                </a:r>
                <a:endParaRPr lang="en-CA" dirty="0">
                  <a:latin typeface="Calibri" pitchFamily="34" charset="0"/>
                </a:endParaRPr>
              </a:p>
            </p:txBody>
          </p:sp>
          <p:cxnSp>
            <p:nvCxnSpPr>
              <p:cNvPr id="27" name="Straight Arrow Connector 26"/>
              <p:cNvCxnSpPr>
                <a:stCxn id="26" idx="1"/>
                <a:endCxn id="5" idx="3"/>
              </p:cNvCxnSpPr>
              <p:nvPr/>
            </p:nvCxnSpPr>
            <p:spPr bwMode="auto">
              <a:xfrm rot="10800000">
                <a:off x="975532" y="900000"/>
                <a:ext cx="392469" cy="288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1" name="Group 65"/>
            <p:cNvGrpSpPr/>
            <p:nvPr/>
          </p:nvGrpSpPr>
          <p:grpSpPr>
            <a:xfrm>
              <a:off x="234000" y="1683840"/>
              <a:ext cx="7456806" cy="4479237"/>
              <a:chOff x="234000" y="1683840"/>
              <a:chExt cx="7456806" cy="4479237"/>
            </a:xfrm>
          </p:grpSpPr>
          <p:grpSp>
            <p:nvGrpSpPr>
              <p:cNvPr id="12" name="Group 56"/>
              <p:cNvGrpSpPr>
                <a:grpSpLocks noChangeAspect="1"/>
              </p:cNvGrpSpPr>
              <p:nvPr/>
            </p:nvGrpSpPr>
            <p:grpSpPr>
              <a:xfrm>
                <a:off x="2741030" y="1683840"/>
                <a:ext cx="4949776" cy="3599184"/>
                <a:chOff x="3456000" y="1764000"/>
                <a:chExt cx="4194725" cy="3050156"/>
              </a:xfrm>
            </p:grpSpPr>
            <p:grpSp>
              <p:nvGrpSpPr>
                <p:cNvPr id="13" name="Group 36"/>
                <p:cNvGrpSpPr/>
                <p:nvPr/>
              </p:nvGrpSpPr>
              <p:grpSpPr>
                <a:xfrm>
                  <a:off x="3456000" y="1764000"/>
                  <a:ext cx="4194725" cy="3050156"/>
                  <a:chOff x="3440875" y="1752867"/>
                  <a:chExt cx="4194725" cy="3050156"/>
                </a:xfrm>
              </p:grpSpPr>
              <p:pic>
                <p:nvPicPr>
                  <p:cNvPr id="1027" name="Picture 3" descr="C:\Users\User1\Desktop\ScreenHunter\ICv6 Course\ICv6 GIS_40.JPG"/>
                  <p:cNvPicPr>
                    <a:picLocks noChangeAspect="1" noChangeArrowheads="1"/>
                  </p:cNvPicPr>
                  <p:nvPr/>
                </p:nvPicPr>
                <p:blipFill>
                  <a:blip r:embed="rId3" cstate="print"/>
                  <a:srcRect b="66488"/>
                  <a:stretch>
                    <a:fillRect/>
                  </a:stretch>
                </p:blipFill>
                <p:spPr bwMode="auto">
                  <a:xfrm>
                    <a:off x="3440875" y="1752867"/>
                    <a:ext cx="4179951" cy="1421095"/>
                  </a:xfrm>
                  <a:prstGeom prst="rect">
                    <a:avLst/>
                  </a:prstGeom>
                  <a:noFill/>
                  <a:ln w="9525">
                    <a:solidFill>
                      <a:schemeClr val="tx1"/>
                    </a:solidFill>
                  </a:ln>
                </p:spPr>
              </p:pic>
              <p:pic>
                <p:nvPicPr>
                  <p:cNvPr id="36" name="Picture 2" descr="C:\Users\User1\Desktop\ScreenHunter\ICv6 Course\ICv6 GIS_40_1.JPG"/>
                  <p:cNvPicPr>
                    <a:picLocks noChangeAspect="1" noChangeArrowheads="1"/>
                  </p:cNvPicPr>
                  <p:nvPr/>
                </p:nvPicPr>
                <p:blipFill>
                  <a:blip r:embed="rId4" cstate="print"/>
                  <a:srcRect t="70642"/>
                  <a:stretch>
                    <a:fillRect/>
                  </a:stretch>
                </p:blipFill>
                <p:spPr bwMode="auto">
                  <a:xfrm>
                    <a:off x="3448800" y="3564000"/>
                    <a:ext cx="4186800" cy="1239023"/>
                  </a:xfrm>
                  <a:prstGeom prst="rect">
                    <a:avLst/>
                  </a:prstGeom>
                  <a:noFill/>
                  <a:ln w="9525">
                    <a:solidFill>
                      <a:schemeClr val="tx1"/>
                    </a:solidFill>
                  </a:ln>
                  <a:effectLst>
                    <a:outerShdw blurRad="50800" dist="38100" dir="2700000" algn="tl" rotWithShape="0">
                      <a:prstClr val="black">
                        <a:alpha val="40000"/>
                      </a:prstClr>
                    </a:outerShdw>
                  </a:effectLst>
                </p:spPr>
              </p:pic>
            </p:grpSp>
            <p:sp>
              <p:nvSpPr>
                <p:cNvPr id="19" name="Rounded Rectangle 18"/>
                <p:cNvSpPr/>
                <p:nvPr/>
              </p:nvSpPr>
              <p:spPr>
                <a:xfrm>
                  <a:off x="3690000" y="3960000"/>
                  <a:ext cx="701980" cy="396875"/>
                </a:xfrm>
                <a:prstGeom prst="roundRect">
                  <a:avLst>
                    <a:gd name="adj" fmla="val 9506"/>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9" name="Rounded Rectangle 8"/>
                <p:cNvSpPr/>
                <p:nvPr/>
              </p:nvSpPr>
              <p:spPr>
                <a:xfrm>
                  <a:off x="3671900" y="2312876"/>
                  <a:ext cx="403200" cy="396000"/>
                </a:xfrm>
                <a:prstGeom prst="roundRect">
                  <a:avLst>
                    <a:gd name="adj" fmla="val 1207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8" name="Rounded Rectangle 17"/>
                <p:cNvSpPr/>
                <p:nvPr/>
              </p:nvSpPr>
              <p:spPr>
                <a:xfrm>
                  <a:off x="3690000" y="4446000"/>
                  <a:ext cx="550800" cy="28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38" name="Rounded Rectangle 37"/>
                <p:cNvSpPr/>
                <p:nvPr/>
              </p:nvSpPr>
              <p:spPr>
                <a:xfrm>
                  <a:off x="4492800" y="4438800"/>
                  <a:ext cx="691200" cy="252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7" name="TextBox 3"/>
              <p:cNvSpPr txBox="1">
                <a:spLocks noChangeArrowheads="1"/>
              </p:cNvSpPr>
              <p:nvPr/>
            </p:nvSpPr>
            <p:spPr bwMode="auto">
              <a:xfrm>
                <a:off x="252000" y="1997829"/>
                <a:ext cx="1728000" cy="369888"/>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a </a:t>
                </a:r>
                <a:r>
                  <a:rPr lang="en-CA" b="1" dirty="0" smtClean="0">
                    <a:latin typeface="Calibri" pitchFamily="34" charset="0"/>
                  </a:rPr>
                  <a:t>Symbol</a:t>
                </a:r>
                <a:r>
                  <a:rPr lang="en-CA" dirty="0" smtClean="0">
                    <a:latin typeface="Calibri" pitchFamily="34" charset="0"/>
                  </a:rPr>
                  <a:t>.</a:t>
                </a:r>
                <a:endParaRPr lang="en-CA" dirty="0">
                  <a:latin typeface="Calibri" pitchFamily="34" charset="0"/>
                </a:endParaRPr>
              </a:p>
            </p:txBody>
          </p:sp>
          <p:sp>
            <p:nvSpPr>
              <p:cNvPr id="16" name="TextBox 3"/>
              <p:cNvSpPr txBox="1">
                <a:spLocks noChangeArrowheads="1"/>
              </p:cNvSpPr>
              <p:nvPr/>
            </p:nvSpPr>
            <p:spPr bwMode="auto">
              <a:xfrm>
                <a:off x="294326" y="2826916"/>
                <a:ext cx="1764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Enter a </a:t>
                </a:r>
                <a:r>
                  <a:rPr lang="en-CA" b="1" dirty="0" smtClean="0">
                    <a:latin typeface="Calibri" pitchFamily="34" charset="0"/>
                  </a:rPr>
                  <a:t>name</a:t>
                </a:r>
                <a:r>
                  <a:rPr lang="en-CA" dirty="0" smtClean="0">
                    <a:latin typeface="Calibri" pitchFamily="34" charset="0"/>
                  </a:rPr>
                  <a:t> for the symbol.</a:t>
                </a:r>
                <a:endParaRPr lang="en-CA" dirty="0">
                  <a:latin typeface="Calibri" pitchFamily="34" charset="0"/>
                </a:endParaRPr>
              </a:p>
            </p:txBody>
          </p:sp>
          <p:sp>
            <p:nvSpPr>
              <p:cNvPr id="21" name="TextBox 3"/>
              <p:cNvSpPr txBox="1">
                <a:spLocks noChangeArrowheads="1"/>
              </p:cNvSpPr>
              <p:nvPr/>
            </p:nvSpPr>
            <p:spPr bwMode="auto">
              <a:xfrm>
                <a:off x="234000" y="4663656"/>
                <a:ext cx="2268000" cy="369888"/>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a symbol </a:t>
                </a:r>
                <a:r>
                  <a:rPr lang="en-CA" b="1" dirty="0" smtClean="0">
                    <a:latin typeface="Calibri" pitchFamily="34" charset="0"/>
                  </a:rPr>
                  <a:t>Color</a:t>
                </a:r>
                <a:r>
                  <a:rPr lang="en-CA" dirty="0" smtClean="0">
                    <a:latin typeface="Calibri" pitchFamily="34" charset="0"/>
                  </a:rPr>
                  <a:t>.</a:t>
                </a:r>
                <a:endParaRPr lang="en-CA" b="1" dirty="0">
                  <a:latin typeface="Calibri" pitchFamily="34" charset="0"/>
                </a:endParaRPr>
              </a:p>
            </p:txBody>
          </p:sp>
          <p:cxnSp>
            <p:nvCxnSpPr>
              <p:cNvPr id="22" name="Straight Arrow Connector 21"/>
              <p:cNvCxnSpPr>
                <a:stCxn id="21" idx="3"/>
                <a:endCxn id="18" idx="1"/>
              </p:cNvCxnSpPr>
              <p:nvPr/>
            </p:nvCxnSpPr>
            <p:spPr bwMode="auto">
              <a:xfrm>
                <a:off x="2502000" y="4848600"/>
                <a:ext cx="515150" cy="1699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7" idx="3"/>
                <a:endCxn id="9" idx="1"/>
              </p:cNvCxnSpPr>
              <p:nvPr/>
            </p:nvCxnSpPr>
            <p:spPr bwMode="auto">
              <a:xfrm>
                <a:off x="1980000" y="2182773"/>
                <a:ext cx="1015792" cy="38238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6" idx="3"/>
                <a:endCxn id="19" idx="0"/>
              </p:cNvCxnSpPr>
              <p:nvPr/>
            </p:nvCxnSpPr>
            <p:spPr bwMode="auto">
              <a:xfrm>
                <a:off x="2058326" y="3150082"/>
                <a:ext cx="1372992" cy="112503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3" name="TextBox 3"/>
              <p:cNvSpPr txBox="1">
                <a:spLocks noChangeArrowheads="1"/>
              </p:cNvSpPr>
              <p:nvPr/>
            </p:nvSpPr>
            <p:spPr bwMode="auto">
              <a:xfrm>
                <a:off x="1439874" y="5516746"/>
                <a:ext cx="2016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the text </a:t>
                </a:r>
                <a:r>
                  <a:rPr lang="en-CA" b="1" dirty="0" smtClean="0">
                    <a:latin typeface="Calibri" pitchFamily="34" charset="0"/>
                  </a:rPr>
                  <a:t>Font size </a:t>
                </a:r>
                <a:r>
                  <a:rPr lang="en-CA" dirty="0" smtClean="0">
                    <a:latin typeface="Calibri" pitchFamily="34" charset="0"/>
                  </a:rPr>
                  <a:t>then click </a:t>
                </a:r>
                <a:r>
                  <a:rPr lang="en-CA" b="1" dirty="0" smtClean="0">
                    <a:latin typeface="Calibri" pitchFamily="34" charset="0"/>
                  </a:rPr>
                  <a:t>OK</a:t>
                </a:r>
                <a:r>
                  <a:rPr lang="en-CA" dirty="0" smtClean="0">
                    <a:latin typeface="Calibri" pitchFamily="34" charset="0"/>
                  </a:rPr>
                  <a:t>.</a:t>
                </a:r>
                <a:endParaRPr lang="en-CA" dirty="0">
                  <a:latin typeface="Calibri" pitchFamily="34" charset="0"/>
                </a:endParaRPr>
              </a:p>
            </p:txBody>
          </p:sp>
          <p:cxnSp>
            <p:nvCxnSpPr>
              <p:cNvPr id="44" name="Straight Arrow Connector 43"/>
              <p:cNvCxnSpPr>
                <a:stCxn id="43" idx="3"/>
                <a:endCxn id="38" idx="2"/>
              </p:cNvCxnSpPr>
              <p:nvPr/>
            </p:nvCxnSpPr>
            <p:spPr bwMode="auto">
              <a:xfrm flipV="1">
                <a:off x="3455874" y="5137464"/>
                <a:ext cx="916388" cy="70244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4" name="Group 64"/>
            <p:cNvGrpSpPr/>
            <p:nvPr/>
          </p:nvGrpSpPr>
          <p:grpSpPr>
            <a:xfrm>
              <a:off x="4177200" y="4500000"/>
              <a:ext cx="4690539" cy="1804537"/>
              <a:chOff x="4177200" y="4500000"/>
              <a:chExt cx="4690539" cy="1804537"/>
            </a:xfrm>
          </p:grpSpPr>
          <p:sp>
            <p:nvSpPr>
              <p:cNvPr id="42" name="TextBox 3"/>
              <p:cNvSpPr txBox="1">
                <a:spLocks noChangeArrowheads="1"/>
              </p:cNvSpPr>
              <p:nvPr/>
            </p:nvSpPr>
            <p:spPr bwMode="auto">
              <a:xfrm>
                <a:off x="4177200" y="5620441"/>
                <a:ext cx="2376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The </a:t>
                </a:r>
                <a:r>
                  <a:rPr lang="en-CA" b="1" dirty="0" smtClean="0">
                    <a:latin typeface="Calibri" pitchFamily="34" charset="0"/>
                  </a:rPr>
                  <a:t>Symbol</a:t>
                </a:r>
                <a:r>
                  <a:rPr lang="en-CA" dirty="0" smtClean="0">
                    <a:latin typeface="Calibri" pitchFamily="34" charset="0"/>
                  </a:rPr>
                  <a:t> is centered on the </a:t>
                </a:r>
                <a:r>
                  <a:rPr lang="en-CA" b="1" dirty="0" smtClean="0">
                    <a:latin typeface="Calibri" pitchFamily="34" charset="0"/>
                  </a:rPr>
                  <a:t>Cursor</a:t>
                </a:r>
                <a:r>
                  <a:rPr lang="en-CA" dirty="0" smtClean="0">
                    <a:latin typeface="Calibri" pitchFamily="34" charset="0"/>
                  </a:rPr>
                  <a:t> position.</a:t>
                </a:r>
                <a:endParaRPr lang="en-CA" dirty="0">
                  <a:latin typeface="Calibri" pitchFamily="34" charset="0"/>
                </a:endParaRPr>
              </a:p>
            </p:txBody>
          </p:sp>
          <p:pic>
            <p:nvPicPr>
              <p:cNvPr id="1026" name="Picture 2" descr="C:\Users\User1\Desktop\ScreenHunter\ICv6 Course\ICv6 GIS_41.JPG"/>
              <p:cNvPicPr>
                <a:picLocks noChangeAspect="1" noChangeArrowheads="1"/>
              </p:cNvPicPr>
              <p:nvPr/>
            </p:nvPicPr>
            <p:blipFill>
              <a:blip r:embed="rId5" cstate="print"/>
              <a:srcRect l="11919" t="16704" r="14866" b="16309"/>
              <a:stretch>
                <a:fillRect/>
              </a:stretch>
            </p:blipFill>
            <p:spPr bwMode="auto">
              <a:xfrm>
                <a:off x="7020259" y="4500000"/>
                <a:ext cx="1847480" cy="1804537"/>
              </a:xfrm>
              <a:prstGeom prst="rect">
                <a:avLst/>
              </a:prstGeom>
              <a:noFill/>
              <a:ln w="9525">
                <a:solidFill>
                  <a:schemeClr val="tx1"/>
                </a:solidFill>
              </a:ln>
              <a:effectLst>
                <a:outerShdw blurRad="50800" dist="38100" dir="2700000" algn="tl" rotWithShape="0">
                  <a:prstClr val="black">
                    <a:alpha val="40000"/>
                  </a:prstClr>
                </a:outerShdw>
              </a:effectLst>
            </p:spPr>
          </p:pic>
          <p:cxnSp>
            <p:nvCxnSpPr>
              <p:cNvPr id="45" name="Straight Arrow Connector 44"/>
              <p:cNvCxnSpPr>
                <a:stCxn id="42" idx="3"/>
              </p:cNvCxnSpPr>
              <p:nvPr/>
            </p:nvCxnSpPr>
            <p:spPr bwMode="auto">
              <a:xfrm flipV="1">
                <a:off x="6553200" y="5620441"/>
                <a:ext cx="1223156" cy="32316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Draw a Line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85</a:t>
            </a:fld>
            <a:endParaRPr lang="en-CA" dirty="0"/>
          </a:p>
        </p:txBody>
      </p:sp>
      <p:grpSp>
        <p:nvGrpSpPr>
          <p:cNvPr id="5" name="Group 22"/>
          <p:cNvGrpSpPr/>
          <p:nvPr/>
        </p:nvGrpSpPr>
        <p:grpSpPr>
          <a:xfrm>
            <a:off x="252000" y="557381"/>
            <a:ext cx="8621083" cy="5571919"/>
            <a:chOff x="252000" y="540000"/>
            <a:chExt cx="8621083" cy="5571919"/>
          </a:xfrm>
        </p:grpSpPr>
        <p:grpSp>
          <p:nvGrpSpPr>
            <p:cNvPr id="6" name="Group 40"/>
            <p:cNvGrpSpPr/>
            <p:nvPr/>
          </p:nvGrpSpPr>
          <p:grpSpPr>
            <a:xfrm>
              <a:off x="252000" y="540000"/>
              <a:ext cx="8621083" cy="5571919"/>
              <a:chOff x="252000" y="540000"/>
              <a:chExt cx="8621083" cy="5571919"/>
            </a:xfrm>
          </p:grpSpPr>
          <p:pic>
            <p:nvPicPr>
              <p:cNvPr id="7" name="Picture 2" descr="C:\Users\User1\Desktop\ScreenHunter\ICv6 Course\ICv6 GIS Map_Tool Bar_1.JPG"/>
              <p:cNvPicPr>
                <a:picLocks noChangeAspect="1" noChangeArrowheads="1"/>
              </p:cNvPicPr>
              <p:nvPr/>
            </p:nvPicPr>
            <p:blipFill>
              <a:blip r:embed="rId2" cstate="print"/>
              <a:srcRect l="55252" t="5556" r="40471" b="4712"/>
              <a:stretch>
                <a:fillRect/>
              </a:stretch>
            </p:blipFill>
            <p:spPr bwMode="auto">
              <a:xfrm>
                <a:off x="252000" y="540000"/>
                <a:ext cx="712941"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cxnSp>
            <p:nvCxnSpPr>
              <p:cNvPr id="10" name="Straight Arrow Connector 9"/>
              <p:cNvCxnSpPr>
                <a:stCxn id="7" idx="3"/>
                <a:endCxn id="15" idx="1"/>
              </p:cNvCxnSpPr>
              <p:nvPr/>
            </p:nvCxnSpPr>
            <p:spPr bwMode="auto">
              <a:xfrm>
                <a:off x="964941" y="900000"/>
                <a:ext cx="510715" cy="51274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8" name="Group 37"/>
              <p:cNvGrpSpPr/>
              <p:nvPr/>
            </p:nvGrpSpPr>
            <p:grpSpPr>
              <a:xfrm>
                <a:off x="1115616" y="1088740"/>
                <a:ext cx="7757467" cy="5023179"/>
                <a:chOff x="1115616" y="890112"/>
                <a:chExt cx="7757467" cy="5023179"/>
              </a:xfrm>
            </p:grpSpPr>
            <p:sp>
              <p:nvSpPr>
                <p:cNvPr id="9" name="TextBox 3"/>
                <p:cNvSpPr txBox="1">
                  <a:spLocks noChangeArrowheads="1"/>
                </p:cNvSpPr>
                <p:nvPr/>
              </p:nvSpPr>
              <p:spPr bwMode="auto">
                <a:xfrm>
                  <a:off x="3815915" y="1700808"/>
                  <a:ext cx="2428875"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a line color from the </a:t>
                  </a:r>
                  <a:r>
                    <a:rPr lang="en-CA" b="1" dirty="0" smtClean="0">
                      <a:latin typeface="Calibri" pitchFamily="34" charset="0"/>
                    </a:rPr>
                    <a:t>Color</a:t>
                  </a:r>
                  <a:r>
                    <a:rPr lang="en-CA" dirty="0" smtClean="0">
                      <a:latin typeface="Calibri" pitchFamily="34" charset="0"/>
                    </a:rPr>
                    <a:t> box.</a:t>
                  </a:r>
                  <a:endParaRPr lang="en-CA" dirty="0">
                    <a:latin typeface="Calibri" pitchFamily="34" charset="0"/>
                  </a:endParaRPr>
                </a:p>
              </p:txBody>
            </p:sp>
            <p:pic>
              <p:nvPicPr>
                <p:cNvPr id="2051" name="Picture 3" descr="C:\Users\User1\Desktop\ScreenHunter\ICv6 Course\ICv6 GIS_27.JPG"/>
                <p:cNvPicPr>
                  <a:picLocks noChangeAspect="1" noChangeArrowheads="1"/>
                </p:cNvPicPr>
                <p:nvPr/>
              </p:nvPicPr>
              <p:blipFill>
                <a:blip r:embed="rId3" cstate="print"/>
                <a:srcRect l="8001" t="40805" r="9501" b="4028"/>
                <a:stretch>
                  <a:fillRect/>
                </a:stretch>
              </p:blipFill>
              <p:spPr bwMode="auto">
                <a:xfrm>
                  <a:off x="3815915" y="3320993"/>
                  <a:ext cx="3960398" cy="2592298"/>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4" name="TextBox 3"/>
                <p:cNvSpPr txBox="1">
                  <a:spLocks noChangeArrowheads="1"/>
                </p:cNvSpPr>
                <p:nvPr/>
              </p:nvSpPr>
              <p:spPr bwMode="auto">
                <a:xfrm>
                  <a:off x="6444208" y="1854986"/>
                  <a:ext cx="2428875" cy="1200329"/>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Continue to </a:t>
                  </a:r>
                  <a:r>
                    <a:rPr lang="en-CA" b="1" dirty="0" smtClean="0">
                      <a:latin typeface="Calibri" pitchFamily="34" charset="0"/>
                    </a:rPr>
                    <a:t>click</a:t>
                  </a:r>
                  <a:r>
                    <a:rPr lang="en-CA" dirty="0" smtClean="0">
                      <a:latin typeface="Calibri" pitchFamily="34" charset="0"/>
                    </a:rPr>
                    <a:t> at each change of direction then </a:t>
                  </a:r>
                  <a:r>
                    <a:rPr lang="en-CA" b="1" dirty="0" smtClean="0">
                      <a:latin typeface="Calibri" pitchFamily="34" charset="0"/>
                    </a:rPr>
                    <a:t>double click</a:t>
                  </a:r>
                  <a:r>
                    <a:rPr lang="en-CA" dirty="0" smtClean="0">
                      <a:latin typeface="Calibri" pitchFamily="34" charset="0"/>
                    </a:rPr>
                    <a:t> at the end.</a:t>
                  </a:r>
                  <a:endParaRPr lang="en-CA" dirty="0">
                    <a:latin typeface="Calibri" pitchFamily="34" charset="0"/>
                  </a:endParaRPr>
                </a:p>
              </p:txBody>
            </p:sp>
            <p:sp>
              <p:nvSpPr>
                <p:cNvPr id="15" name="TextBox 3"/>
                <p:cNvSpPr txBox="1">
                  <a:spLocks noChangeArrowheads="1"/>
                </p:cNvSpPr>
                <p:nvPr/>
              </p:nvSpPr>
              <p:spPr bwMode="auto">
                <a:xfrm>
                  <a:off x="1475656" y="890112"/>
                  <a:ext cx="3060000" cy="648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Draw a Line</a:t>
                  </a:r>
                  <a:r>
                    <a:rPr lang="en-CA" dirty="0" smtClean="0">
                      <a:latin typeface="Calibri" pitchFamily="34" charset="0"/>
                    </a:rPr>
                    <a:t>,  position the </a:t>
                  </a:r>
                  <a:r>
                    <a:rPr lang="en-CA" b="1" dirty="0" smtClean="0">
                      <a:latin typeface="Calibri" pitchFamily="34" charset="0"/>
                    </a:rPr>
                    <a:t>cursor</a:t>
                  </a:r>
                  <a:r>
                    <a:rPr lang="en-CA" dirty="0" smtClean="0">
                      <a:latin typeface="Calibri" pitchFamily="34" charset="0"/>
                    </a:rPr>
                    <a:t> at one end and </a:t>
                  </a:r>
                  <a:r>
                    <a:rPr lang="en-CA" b="1" dirty="0" smtClean="0">
                      <a:latin typeface="Calibri" pitchFamily="34" charset="0"/>
                    </a:rPr>
                    <a:t>click</a:t>
                  </a:r>
                  <a:r>
                    <a:rPr lang="en-CA" dirty="0" smtClean="0">
                      <a:latin typeface="Calibri" pitchFamily="34" charset="0"/>
                    </a:rPr>
                    <a:t>.</a:t>
                  </a:r>
                  <a:endParaRPr lang="en-CA" dirty="0">
                    <a:latin typeface="Calibri" pitchFamily="34" charset="0"/>
                  </a:endParaRPr>
                </a:p>
              </p:txBody>
            </p:sp>
            <p:sp>
              <p:nvSpPr>
                <p:cNvPr id="16" name="TextBox 3"/>
                <p:cNvSpPr txBox="1">
                  <a:spLocks noChangeArrowheads="1"/>
                </p:cNvSpPr>
                <p:nvPr/>
              </p:nvSpPr>
              <p:spPr bwMode="auto">
                <a:xfrm>
                  <a:off x="1115616" y="4725144"/>
                  <a:ext cx="2428875"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Add </a:t>
                  </a:r>
                  <a:r>
                    <a:rPr lang="en-CA" b="1" dirty="0" smtClean="0">
                      <a:latin typeface="Calibri" pitchFamily="34" charset="0"/>
                    </a:rPr>
                    <a:t>Text </a:t>
                  </a:r>
                  <a:r>
                    <a:rPr lang="en-CA" dirty="0" smtClean="0">
                      <a:latin typeface="Calibri" pitchFamily="34" charset="0"/>
                    </a:rPr>
                    <a:t>to identify the line if desired, using the </a:t>
                  </a:r>
                  <a:r>
                    <a:rPr lang="en-CA" b="1" dirty="0" smtClean="0">
                      <a:latin typeface="Calibri" pitchFamily="34" charset="0"/>
                    </a:rPr>
                    <a:t>Text</a:t>
                  </a:r>
                  <a:r>
                    <a:rPr lang="en-CA" dirty="0" smtClean="0">
                      <a:latin typeface="Calibri" pitchFamily="34" charset="0"/>
                    </a:rPr>
                    <a:t> tool.</a:t>
                  </a:r>
                  <a:endParaRPr lang="en-CA" dirty="0">
                    <a:latin typeface="Calibri" pitchFamily="34" charset="0"/>
                  </a:endParaRPr>
                </a:p>
              </p:txBody>
            </p:sp>
            <p:cxnSp>
              <p:nvCxnSpPr>
                <p:cNvPr id="17" name="Straight Arrow Connector 16"/>
                <p:cNvCxnSpPr>
                  <a:stCxn id="14" idx="2"/>
                </p:cNvCxnSpPr>
                <p:nvPr/>
              </p:nvCxnSpPr>
              <p:spPr bwMode="auto">
                <a:xfrm rot="5400000">
                  <a:off x="6342526" y="4129105"/>
                  <a:ext cx="2389911" cy="2423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5" idx="2"/>
                </p:cNvCxnSpPr>
                <p:nvPr/>
              </p:nvCxnSpPr>
              <p:spPr bwMode="auto">
                <a:xfrm rot="16200000" flipH="1">
                  <a:off x="2159308" y="2384460"/>
                  <a:ext cx="2862996" cy="11703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6" idx="3"/>
                  <a:endCxn id="20" idx="1"/>
                </p:cNvCxnSpPr>
                <p:nvPr/>
              </p:nvCxnSpPr>
              <p:spPr bwMode="auto">
                <a:xfrm flipV="1">
                  <a:off x="3544491" y="4830572"/>
                  <a:ext cx="775141" cy="35623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20" name="Rounded Rectangle 19"/>
            <p:cNvSpPr/>
            <p:nvPr/>
          </p:nvSpPr>
          <p:spPr>
            <a:xfrm>
              <a:off x="4319632" y="4860000"/>
              <a:ext cx="2052568" cy="338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Draw a Polygon</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86</a:t>
            </a:fld>
            <a:endParaRPr lang="en-CA" dirty="0"/>
          </a:p>
        </p:txBody>
      </p:sp>
      <p:grpSp>
        <p:nvGrpSpPr>
          <p:cNvPr id="6" name="Group 24"/>
          <p:cNvGrpSpPr/>
          <p:nvPr/>
        </p:nvGrpSpPr>
        <p:grpSpPr>
          <a:xfrm>
            <a:off x="396000" y="900000"/>
            <a:ext cx="8317200" cy="5351964"/>
            <a:chOff x="396000" y="900000"/>
            <a:chExt cx="8317200" cy="5351964"/>
          </a:xfrm>
        </p:grpSpPr>
        <p:grpSp>
          <p:nvGrpSpPr>
            <p:cNvPr id="7" name="Group 21"/>
            <p:cNvGrpSpPr/>
            <p:nvPr/>
          </p:nvGrpSpPr>
          <p:grpSpPr>
            <a:xfrm>
              <a:off x="396000" y="900000"/>
              <a:ext cx="8317200" cy="5351964"/>
              <a:chOff x="396000" y="900000"/>
              <a:chExt cx="8317200" cy="5351964"/>
            </a:xfrm>
          </p:grpSpPr>
          <p:grpSp>
            <p:nvGrpSpPr>
              <p:cNvPr id="10" name="Group 39"/>
              <p:cNvGrpSpPr/>
              <p:nvPr/>
            </p:nvGrpSpPr>
            <p:grpSpPr>
              <a:xfrm>
                <a:off x="396000" y="900000"/>
                <a:ext cx="8317200" cy="5351964"/>
                <a:chOff x="252000" y="900000"/>
                <a:chExt cx="8317200" cy="5351964"/>
              </a:xfrm>
            </p:grpSpPr>
            <p:pic>
              <p:nvPicPr>
                <p:cNvPr id="5" name="Picture 2" descr="C:\Users\User1\Desktop\ScreenHunter\ICv6 Course\ICv6 GIS Map_Tool Bar_1.JPG"/>
                <p:cNvPicPr>
                  <a:picLocks noChangeAspect="1" noChangeArrowheads="1"/>
                </p:cNvPicPr>
                <p:nvPr/>
              </p:nvPicPr>
              <p:blipFill>
                <a:blip r:embed="rId2" cstate="print"/>
                <a:srcRect l="59264" t="5556" r="36411" b="4712"/>
                <a:stretch>
                  <a:fillRect/>
                </a:stretch>
              </p:blipFill>
              <p:spPr bwMode="auto">
                <a:xfrm>
                  <a:off x="252000" y="9720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cxnSp>
              <p:nvCxnSpPr>
                <p:cNvPr id="9" name="Straight Arrow Connector 8"/>
                <p:cNvCxnSpPr>
                  <a:stCxn id="5" idx="3"/>
                  <a:endCxn id="8" idx="1"/>
                </p:cNvCxnSpPr>
                <p:nvPr/>
              </p:nvCxnSpPr>
              <p:spPr bwMode="auto">
                <a:xfrm>
                  <a:off x="972000" y="1332000"/>
                  <a:ext cx="215624" cy="2966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11" name="Group 37"/>
                <p:cNvGrpSpPr/>
                <p:nvPr/>
              </p:nvGrpSpPr>
              <p:grpSpPr>
                <a:xfrm>
                  <a:off x="252000" y="900000"/>
                  <a:ext cx="8317200" cy="5351964"/>
                  <a:chOff x="252000" y="629364"/>
                  <a:chExt cx="8317200" cy="5351964"/>
                </a:xfrm>
              </p:grpSpPr>
              <p:pic>
                <p:nvPicPr>
                  <p:cNvPr id="4098" name="Picture 2" descr="C:\Users\User1\Desktop\ScreenHunter\ICv6 Course\ICv6 GIS_42.JPG"/>
                  <p:cNvPicPr>
                    <a:picLocks noChangeAspect="1" noChangeArrowheads="1"/>
                  </p:cNvPicPr>
                  <p:nvPr/>
                </p:nvPicPr>
                <p:blipFill>
                  <a:blip r:embed="rId3" cstate="print"/>
                  <a:srcRect/>
                  <a:stretch>
                    <a:fillRect/>
                  </a:stretch>
                </p:blipFill>
                <p:spPr bwMode="auto">
                  <a:xfrm>
                    <a:off x="2843808" y="2780928"/>
                    <a:ext cx="3403600" cy="32004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8" name="TextBox 3"/>
                  <p:cNvSpPr txBox="1">
                    <a:spLocks noChangeArrowheads="1"/>
                  </p:cNvSpPr>
                  <p:nvPr/>
                </p:nvSpPr>
                <p:spPr bwMode="auto">
                  <a:xfrm>
                    <a:off x="1187624" y="629364"/>
                    <a:ext cx="2428875"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Draw a Polygon</a:t>
                    </a:r>
                    <a:r>
                      <a:rPr lang="en-CA" dirty="0" smtClean="0">
                        <a:latin typeface="Calibri" pitchFamily="34" charset="0"/>
                      </a:rPr>
                      <a:t>,  position the </a:t>
                    </a:r>
                    <a:r>
                      <a:rPr lang="en-CA" b="1" dirty="0" smtClean="0">
                        <a:latin typeface="Calibri" pitchFamily="34" charset="0"/>
                      </a:rPr>
                      <a:t>cursor</a:t>
                    </a:r>
                    <a:r>
                      <a:rPr lang="en-CA" dirty="0" smtClean="0">
                        <a:latin typeface="Calibri" pitchFamily="34" charset="0"/>
                      </a:rPr>
                      <a:t> at a corner point then </a:t>
                    </a:r>
                    <a:r>
                      <a:rPr lang="en-CA" b="1" dirty="0" smtClean="0">
                        <a:latin typeface="Calibri" pitchFamily="34" charset="0"/>
                      </a:rPr>
                      <a:t>click</a:t>
                    </a:r>
                    <a:r>
                      <a:rPr lang="en-CA" dirty="0" smtClean="0">
                        <a:latin typeface="Calibri" pitchFamily="34" charset="0"/>
                      </a:rPr>
                      <a:t>.</a:t>
                    </a:r>
                    <a:endParaRPr lang="en-CA" dirty="0">
                      <a:latin typeface="Calibri" pitchFamily="34" charset="0"/>
                    </a:endParaRPr>
                  </a:p>
                </p:txBody>
              </p:sp>
              <p:sp>
                <p:nvSpPr>
                  <p:cNvPr id="12" name="Rectangle 11"/>
                  <p:cNvSpPr/>
                  <p:nvPr/>
                </p:nvSpPr>
                <p:spPr>
                  <a:xfrm>
                    <a:off x="3887924" y="1260000"/>
                    <a:ext cx="2484000" cy="936000"/>
                  </a:xfrm>
                  <a:prstGeom prst="rect">
                    <a:avLst/>
                  </a:prstGeom>
                  <a:solidFill>
                    <a:schemeClr val="tx2">
                      <a:lumMod val="20000"/>
                      <a:lumOff val="80000"/>
                    </a:schemeClr>
                  </a:solidFill>
                </p:spPr>
                <p:txBody>
                  <a:bodyPr>
                    <a:spAutoFit/>
                  </a:bodyPr>
                  <a:lstStyle/>
                  <a:p>
                    <a:pPr>
                      <a:defRPr/>
                    </a:pPr>
                    <a:r>
                      <a:rPr lang="en-CA" dirty="0" smtClean="0">
                        <a:latin typeface="Calibri" pitchFamily="34" charset="0"/>
                      </a:rPr>
                      <a:t>Continue to </a:t>
                    </a:r>
                    <a:r>
                      <a:rPr lang="en-CA" b="1" dirty="0" smtClean="0">
                        <a:latin typeface="Calibri" pitchFamily="34" charset="0"/>
                      </a:rPr>
                      <a:t>click</a:t>
                    </a:r>
                    <a:r>
                      <a:rPr lang="en-CA" dirty="0" smtClean="0">
                        <a:latin typeface="Calibri" pitchFamily="34" charset="0"/>
                      </a:rPr>
                      <a:t> at each change of direction then </a:t>
                    </a:r>
                    <a:r>
                      <a:rPr lang="en-CA" b="1" dirty="0" smtClean="0">
                        <a:latin typeface="Calibri" pitchFamily="34" charset="0"/>
                      </a:rPr>
                      <a:t>double click</a:t>
                    </a:r>
                    <a:r>
                      <a:rPr lang="en-CA" dirty="0" smtClean="0">
                        <a:latin typeface="Calibri" pitchFamily="34" charset="0"/>
                      </a:rPr>
                      <a:t> at the end.</a:t>
                    </a:r>
                    <a:endParaRPr lang="en-CA" dirty="0">
                      <a:latin typeface="Calibri" pitchFamily="34" charset="0"/>
                    </a:endParaRPr>
                  </a:p>
                </p:txBody>
              </p:sp>
              <p:cxnSp>
                <p:nvCxnSpPr>
                  <p:cNvPr id="13" name="Straight Arrow Connector 12"/>
                  <p:cNvCxnSpPr>
                    <a:stCxn id="8" idx="2"/>
                  </p:cNvCxnSpPr>
                  <p:nvPr/>
                </p:nvCxnSpPr>
                <p:spPr bwMode="auto">
                  <a:xfrm rot="16200000" flipH="1">
                    <a:off x="2306154" y="1648602"/>
                    <a:ext cx="2001714" cy="180989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3"/>
                  <p:cNvSpPr txBox="1">
                    <a:spLocks noChangeArrowheads="1"/>
                  </p:cNvSpPr>
                  <p:nvPr/>
                </p:nvSpPr>
                <p:spPr bwMode="auto">
                  <a:xfrm>
                    <a:off x="6553200" y="1813442"/>
                    <a:ext cx="2016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a line color from the </a:t>
                    </a:r>
                    <a:r>
                      <a:rPr lang="en-CA" b="1" dirty="0" smtClean="0">
                        <a:latin typeface="Calibri" pitchFamily="34" charset="0"/>
                      </a:rPr>
                      <a:t>Color</a:t>
                    </a:r>
                    <a:r>
                      <a:rPr lang="en-CA" dirty="0" smtClean="0">
                        <a:latin typeface="Calibri" pitchFamily="34" charset="0"/>
                      </a:rPr>
                      <a:t> box.</a:t>
                    </a:r>
                    <a:endParaRPr lang="en-CA" dirty="0">
                      <a:latin typeface="Calibri" pitchFamily="34" charset="0"/>
                    </a:endParaRPr>
                  </a:p>
                </p:txBody>
              </p:sp>
              <p:sp>
                <p:nvSpPr>
                  <p:cNvPr id="29" name="TextBox 3"/>
                  <p:cNvSpPr txBox="1">
                    <a:spLocks noChangeArrowheads="1"/>
                  </p:cNvSpPr>
                  <p:nvPr/>
                </p:nvSpPr>
                <p:spPr bwMode="auto">
                  <a:xfrm>
                    <a:off x="252000" y="4000442"/>
                    <a:ext cx="2428875" cy="92333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Add </a:t>
                    </a:r>
                    <a:r>
                      <a:rPr lang="en-CA" b="1" dirty="0" smtClean="0">
                        <a:latin typeface="Calibri" pitchFamily="34" charset="0"/>
                      </a:rPr>
                      <a:t>Text </a:t>
                    </a:r>
                    <a:r>
                      <a:rPr lang="en-CA" dirty="0" smtClean="0">
                        <a:latin typeface="Calibri" pitchFamily="34" charset="0"/>
                      </a:rPr>
                      <a:t>to identify the line if desired, using the </a:t>
                    </a:r>
                    <a:r>
                      <a:rPr lang="en-CA" b="1" dirty="0" smtClean="0">
                        <a:latin typeface="Calibri" pitchFamily="34" charset="0"/>
                      </a:rPr>
                      <a:t>Text</a:t>
                    </a:r>
                    <a:r>
                      <a:rPr lang="en-CA" dirty="0" smtClean="0">
                        <a:latin typeface="Calibri" pitchFamily="34" charset="0"/>
                      </a:rPr>
                      <a:t> tool.</a:t>
                    </a:r>
                    <a:endParaRPr lang="en-CA" dirty="0">
                      <a:latin typeface="Calibri" pitchFamily="34" charset="0"/>
                    </a:endParaRPr>
                  </a:p>
                </p:txBody>
              </p:sp>
              <p:cxnSp>
                <p:nvCxnSpPr>
                  <p:cNvPr id="30" name="Straight Arrow Connector 29"/>
                  <p:cNvCxnSpPr>
                    <a:stCxn id="29" idx="3"/>
                    <a:endCxn id="23" idx="1"/>
                  </p:cNvCxnSpPr>
                  <p:nvPr/>
                </p:nvCxnSpPr>
                <p:spPr bwMode="auto">
                  <a:xfrm>
                    <a:off x="2680875" y="4462107"/>
                    <a:ext cx="1189125" cy="11645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cxnSp>
            <p:nvCxnSpPr>
              <p:cNvPr id="18" name="Straight Arrow Connector 17"/>
              <p:cNvCxnSpPr>
                <a:stCxn id="12" idx="2"/>
              </p:cNvCxnSpPr>
              <p:nvPr/>
            </p:nvCxnSpPr>
            <p:spPr bwMode="auto">
              <a:xfrm rot="5400000">
                <a:off x="4423778" y="3190922"/>
                <a:ext cx="1574432" cy="1258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23" name="Rounded Rectangle 22"/>
            <p:cNvSpPr/>
            <p:nvPr/>
          </p:nvSpPr>
          <p:spPr>
            <a:xfrm>
              <a:off x="4014000" y="4680000"/>
              <a:ext cx="1494104" cy="338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Draw a Circle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87</a:t>
            </a:fld>
            <a:endParaRPr lang="en-CA" dirty="0"/>
          </a:p>
        </p:txBody>
      </p:sp>
      <p:grpSp>
        <p:nvGrpSpPr>
          <p:cNvPr id="5" name="Group 42"/>
          <p:cNvGrpSpPr/>
          <p:nvPr/>
        </p:nvGrpSpPr>
        <p:grpSpPr>
          <a:xfrm>
            <a:off x="252000" y="972000"/>
            <a:ext cx="8149760" cy="5338494"/>
            <a:chOff x="252000" y="972000"/>
            <a:chExt cx="8149760" cy="5338494"/>
          </a:xfrm>
        </p:grpSpPr>
        <p:pic>
          <p:nvPicPr>
            <p:cNvPr id="9" name="Picture 2" descr="C:\Users\User1\Desktop\ScreenHunter\ICv6 Course\ICv6 GIS Map_Tool Bar_1.JPG"/>
            <p:cNvPicPr>
              <a:picLocks noChangeAspect="1" noChangeArrowheads="1"/>
            </p:cNvPicPr>
            <p:nvPr/>
          </p:nvPicPr>
          <p:blipFill>
            <a:blip r:embed="rId2" cstate="print"/>
            <a:srcRect l="63437" t="5556" r="32286" b="4712"/>
            <a:stretch>
              <a:fillRect/>
            </a:stretch>
          </p:blipFill>
          <p:spPr bwMode="auto">
            <a:xfrm>
              <a:off x="252000" y="972000"/>
              <a:ext cx="709413"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cxnSp>
          <p:nvCxnSpPr>
            <p:cNvPr id="17" name="Straight Arrow Connector 16"/>
            <p:cNvCxnSpPr>
              <a:stCxn id="9" idx="3"/>
              <a:endCxn id="25" idx="1"/>
            </p:cNvCxnSpPr>
            <p:nvPr/>
          </p:nvCxnSpPr>
          <p:spPr bwMode="auto">
            <a:xfrm>
              <a:off x="961413" y="1332000"/>
              <a:ext cx="428898" cy="1527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6" name="Group 40"/>
            <p:cNvGrpSpPr/>
            <p:nvPr/>
          </p:nvGrpSpPr>
          <p:grpSpPr>
            <a:xfrm>
              <a:off x="1390311" y="1016730"/>
              <a:ext cx="7011449" cy="5293764"/>
              <a:chOff x="1277526" y="877692"/>
              <a:chExt cx="7011449" cy="5293764"/>
            </a:xfrm>
          </p:grpSpPr>
          <p:grpSp>
            <p:nvGrpSpPr>
              <p:cNvPr id="7" name="Group 31"/>
              <p:cNvGrpSpPr/>
              <p:nvPr/>
            </p:nvGrpSpPr>
            <p:grpSpPr>
              <a:xfrm>
                <a:off x="2804175" y="2132856"/>
                <a:ext cx="4368800" cy="4038600"/>
                <a:chOff x="3121025" y="2248606"/>
                <a:chExt cx="4368800" cy="4038600"/>
              </a:xfrm>
            </p:grpSpPr>
            <p:pic>
              <p:nvPicPr>
                <p:cNvPr id="3077" name="Picture 5" descr="C:\Users\User1\Desktop\ScreenHunter\ICv6 Course\ICv6 GIS_43.JPG"/>
                <p:cNvPicPr>
                  <a:picLocks noChangeAspect="1" noChangeArrowheads="1"/>
                </p:cNvPicPr>
                <p:nvPr/>
              </p:nvPicPr>
              <p:blipFill>
                <a:blip r:embed="rId3" cstate="print"/>
                <a:srcRect/>
                <a:stretch>
                  <a:fillRect/>
                </a:stretch>
              </p:blipFill>
              <p:spPr bwMode="auto">
                <a:xfrm>
                  <a:off x="3121025" y="2248606"/>
                  <a:ext cx="4368800" cy="40386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9" name="Rounded Rectangle 18"/>
                <p:cNvSpPr/>
                <p:nvPr/>
              </p:nvSpPr>
              <p:spPr>
                <a:xfrm>
                  <a:off x="4518000" y="2520000"/>
                  <a:ext cx="1458000" cy="331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cxnSp>
            <p:nvCxnSpPr>
              <p:cNvPr id="12" name="Straight Arrow Connector 11"/>
              <p:cNvCxnSpPr>
                <a:stCxn id="16" idx="2"/>
                <a:endCxn id="19" idx="3"/>
              </p:cNvCxnSpPr>
              <p:nvPr/>
            </p:nvCxnSpPr>
            <p:spPr bwMode="auto">
              <a:xfrm rot="5400000">
                <a:off x="6084304" y="1481178"/>
                <a:ext cx="663519" cy="15138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3"/>
              <p:cNvSpPr txBox="1">
                <a:spLocks noChangeArrowheads="1"/>
              </p:cNvSpPr>
              <p:nvPr/>
            </p:nvSpPr>
            <p:spPr bwMode="auto">
              <a:xfrm>
                <a:off x="6056975" y="1260000"/>
                <a:ext cx="2232000" cy="646331"/>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Circle radius is shown as you pull the circle.</a:t>
                </a:r>
                <a:endParaRPr lang="en-CA" dirty="0">
                  <a:latin typeface="Calibri" pitchFamily="34" charset="0"/>
                </a:endParaRPr>
              </a:p>
            </p:txBody>
          </p:sp>
          <p:cxnSp>
            <p:nvCxnSpPr>
              <p:cNvPr id="22" name="Straight Arrow Connector 21"/>
              <p:cNvCxnSpPr>
                <a:stCxn id="25" idx="2"/>
              </p:cNvCxnSpPr>
              <p:nvPr/>
            </p:nvCxnSpPr>
            <p:spPr bwMode="auto">
              <a:xfrm rot="16200000" flipH="1">
                <a:off x="2936086" y="2189132"/>
                <a:ext cx="2335390" cy="15845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TextBox 3"/>
              <p:cNvSpPr txBox="1">
                <a:spLocks noChangeArrowheads="1"/>
              </p:cNvSpPr>
              <p:nvPr/>
            </p:nvSpPr>
            <p:spPr bwMode="auto">
              <a:xfrm>
                <a:off x="1277526" y="877692"/>
                <a:ext cx="4068000" cy="936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Draw a Circle</a:t>
                </a:r>
                <a:r>
                  <a:rPr lang="en-CA" dirty="0" smtClean="0">
                    <a:latin typeface="Calibri" pitchFamily="34" charset="0"/>
                  </a:rPr>
                  <a:t>,  position the </a:t>
                </a:r>
                <a:r>
                  <a:rPr lang="en-CA" b="1" dirty="0" smtClean="0">
                    <a:latin typeface="Calibri" pitchFamily="34" charset="0"/>
                  </a:rPr>
                  <a:t>cursor</a:t>
                </a:r>
                <a:r>
                  <a:rPr lang="en-CA" dirty="0" smtClean="0">
                    <a:latin typeface="Calibri" pitchFamily="34" charset="0"/>
                  </a:rPr>
                  <a:t> at the center point,</a:t>
                </a:r>
                <a:r>
                  <a:rPr lang="en-CA" b="1" dirty="0" smtClean="0">
                    <a:latin typeface="Calibri" pitchFamily="34" charset="0"/>
                  </a:rPr>
                  <a:t> click and hold</a:t>
                </a:r>
                <a:r>
                  <a:rPr lang="en-CA" dirty="0" smtClean="0">
                    <a:latin typeface="Calibri" pitchFamily="34" charset="0"/>
                  </a:rPr>
                  <a:t>, pull the circle to the desired size, then </a:t>
                </a:r>
                <a:r>
                  <a:rPr lang="en-CA" b="1" dirty="0" smtClean="0">
                    <a:latin typeface="Calibri" pitchFamily="34" charset="0"/>
                  </a:rPr>
                  <a:t>unclick</a:t>
                </a:r>
                <a:r>
                  <a:rPr lang="en-CA" dirty="0" smtClean="0">
                    <a:latin typeface="Calibri" pitchFamily="34" charset="0"/>
                  </a:rPr>
                  <a:t>.</a:t>
                </a:r>
                <a:endParaRPr lang="en-CA" dirty="0">
                  <a:latin typeface="Calibri" pitchFamily="34" charset="0"/>
                </a:endParaRPr>
              </a:p>
            </p:txBody>
          </p:sp>
        </p:grpSp>
      </p:gr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Measure Distance</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88</a:t>
            </a:fld>
            <a:endParaRPr lang="en-CA" dirty="0"/>
          </a:p>
        </p:txBody>
      </p:sp>
      <p:pic>
        <p:nvPicPr>
          <p:cNvPr id="5123" name="Picture 3" descr="C:\Users\User1\Desktop\ScreenHunter\ICv6 Course\ICv6 GIS_44.JPG"/>
          <p:cNvPicPr>
            <a:picLocks noChangeAspect="1" noChangeArrowheads="1"/>
          </p:cNvPicPr>
          <p:nvPr/>
        </p:nvPicPr>
        <p:blipFill>
          <a:blip r:embed="rId2" cstate="print"/>
          <a:srcRect l="9795" t="14914" r="3610" b="3686"/>
          <a:stretch>
            <a:fillRect/>
          </a:stretch>
        </p:blipFill>
        <p:spPr bwMode="auto">
          <a:xfrm>
            <a:off x="2844000" y="2160000"/>
            <a:ext cx="6048660" cy="4176472"/>
          </a:xfrm>
          <a:prstGeom prst="rect">
            <a:avLst/>
          </a:prstGeom>
          <a:noFill/>
          <a:ln w="9525">
            <a:solidFill>
              <a:schemeClr val="accent1"/>
            </a:solidFill>
          </a:ln>
          <a:effectLst>
            <a:outerShdw blurRad="50800" dist="38100" dir="2700000" algn="tl" rotWithShape="0">
              <a:prstClr val="black">
                <a:alpha val="40000"/>
              </a:prstClr>
            </a:outerShdw>
          </a:effectLst>
        </p:spPr>
      </p:pic>
      <p:pic>
        <p:nvPicPr>
          <p:cNvPr id="7" name="Picture 2" descr="C:\Users\User1\Desktop\ScreenHunter\ICv6 Course\ICv6 GIS Map_Tool Bar_1.JPG"/>
          <p:cNvPicPr>
            <a:picLocks noChangeAspect="1" noChangeArrowheads="1"/>
          </p:cNvPicPr>
          <p:nvPr/>
        </p:nvPicPr>
        <p:blipFill>
          <a:blip r:embed="rId3" cstate="print"/>
          <a:srcRect l="68818" t="5556" r="26881" b="4712"/>
          <a:stretch>
            <a:fillRect/>
          </a:stretch>
        </p:blipFill>
        <p:spPr bwMode="auto">
          <a:xfrm>
            <a:off x="1116000" y="540000"/>
            <a:ext cx="716472"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9" name="TextBox 3"/>
          <p:cNvSpPr txBox="1">
            <a:spLocks noChangeArrowheads="1"/>
          </p:cNvSpPr>
          <p:nvPr/>
        </p:nvSpPr>
        <p:spPr bwMode="auto">
          <a:xfrm>
            <a:off x="252000" y="2035105"/>
            <a:ext cx="2412000" cy="1754326"/>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 Measure Dist</a:t>
            </a:r>
            <a:r>
              <a:rPr lang="en-CA" dirty="0" smtClean="0">
                <a:latin typeface="Calibri" pitchFamily="34" charset="0"/>
              </a:rPr>
              <a:t>ance, Move the cursor to one end, then </a:t>
            </a:r>
            <a:r>
              <a:rPr lang="en-CA" b="1" dirty="0" smtClean="0">
                <a:latin typeface="Calibri" pitchFamily="34" charset="0"/>
              </a:rPr>
              <a:t>click and hold</a:t>
            </a:r>
            <a:r>
              <a:rPr lang="en-CA" dirty="0" smtClean="0">
                <a:latin typeface="Calibri" pitchFamily="34" charset="0"/>
              </a:rPr>
              <a:t>. Pull the cursor to the other end then </a:t>
            </a:r>
            <a:r>
              <a:rPr lang="en-CA" b="1" dirty="0" smtClean="0">
                <a:latin typeface="Calibri" pitchFamily="34" charset="0"/>
              </a:rPr>
              <a:t>double click</a:t>
            </a:r>
            <a:r>
              <a:rPr lang="en-CA" dirty="0" smtClean="0">
                <a:latin typeface="Calibri" pitchFamily="34" charset="0"/>
              </a:rPr>
              <a:t>.</a:t>
            </a:r>
            <a:endParaRPr lang="en-CA" dirty="0">
              <a:latin typeface="Calibri" pitchFamily="34" charset="0"/>
            </a:endParaRPr>
          </a:p>
        </p:txBody>
      </p:sp>
      <p:cxnSp>
        <p:nvCxnSpPr>
          <p:cNvPr id="10" name="Straight Arrow Connector 9"/>
          <p:cNvCxnSpPr>
            <a:stCxn id="9" idx="3"/>
          </p:cNvCxnSpPr>
          <p:nvPr/>
        </p:nvCxnSpPr>
        <p:spPr bwMode="auto">
          <a:xfrm>
            <a:off x="2664000" y="2912268"/>
            <a:ext cx="323824" cy="181287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3"/>
          <p:cNvSpPr txBox="1">
            <a:spLocks noChangeArrowheads="1"/>
          </p:cNvSpPr>
          <p:nvPr/>
        </p:nvSpPr>
        <p:spPr bwMode="auto">
          <a:xfrm>
            <a:off x="5722800" y="972000"/>
            <a:ext cx="3132000" cy="93600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The </a:t>
            </a:r>
            <a:r>
              <a:rPr lang="en-CA" b="1" dirty="0" smtClean="0">
                <a:latin typeface="Calibri" pitchFamily="34" charset="0"/>
              </a:rPr>
              <a:t>Measure Distance </a:t>
            </a:r>
            <a:r>
              <a:rPr lang="en-CA" dirty="0" smtClean="0">
                <a:latin typeface="Calibri" pitchFamily="34" charset="0"/>
              </a:rPr>
              <a:t>box displays the distance between the two points in Km and Miles.</a:t>
            </a:r>
            <a:endParaRPr lang="en-CA" dirty="0">
              <a:latin typeface="Calibri" pitchFamily="34" charset="0"/>
            </a:endParaRPr>
          </a:p>
        </p:txBody>
      </p:sp>
      <p:cxnSp>
        <p:nvCxnSpPr>
          <p:cNvPr id="14" name="Straight Arrow Connector 13"/>
          <p:cNvCxnSpPr>
            <a:stCxn id="9" idx="3"/>
          </p:cNvCxnSpPr>
          <p:nvPr/>
        </p:nvCxnSpPr>
        <p:spPr bwMode="auto">
          <a:xfrm flipV="1">
            <a:off x="2664000" y="2881588"/>
            <a:ext cx="1727980" cy="3068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7" idx="2"/>
            <a:endCxn id="9" idx="0"/>
          </p:cNvCxnSpPr>
          <p:nvPr/>
        </p:nvCxnSpPr>
        <p:spPr bwMode="auto">
          <a:xfrm rot="5400000">
            <a:off x="1078566" y="1639434"/>
            <a:ext cx="775105" cy="1623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a:stCxn id="13" idx="2"/>
          </p:cNvCxnSpPr>
          <p:nvPr/>
        </p:nvCxnSpPr>
        <p:spPr bwMode="auto">
          <a:xfrm rot="5400000">
            <a:off x="5565944" y="2678252"/>
            <a:ext cx="2493108" cy="95260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Draw a Polygon and Determine it’s Area</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89</a:t>
            </a:fld>
            <a:endParaRPr lang="en-CA" dirty="0"/>
          </a:p>
        </p:txBody>
      </p:sp>
      <p:grpSp>
        <p:nvGrpSpPr>
          <p:cNvPr id="5" name="Group 18"/>
          <p:cNvGrpSpPr/>
          <p:nvPr/>
        </p:nvGrpSpPr>
        <p:grpSpPr>
          <a:xfrm>
            <a:off x="251999" y="900000"/>
            <a:ext cx="8643979" cy="5431800"/>
            <a:chOff x="251999" y="900000"/>
            <a:chExt cx="8643979" cy="5431800"/>
          </a:xfrm>
        </p:grpSpPr>
        <p:grpSp>
          <p:nvGrpSpPr>
            <p:cNvPr id="7" name="Group 24"/>
            <p:cNvGrpSpPr/>
            <p:nvPr/>
          </p:nvGrpSpPr>
          <p:grpSpPr>
            <a:xfrm>
              <a:off x="251999" y="900000"/>
              <a:ext cx="8643979" cy="5431800"/>
              <a:chOff x="251999" y="900000"/>
              <a:chExt cx="8643979" cy="5431800"/>
            </a:xfrm>
          </p:grpSpPr>
          <p:pic>
            <p:nvPicPr>
              <p:cNvPr id="6" name="Picture 2" descr="C:\Users\User1\Desktop\ScreenHunter\ICv6 Course\ICv6 GIS Map_Tool Bar_1.JPG"/>
              <p:cNvPicPr>
                <a:picLocks noChangeAspect="1" noChangeArrowheads="1"/>
              </p:cNvPicPr>
              <p:nvPr/>
            </p:nvPicPr>
            <p:blipFill>
              <a:blip r:embed="rId2" cstate="print"/>
              <a:srcRect l="72751" t="5556" r="22924" b="4712"/>
              <a:stretch>
                <a:fillRect/>
              </a:stretch>
            </p:blipFill>
            <p:spPr bwMode="auto">
              <a:xfrm>
                <a:off x="252000" y="9000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3" name="TextBox 3"/>
              <p:cNvSpPr txBox="1">
                <a:spLocks noChangeArrowheads="1"/>
              </p:cNvSpPr>
              <p:nvPr/>
            </p:nvSpPr>
            <p:spPr bwMode="auto">
              <a:xfrm>
                <a:off x="252000" y="4257092"/>
                <a:ext cx="3060000" cy="1200329"/>
              </a:xfrm>
              <a:prstGeom prst="rect">
                <a:avLst/>
              </a:prstGeom>
              <a:solidFill>
                <a:srgbClr val="FEBEC9">
                  <a:alpha val="80000"/>
                </a:srgbClr>
              </a:solidFill>
              <a:ln w="9525">
                <a:noFill/>
                <a:miter lim="800000"/>
                <a:headEnd/>
                <a:tailEnd/>
              </a:ln>
            </p:spPr>
            <p:txBody>
              <a:bodyPr>
                <a:spAutoFit/>
              </a:bodyPr>
              <a:lstStyle/>
              <a:p>
                <a:pPr>
                  <a:defRPr/>
                </a:pPr>
                <a:r>
                  <a:rPr lang="en-CA" dirty="0" smtClean="0">
                    <a:latin typeface="Calibri" pitchFamily="34" charset="0"/>
                  </a:rPr>
                  <a:t>When you click </a:t>
                </a:r>
                <a:r>
                  <a:rPr lang="en-CA" b="1" dirty="0" smtClean="0">
                    <a:latin typeface="Calibri" pitchFamily="34" charset="0"/>
                  </a:rPr>
                  <a:t>OK</a:t>
                </a:r>
                <a:r>
                  <a:rPr lang="en-CA" dirty="0" smtClean="0">
                    <a:latin typeface="Calibri" pitchFamily="34" charset="0"/>
                  </a:rPr>
                  <a:t> on the Measure Area box, it and the polygon will disappear as this is merely a measurement tool.</a:t>
                </a:r>
                <a:endParaRPr lang="en-CA" dirty="0">
                  <a:latin typeface="Calibri" pitchFamily="34" charset="0"/>
                </a:endParaRPr>
              </a:p>
            </p:txBody>
          </p:sp>
          <p:sp>
            <p:nvSpPr>
              <p:cNvPr id="14" name="TextBox 3"/>
              <p:cNvSpPr txBox="1">
                <a:spLocks noChangeArrowheads="1"/>
              </p:cNvSpPr>
              <p:nvPr/>
            </p:nvSpPr>
            <p:spPr bwMode="auto">
              <a:xfrm>
                <a:off x="1368000" y="936834"/>
                <a:ext cx="2428875"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Click </a:t>
                </a:r>
                <a:r>
                  <a:rPr lang="en-CA" b="1" dirty="0" smtClean="0">
                    <a:latin typeface="Calibri" pitchFamily="34" charset="0"/>
                  </a:rPr>
                  <a:t>Draw a polygon and determine its area</a:t>
                </a:r>
                <a:r>
                  <a:rPr lang="en-CA" dirty="0" smtClean="0">
                    <a:latin typeface="Calibri" pitchFamily="34" charset="0"/>
                  </a:rPr>
                  <a:t>. </a:t>
                </a:r>
                <a:endParaRPr lang="en-CA" dirty="0">
                  <a:latin typeface="Calibri" pitchFamily="34" charset="0"/>
                </a:endParaRPr>
              </a:p>
            </p:txBody>
          </p:sp>
          <p:cxnSp>
            <p:nvCxnSpPr>
              <p:cNvPr id="15" name="Straight Arrow Connector 14"/>
              <p:cNvCxnSpPr>
                <a:stCxn id="6" idx="3"/>
                <a:endCxn id="14" idx="1"/>
              </p:cNvCxnSpPr>
              <p:nvPr/>
            </p:nvCxnSpPr>
            <p:spPr bwMode="auto">
              <a:xfrm>
                <a:off x="972000" y="1260000"/>
                <a:ext cx="3960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10" name="Group 23"/>
              <p:cNvGrpSpPr/>
              <p:nvPr/>
            </p:nvGrpSpPr>
            <p:grpSpPr>
              <a:xfrm>
                <a:off x="251999" y="936834"/>
                <a:ext cx="8643979" cy="5394966"/>
                <a:chOff x="251999" y="936834"/>
                <a:chExt cx="8643979" cy="5394966"/>
              </a:xfrm>
            </p:grpSpPr>
            <p:pic>
              <p:nvPicPr>
                <p:cNvPr id="6146" name="Picture 2" descr="C:\Users\User1\Desktop\ScreenHunter\ICv6 Course\ICv6 GIS_45.JPG"/>
                <p:cNvPicPr>
                  <a:picLocks noChangeAspect="1" noChangeArrowheads="1"/>
                </p:cNvPicPr>
                <p:nvPr/>
              </p:nvPicPr>
              <p:blipFill>
                <a:blip r:embed="rId3" cstate="print"/>
                <a:srcRect/>
                <a:stretch>
                  <a:fillRect/>
                </a:stretch>
              </p:blipFill>
              <p:spPr bwMode="auto">
                <a:xfrm>
                  <a:off x="3923928" y="1836000"/>
                  <a:ext cx="4972050" cy="4495800"/>
                </a:xfrm>
                <a:prstGeom prst="rect">
                  <a:avLst/>
                </a:prstGeom>
                <a:noFill/>
                <a:ln w="9525">
                  <a:solidFill>
                    <a:schemeClr val="tx1"/>
                  </a:solidFill>
                </a:ln>
                <a:effectLst>
                  <a:outerShdw blurRad="50800" dist="38100" dir="2700000" algn="tl" rotWithShape="0">
                    <a:prstClr val="black">
                      <a:alpha val="40000"/>
                    </a:prstClr>
                  </a:outerShdw>
                </a:effectLst>
              </p:spPr>
            </p:pic>
            <p:sp>
              <p:nvSpPr>
                <p:cNvPr id="8" name="TextBox 3"/>
                <p:cNvSpPr txBox="1">
                  <a:spLocks noChangeArrowheads="1"/>
                </p:cNvSpPr>
                <p:nvPr/>
              </p:nvSpPr>
              <p:spPr bwMode="auto">
                <a:xfrm>
                  <a:off x="251999" y="1980000"/>
                  <a:ext cx="3132000" cy="1476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Place a cursor on the area perimeter,</a:t>
                  </a:r>
                  <a:r>
                    <a:rPr lang="en-CA" b="1" dirty="0" smtClean="0">
                      <a:latin typeface="Calibri" pitchFamily="34" charset="0"/>
                    </a:rPr>
                    <a:t> click</a:t>
                  </a:r>
                  <a:r>
                    <a:rPr lang="en-CA" dirty="0" smtClean="0">
                      <a:latin typeface="Calibri" pitchFamily="34" charset="0"/>
                    </a:rPr>
                    <a:t>, then </a:t>
                  </a:r>
                  <a:r>
                    <a:rPr lang="en-CA" b="1" dirty="0" smtClean="0">
                      <a:latin typeface="Calibri" pitchFamily="34" charset="0"/>
                    </a:rPr>
                    <a:t>click</a:t>
                  </a:r>
                  <a:r>
                    <a:rPr lang="en-CA" dirty="0" smtClean="0">
                      <a:latin typeface="Calibri" pitchFamily="34" charset="0"/>
                    </a:rPr>
                    <a:t> each change in perimeter direction until the area is fully defined, then </a:t>
                  </a:r>
                  <a:r>
                    <a:rPr lang="en-CA" b="1" dirty="0" smtClean="0">
                      <a:latin typeface="Calibri" pitchFamily="34" charset="0"/>
                    </a:rPr>
                    <a:t>double click</a:t>
                  </a:r>
                  <a:r>
                    <a:rPr lang="en-CA" dirty="0" smtClean="0">
                      <a:latin typeface="Calibri" pitchFamily="34" charset="0"/>
                    </a:rPr>
                    <a:t>.</a:t>
                  </a:r>
                  <a:endParaRPr lang="en-CA" b="1" dirty="0">
                    <a:latin typeface="Calibri" pitchFamily="34" charset="0"/>
                  </a:endParaRPr>
                </a:p>
              </p:txBody>
            </p:sp>
            <p:cxnSp>
              <p:nvCxnSpPr>
                <p:cNvPr id="9" name="Straight Arrow Connector 8"/>
                <p:cNvCxnSpPr/>
                <p:nvPr/>
              </p:nvCxnSpPr>
              <p:spPr bwMode="auto">
                <a:xfrm>
                  <a:off x="3383999" y="2736000"/>
                  <a:ext cx="935973" cy="9990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3"/>
                <p:cNvSpPr txBox="1">
                  <a:spLocks noChangeArrowheads="1"/>
                </p:cNvSpPr>
                <p:nvPr/>
              </p:nvSpPr>
              <p:spPr bwMode="auto">
                <a:xfrm>
                  <a:off x="4824000" y="936834"/>
                  <a:ext cx="3276000" cy="64800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The area within the polygon is displayed in Sq. Km and Sq. Miles</a:t>
                  </a:r>
                  <a:endParaRPr lang="en-CA" dirty="0">
                    <a:latin typeface="Calibri" pitchFamily="34" charset="0"/>
                  </a:endParaRPr>
                </a:p>
              </p:txBody>
            </p:sp>
            <p:cxnSp>
              <p:nvCxnSpPr>
                <p:cNvPr id="21" name="Straight Arrow Connector 20"/>
                <p:cNvCxnSpPr>
                  <a:stCxn id="12" idx="2"/>
                  <a:endCxn id="16" idx="0"/>
                </p:cNvCxnSpPr>
                <p:nvPr/>
              </p:nvCxnSpPr>
              <p:spPr bwMode="auto">
                <a:xfrm rot="16200000" flipH="1">
                  <a:off x="5922510" y="2124324"/>
                  <a:ext cx="1097166" cy="1818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16" name="Rounded Rectangle 15"/>
            <p:cNvSpPr/>
            <p:nvPr/>
          </p:nvSpPr>
          <p:spPr>
            <a:xfrm>
              <a:off x="5022000" y="2682000"/>
              <a:ext cx="2916372" cy="252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20"/>
          <p:cNvSpPr>
            <a:spLocks noGrp="1"/>
          </p:cNvSpPr>
          <p:nvPr>
            <p:ph type="title"/>
          </p:nvPr>
        </p:nvSpPr>
        <p:spPr>
          <a:xfrm>
            <a:off x="457200" y="274638"/>
            <a:ext cx="8229600" cy="525462"/>
          </a:xfrm>
        </p:spPr>
        <p:txBody>
          <a:bodyPr/>
          <a:lstStyle/>
          <a:p>
            <a:r>
              <a:rPr lang="en-CA" b="1" dirty="0" smtClean="0"/>
              <a:t>Command - 1</a:t>
            </a:r>
            <a:endParaRPr lang="en-CA" dirty="0" smtClean="0"/>
          </a:p>
        </p:txBody>
      </p:sp>
      <p:sp>
        <p:nvSpPr>
          <p:cNvPr id="2" name="Date Placeholder 1"/>
          <p:cNvSpPr>
            <a:spLocks noGrp="1"/>
          </p:cNvSpPr>
          <p:nvPr>
            <p:ph type="dt" sz="quarter" idx="10"/>
          </p:nvPr>
        </p:nvSpPr>
        <p:spPr/>
        <p:txBody>
          <a:bodyPr/>
          <a:lstStyle/>
          <a:p>
            <a:pPr>
              <a:defRPr/>
            </a:pPr>
            <a:fld id="{0502C61F-0213-4A28-8DE2-C671CCEE79AA}" type="datetime1">
              <a:rPr lang="en-CA"/>
              <a:pPr>
                <a:defRPr/>
              </a:pPr>
              <a:t>22/03/2011</a:t>
            </a:fld>
            <a:endParaRPr lang="en-CA" dirty="0"/>
          </a:p>
        </p:txBody>
      </p:sp>
      <p:sp>
        <p:nvSpPr>
          <p:cNvPr id="3" name="Slide Number Placeholder 2"/>
          <p:cNvSpPr>
            <a:spLocks noGrp="1"/>
          </p:cNvSpPr>
          <p:nvPr>
            <p:ph type="sldNum" sz="quarter" idx="12"/>
          </p:nvPr>
        </p:nvSpPr>
        <p:spPr/>
        <p:txBody>
          <a:bodyPr/>
          <a:lstStyle/>
          <a:p>
            <a:pPr>
              <a:defRPr/>
            </a:pPr>
            <a:fld id="{EB529FBD-B968-4225-BE0E-9D0844E559EB}" type="slidenum">
              <a:rPr lang="en-CA" smtClean="0"/>
              <a:pPr>
                <a:defRPr/>
              </a:pPr>
              <a:t>9</a:t>
            </a:fld>
            <a:endParaRPr lang="en-CA" dirty="0"/>
          </a:p>
        </p:txBody>
      </p:sp>
      <p:grpSp>
        <p:nvGrpSpPr>
          <p:cNvPr id="13317" name="Group 46"/>
          <p:cNvGrpSpPr>
            <a:grpSpLocks/>
          </p:cNvGrpSpPr>
          <p:nvPr/>
        </p:nvGrpSpPr>
        <p:grpSpPr bwMode="auto">
          <a:xfrm>
            <a:off x="215900" y="800100"/>
            <a:ext cx="8721725" cy="5556250"/>
            <a:chOff x="215898" y="800100"/>
            <a:chExt cx="8721129" cy="5556250"/>
          </a:xfrm>
        </p:grpSpPr>
        <p:grpSp>
          <p:nvGrpSpPr>
            <p:cNvPr id="13318" name="Group 28"/>
            <p:cNvGrpSpPr>
              <a:grpSpLocks noChangeAspect="1"/>
            </p:cNvGrpSpPr>
            <p:nvPr/>
          </p:nvGrpSpPr>
          <p:grpSpPr bwMode="auto">
            <a:xfrm>
              <a:off x="215898" y="2939232"/>
              <a:ext cx="6546450" cy="3417118"/>
              <a:chOff x="215897" y="3105148"/>
              <a:chExt cx="6552346" cy="3420196"/>
            </a:xfrm>
          </p:grpSpPr>
          <p:grpSp>
            <p:nvGrpSpPr>
              <p:cNvPr id="13326" name="Group 24"/>
              <p:cNvGrpSpPr>
                <a:grpSpLocks noChangeAspect="1"/>
              </p:cNvGrpSpPr>
              <p:nvPr/>
            </p:nvGrpSpPr>
            <p:grpSpPr bwMode="auto">
              <a:xfrm>
                <a:off x="215897" y="3105148"/>
                <a:ext cx="6552346" cy="3420196"/>
                <a:chOff x="215900" y="3105150"/>
                <a:chExt cx="3079504" cy="1607440"/>
              </a:xfrm>
            </p:grpSpPr>
            <p:pic>
              <p:nvPicPr>
                <p:cNvPr id="4" name="Picture 6" descr="C:\Users\User1\Desktop\ScreenHunter\ScreenHunter_02 Jul. 11 17.33.jpg"/>
                <p:cNvPicPr>
                  <a:picLocks noChangeAspect="1" noChangeArrowheads="1"/>
                </p:cNvPicPr>
                <p:nvPr/>
              </p:nvPicPr>
              <p:blipFill>
                <a:blip r:embed="rId2" cstate="print"/>
                <a:srcRect l="430" t="3720" r="62694" b="48725"/>
                <a:stretch>
                  <a:fillRect/>
                </a:stretch>
              </p:blipFill>
              <p:spPr bwMode="auto">
                <a:xfrm>
                  <a:off x="215900" y="3104788"/>
                  <a:ext cx="3079482" cy="1607802"/>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23" name="Rectangle 22"/>
                <p:cNvSpPr/>
                <p:nvPr/>
              </p:nvSpPr>
              <p:spPr>
                <a:xfrm>
                  <a:off x="802824" y="3970298"/>
                  <a:ext cx="2429834" cy="68479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28" name="Rounded Rectangle 27"/>
              <p:cNvSpPr/>
              <p:nvPr/>
            </p:nvSpPr>
            <p:spPr>
              <a:xfrm>
                <a:off x="1404335" y="3527034"/>
                <a:ext cx="1205916" cy="41471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a:p>
            </p:txBody>
          </p:sp>
        </p:grpSp>
        <p:sp>
          <p:nvSpPr>
            <p:cNvPr id="13319" name="TextBox 3"/>
            <p:cNvSpPr txBox="1">
              <a:spLocks noChangeArrowheads="1"/>
            </p:cNvSpPr>
            <p:nvPr/>
          </p:nvSpPr>
          <p:spPr bwMode="auto">
            <a:xfrm>
              <a:off x="216694" y="800100"/>
              <a:ext cx="8711406" cy="646331"/>
            </a:xfrm>
            <a:prstGeom prst="rect">
              <a:avLst/>
            </a:prstGeom>
            <a:noFill/>
            <a:ln w="9525">
              <a:noFill/>
              <a:miter lim="800000"/>
              <a:headEnd/>
              <a:tailEnd/>
            </a:ln>
          </p:spPr>
          <p:txBody>
            <a:bodyPr>
              <a:spAutoFit/>
            </a:bodyPr>
            <a:lstStyle/>
            <a:p>
              <a:r>
                <a:rPr lang="en-CA" dirty="0">
                  <a:latin typeface="Calibri" pitchFamily="34" charset="0"/>
                </a:rPr>
                <a:t> The </a:t>
              </a:r>
              <a:r>
                <a:rPr lang="en-CA" b="1" dirty="0">
                  <a:latin typeface="Calibri" pitchFamily="34" charset="0"/>
                </a:rPr>
                <a:t>Command </a:t>
              </a:r>
              <a:r>
                <a:rPr lang="en-CA" dirty="0">
                  <a:latin typeface="Calibri" pitchFamily="34" charset="0"/>
                </a:rPr>
                <a:t>menu displays the </a:t>
              </a:r>
              <a:r>
                <a:rPr lang="en-CA" b="1" dirty="0">
                  <a:latin typeface="Calibri" pitchFamily="34" charset="0"/>
                </a:rPr>
                <a:t>Organization Chart </a:t>
              </a:r>
              <a:r>
                <a:rPr lang="en-CA" dirty="0">
                  <a:latin typeface="Calibri" pitchFamily="34" charset="0"/>
                </a:rPr>
                <a:t>and other screens that provide a snapshot if mission status and progress. </a:t>
              </a:r>
              <a:endParaRPr lang="en-CA" dirty="0">
                <a:solidFill>
                  <a:srgbClr val="FF0000"/>
                </a:solidFill>
                <a:latin typeface="Calibri" pitchFamily="34" charset="0"/>
              </a:endParaRPr>
            </a:p>
          </p:txBody>
        </p:sp>
        <p:sp>
          <p:nvSpPr>
            <p:cNvPr id="13320" name="TextBox 3"/>
            <p:cNvSpPr txBox="1">
              <a:spLocks noChangeArrowheads="1"/>
            </p:cNvSpPr>
            <p:nvPr/>
          </p:nvSpPr>
          <p:spPr bwMode="auto">
            <a:xfrm>
              <a:off x="3023828" y="1628959"/>
              <a:ext cx="2880000" cy="1152000"/>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 ICS 207 Organizational Char</a:t>
              </a:r>
              <a:r>
                <a:rPr lang="en-CA">
                  <a:latin typeface="Calibri" pitchFamily="34" charset="0"/>
                </a:rPr>
                <a:t>t - Shows the command structure and the members assigned to key positions.</a:t>
              </a:r>
            </a:p>
          </p:txBody>
        </p:sp>
        <p:sp>
          <p:nvSpPr>
            <p:cNvPr id="13321" name="TextBox 3"/>
            <p:cNvSpPr txBox="1">
              <a:spLocks noChangeArrowheads="1"/>
            </p:cNvSpPr>
            <p:nvPr/>
          </p:nvSpPr>
          <p:spPr bwMode="auto">
            <a:xfrm>
              <a:off x="6201027" y="1628958"/>
              <a:ext cx="2736000" cy="1152000"/>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ICS 202 Mission Objectives</a:t>
              </a:r>
              <a:r>
                <a:rPr lang="en-CA">
                  <a:latin typeface="Calibri" pitchFamily="34" charset="0"/>
                </a:rPr>
                <a:t> – Documents the objectives for the current operational period. </a:t>
              </a:r>
              <a:endParaRPr lang="en-CA" b="1">
                <a:latin typeface="Calibri" pitchFamily="34" charset="0"/>
              </a:endParaRPr>
            </a:p>
          </p:txBody>
        </p:sp>
        <p:cxnSp>
          <p:nvCxnSpPr>
            <p:cNvPr id="15" name="Straight Arrow Connector 14"/>
            <p:cNvCxnSpPr>
              <a:stCxn id="13320" idx="2"/>
            </p:cNvCxnSpPr>
            <p:nvPr/>
          </p:nvCxnSpPr>
          <p:spPr bwMode="auto">
            <a:xfrm rot="5400000">
              <a:off x="3243810" y="2632916"/>
              <a:ext cx="1071563" cy="136833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bwMode="auto">
            <a:xfrm rot="5400000">
              <a:off x="5148668" y="1840820"/>
              <a:ext cx="1439863" cy="332082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324" name="TextBox 3"/>
            <p:cNvSpPr txBox="1">
              <a:spLocks noChangeArrowheads="1"/>
            </p:cNvSpPr>
            <p:nvPr/>
          </p:nvSpPr>
          <p:spPr bwMode="auto">
            <a:xfrm>
              <a:off x="7020100" y="4602024"/>
              <a:ext cx="1908000" cy="1754326"/>
            </a:xfrm>
            <a:prstGeom prst="rect">
              <a:avLst/>
            </a:prstGeom>
            <a:solidFill>
              <a:srgbClr val="FAFA96">
                <a:alpha val="79999"/>
              </a:srgbClr>
            </a:solidFill>
            <a:ln w="9525">
              <a:noFill/>
              <a:miter lim="800000"/>
              <a:headEnd/>
              <a:tailEnd/>
            </a:ln>
          </p:spPr>
          <p:txBody>
            <a:bodyPr>
              <a:spAutoFit/>
            </a:bodyPr>
            <a:lstStyle/>
            <a:p>
              <a:r>
                <a:rPr lang="en-CA" b="1">
                  <a:latin typeface="Calibri" pitchFamily="34" charset="0"/>
                </a:rPr>
                <a:t>ICS 201 Mission Briefing</a:t>
              </a:r>
              <a:r>
                <a:rPr lang="en-CA">
                  <a:latin typeface="Calibri" pitchFamily="34" charset="0"/>
                </a:rPr>
                <a:t> – Provides incoming personnel with a brief overview of the mission. </a:t>
              </a:r>
              <a:endParaRPr lang="en-CA" b="1">
                <a:latin typeface="Calibri" pitchFamily="34" charset="0"/>
              </a:endParaRPr>
            </a:p>
          </p:txBody>
        </p:sp>
        <p:cxnSp>
          <p:nvCxnSpPr>
            <p:cNvPr id="46" name="Straight Arrow Connector 45"/>
            <p:cNvCxnSpPr/>
            <p:nvPr/>
          </p:nvCxnSpPr>
          <p:spPr bwMode="auto">
            <a:xfrm rot="10800000">
              <a:off x="3995478" y="4500563"/>
              <a:ext cx="2989058" cy="8763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Draw Bearing on the Map</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90</a:t>
            </a:fld>
            <a:endParaRPr lang="en-CA" dirty="0"/>
          </a:p>
        </p:txBody>
      </p:sp>
      <p:grpSp>
        <p:nvGrpSpPr>
          <p:cNvPr id="5" name="Group 28"/>
          <p:cNvGrpSpPr/>
          <p:nvPr/>
        </p:nvGrpSpPr>
        <p:grpSpPr>
          <a:xfrm>
            <a:off x="252000" y="838800"/>
            <a:ext cx="8676484" cy="5461200"/>
            <a:chOff x="252000" y="838800"/>
            <a:chExt cx="8676484" cy="5461200"/>
          </a:xfrm>
        </p:grpSpPr>
        <p:pic>
          <p:nvPicPr>
            <p:cNvPr id="6" name="Picture 2" descr="C:\Users\User1\Desktop\ScreenHunter\ICv6 Course\ICv6 GIS Map_Tool Bar_1.JPG"/>
            <p:cNvPicPr>
              <a:picLocks noChangeAspect="1" noChangeArrowheads="1"/>
            </p:cNvPicPr>
            <p:nvPr/>
          </p:nvPicPr>
          <p:blipFill>
            <a:blip r:embed="rId2" cstate="print"/>
            <a:srcRect l="76732" t="5556" r="18945" b="4712"/>
            <a:stretch>
              <a:fillRect/>
            </a:stretch>
          </p:blipFill>
          <p:spPr bwMode="auto">
            <a:xfrm>
              <a:off x="252000" y="838800"/>
              <a:ext cx="720000"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8" name="TextBox 3"/>
            <p:cNvSpPr txBox="1">
              <a:spLocks noChangeArrowheads="1"/>
            </p:cNvSpPr>
            <p:nvPr/>
          </p:nvSpPr>
          <p:spPr bwMode="auto">
            <a:xfrm>
              <a:off x="1376362" y="890112"/>
              <a:ext cx="1980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 Draw Bearing on the Map</a:t>
              </a:r>
              <a:r>
                <a:rPr lang="en-CA" dirty="0" smtClean="0">
                  <a:latin typeface="Calibri" pitchFamily="34" charset="0"/>
                </a:rPr>
                <a:t>.</a:t>
              </a:r>
              <a:endParaRPr lang="en-CA" dirty="0">
                <a:latin typeface="Calibri" pitchFamily="34" charset="0"/>
              </a:endParaRPr>
            </a:p>
          </p:txBody>
        </p:sp>
        <p:cxnSp>
          <p:nvCxnSpPr>
            <p:cNvPr id="9" name="Straight Arrow Connector 8"/>
            <p:cNvCxnSpPr>
              <a:stCxn id="8" idx="1"/>
              <a:endCxn id="6" idx="3"/>
            </p:cNvCxnSpPr>
            <p:nvPr/>
          </p:nvCxnSpPr>
          <p:spPr bwMode="auto">
            <a:xfrm rot="10800000">
              <a:off x="972000" y="1198800"/>
              <a:ext cx="404362" cy="144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3"/>
            <p:cNvSpPr txBox="1">
              <a:spLocks noChangeArrowheads="1"/>
            </p:cNvSpPr>
            <p:nvPr/>
          </p:nvSpPr>
          <p:spPr bwMode="auto">
            <a:xfrm>
              <a:off x="252000" y="5076000"/>
              <a:ext cx="3312000" cy="1224000"/>
            </a:xfrm>
            <a:prstGeom prst="rect">
              <a:avLst/>
            </a:prstGeom>
            <a:solidFill>
              <a:srgbClr val="FEBEC9">
                <a:alpha val="80000"/>
              </a:srgbClr>
            </a:solidFill>
            <a:ln w="9525">
              <a:noFill/>
              <a:miter lim="800000"/>
              <a:headEnd/>
              <a:tailEnd/>
            </a:ln>
          </p:spPr>
          <p:txBody>
            <a:bodyPr>
              <a:spAutoFit/>
            </a:bodyPr>
            <a:lstStyle/>
            <a:p>
              <a:pPr>
                <a:defRPr/>
              </a:pPr>
              <a:r>
                <a:rPr lang="en-CA" dirty="0" smtClean="0">
                  <a:latin typeface="Calibri" pitchFamily="34" charset="0"/>
                </a:rPr>
                <a:t>To convert a </a:t>
              </a:r>
              <a:r>
                <a:rPr lang="en-CA" b="1" dirty="0" smtClean="0">
                  <a:latin typeface="Calibri" pitchFamily="34" charset="0"/>
                </a:rPr>
                <a:t>True bearing </a:t>
              </a:r>
              <a:r>
                <a:rPr lang="en-CA" dirty="0" smtClean="0">
                  <a:latin typeface="Calibri" pitchFamily="34" charset="0"/>
                </a:rPr>
                <a:t>to a </a:t>
              </a:r>
              <a:r>
                <a:rPr lang="en-CA" b="1" dirty="0" smtClean="0">
                  <a:latin typeface="Calibri" pitchFamily="34" charset="0"/>
                </a:rPr>
                <a:t>Grid or Magnetic bearing </a:t>
              </a:r>
              <a:r>
                <a:rPr lang="en-CA" dirty="0" smtClean="0">
                  <a:latin typeface="Calibri" pitchFamily="34" charset="0"/>
                </a:rPr>
                <a:t>use the </a:t>
              </a:r>
              <a:r>
                <a:rPr lang="en-CA" b="1" dirty="0" smtClean="0">
                  <a:latin typeface="Calibri" pitchFamily="34" charset="0"/>
                </a:rPr>
                <a:t>Calculations – Lat-Long/UTM Conversions Calculator</a:t>
              </a:r>
              <a:r>
                <a:rPr lang="en-CA" dirty="0" smtClean="0">
                  <a:latin typeface="Calibri" pitchFamily="34" charset="0"/>
                </a:rPr>
                <a:t>.</a:t>
              </a:r>
              <a:endParaRPr lang="en-CA" dirty="0">
                <a:latin typeface="Calibri" pitchFamily="34" charset="0"/>
              </a:endParaRPr>
            </a:p>
          </p:txBody>
        </p:sp>
        <p:sp>
          <p:nvSpPr>
            <p:cNvPr id="15" name="TextBox 3"/>
            <p:cNvSpPr txBox="1">
              <a:spLocks noChangeArrowheads="1"/>
            </p:cNvSpPr>
            <p:nvPr/>
          </p:nvSpPr>
          <p:spPr bwMode="auto">
            <a:xfrm>
              <a:off x="7380312" y="1900558"/>
              <a:ext cx="1548172" cy="923330"/>
            </a:xfrm>
            <a:prstGeom prst="rect">
              <a:avLst/>
            </a:prstGeom>
            <a:solidFill>
              <a:schemeClr val="tx2">
                <a:lumMod val="20000"/>
                <a:lumOff val="80000"/>
                <a:alpha val="80000"/>
              </a:schemeClr>
            </a:solidFill>
            <a:ln w="9525">
              <a:noFill/>
              <a:miter lim="800000"/>
              <a:headEnd/>
              <a:tailEnd/>
            </a:ln>
          </p:spPr>
          <p:txBody>
            <a:bodyPr wrap="square">
              <a:spAutoFit/>
            </a:bodyPr>
            <a:lstStyle/>
            <a:p>
              <a:pPr>
                <a:defRPr/>
              </a:pPr>
              <a:r>
                <a:rPr lang="en-CA" dirty="0" smtClean="0">
                  <a:latin typeface="Calibri" pitchFamily="34" charset="0"/>
                </a:rPr>
                <a:t>Select a line color from the </a:t>
              </a:r>
              <a:r>
                <a:rPr lang="en-CA" b="1" dirty="0" smtClean="0">
                  <a:latin typeface="Calibri" pitchFamily="34" charset="0"/>
                </a:rPr>
                <a:t>Color</a:t>
              </a:r>
              <a:r>
                <a:rPr lang="en-CA" dirty="0" smtClean="0">
                  <a:latin typeface="Calibri" pitchFamily="34" charset="0"/>
                </a:rPr>
                <a:t> box.</a:t>
              </a:r>
              <a:endParaRPr lang="en-CA" dirty="0">
                <a:latin typeface="Calibri" pitchFamily="34" charset="0"/>
              </a:endParaRPr>
            </a:p>
          </p:txBody>
        </p:sp>
        <p:grpSp>
          <p:nvGrpSpPr>
            <p:cNvPr id="7" name="Group 27"/>
            <p:cNvGrpSpPr/>
            <p:nvPr/>
          </p:nvGrpSpPr>
          <p:grpSpPr>
            <a:xfrm>
              <a:off x="2025650" y="1260000"/>
              <a:ext cx="5220585" cy="4727018"/>
              <a:chOff x="2025650" y="1260000"/>
              <a:chExt cx="5220585" cy="4727018"/>
            </a:xfrm>
          </p:grpSpPr>
          <p:pic>
            <p:nvPicPr>
              <p:cNvPr id="7170" name="Picture 2" descr="C:\Users\User1\Desktop\ScreenHunter\ICv6 Course\ICv6 GIS_46.JPG"/>
              <p:cNvPicPr>
                <a:picLocks noChangeAspect="1" noChangeArrowheads="1"/>
              </p:cNvPicPr>
              <p:nvPr/>
            </p:nvPicPr>
            <p:blipFill>
              <a:blip r:embed="rId3" cstate="print"/>
              <a:srcRect l="7369" t="14563" r="10211" b="26375"/>
              <a:stretch>
                <a:fillRect/>
              </a:stretch>
            </p:blipFill>
            <p:spPr bwMode="auto">
              <a:xfrm>
                <a:off x="2025650" y="2546889"/>
                <a:ext cx="5220585" cy="2250263"/>
              </a:xfrm>
              <a:prstGeom prst="rect">
                <a:avLst/>
              </a:prstGeom>
              <a:noFill/>
              <a:ln w="9525">
                <a:solidFill>
                  <a:schemeClr val="tx1"/>
                </a:solidFill>
              </a:ln>
              <a:effectLst>
                <a:outerShdw blurRad="50800" dist="38100" dir="2700000" algn="tl" rotWithShape="0">
                  <a:prstClr val="black">
                    <a:alpha val="40000"/>
                  </a:prstClr>
                </a:outerShdw>
              </a:effectLst>
            </p:spPr>
          </p:pic>
          <p:sp>
            <p:nvSpPr>
              <p:cNvPr id="10" name="Rounded Rectangle 9"/>
              <p:cNvSpPr/>
              <p:nvPr/>
            </p:nvSpPr>
            <p:spPr>
              <a:xfrm>
                <a:off x="4248000" y="3276000"/>
                <a:ext cx="1214438" cy="431800"/>
              </a:xfrm>
              <a:prstGeom prst="round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TextBox 3"/>
              <p:cNvSpPr txBox="1">
                <a:spLocks noChangeArrowheads="1"/>
              </p:cNvSpPr>
              <p:nvPr/>
            </p:nvSpPr>
            <p:spPr bwMode="auto">
              <a:xfrm>
                <a:off x="4185564" y="5063688"/>
                <a:ext cx="2428875" cy="923330"/>
              </a:xfrm>
              <a:prstGeom prst="rect">
                <a:avLst/>
              </a:prstGeom>
              <a:solidFill>
                <a:srgbClr val="FAFA96">
                  <a:alpha val="80000"/>
                </a:srgbClr>
              </a:solidFill>
              <a:ln w="9525">
                <a:noFill/>
                <a:miter lim="800000"/>
                <a:headEnd/>
                <a:tailEnd/>
              </a:ln>
            </p:spPr>
            <p:txBody>
              <a:bodyPr>
                <a:spAutoFit/>
              </a:bodyPr>
              <a:lstStyle/>
              <a:p>
                <a:pPr>
                  <a:defRPr/>
                </a:pPr>
                <a:r>
                  <a:rPr lang="en-CA" dirty="0" smtClean="0">
                    <a:latin typeface="Calibri" pitchFamily="34" charset="0"/>
                  </a:rPr>
                  <a:t>The </a:t>
                </a:r>
                <a:r>
                  <a:rPr lang="en-CA" b="1" dirty="0" smtClean="0">
                    <a:latin typeface="Calibri" pitchFamily="34" charset="0"/>
                  </a:rPr>
                  <a:t>True bearing </a:t>
                </a:r>
                <a:r>
                  <a:rPr lang="en-CA" dirty="0" smtClean="0">
                    <a:latin typeface="Calibri" pitchFamily="34" charset="0"/>
                  </a:rPr>
                  <a:t>and </a:t>
                </a:r>
                <a:r>
                  <a:rPr lang="en-CA" b="1" dirty="0" smtClean="0">
                    <a:latin typeface="Calibri" pitchFamily="34" charset="0"/>
                  </a:rPr>
                  <a:t>direction</a:t>
                </a:r>
                <a:r>
                  <a:rPr lang="en-CA" dirty="0" smtClean="0">
                    <a:latin typeface="Calibri" pitchFamily="34" charset="0"/>
                  </a:rPr>
                  <a:t> of travel is displayed on the map.</a:t>
                </a:r>
                <a:endParaRPr lang="en-CA" dirty="0">
                  <a:latin typeface="Calibri" pitchFamily="34" charset="0"/>
                </a:endParaRPr>
              </a:p>
            </p:txBody>
          </p:sp>
          <p:sp>
            <p:nvSpPr>
              <p:cNvPr id="14" name="TextBox 3"/>
              <p:cNvSpPr txBox="1">
                <a:spLocks noChangeArrowheads="1"/>
              </p:cNvSpPr>
              <p:nvPr/>
            </p:nvSpPr>
            <p:spPr bwMode="auto">
              <a:xfrm>
                <a:off x="3672000" y="1260000"/>
                <a:ext cx="3456000" cy="936000"/>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Place the cursor on the Start point, </a:t>
                </a:r>
                <a:r>
                  <a:rPr lang="en-CA" b="1" dirty="0" smtClean="0">
                    <a:latin typeface="Calibri" pitchFamily="34" charset="0"/>
                  </a:rPr>
                  <a:t>click and hold</a:t>
                </a:r>
                <a:r>
                  <a:rPr lang="en-CA" dirty="0" smtClean="0">
                    <a:latin typeface="Calibri" pitchFamily="34" charset="0"/>
                  </a:rPr>
                  <a:t>, move the cursor to the end point then </a:t>
                </a:r>
                <a:r>
                  <a:rPr lang="en-CA" b="1" dirty="0" smtClean="0">
                    <a:latin typeface="Calibri" pitchFamily="34" charset="0"/>
                  </a:rPr>
                  <a:t>double click</a:t>
                </a:r>
                <a:r>
                  <a:rPr lang="en-CA" dirty="0" smtClean="0">
                    <a:latin typeface="Calibri" pitchFamily="34" charset="0"/>
                  </a:rPr>
                  <a:t>.</a:t>
                </a:r>
                <a:endParaRPr lang="en-CA" b="1" dirty="0">
                  <a:latin typeface="Calibri" pitchFamily="34" charset="0"/>
                </a:endParaRPr>
              </a:p>
            </p:txBody>
          </p:sp>
          <p:cxnSp>
            <p:nvCxnSpPr>
              <p:cNvPr id="16" name="Straight Arrow Connector 15"/>
              <p:cNvCxnSpPr>
                <a:stCxn id="14" idx="2"/>
              </p:cNvCxnSpPr>
              <p:nvPr/>
            </p:nvCxnSpPr>
            <p:spPr bwMode="auto">
              <a:xfrm rot="5400000">
                <a:off x="3289380" y="1678420"/>
                <a:ext cx="1593040" cy="2628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bwMode="auto">
              <a:xfrm rot="16200000" flipH="1">
                <a:off x="5233597" y="2362405"/>
                <a:ext cx="1124988" cy="7921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3" idx="0"/>
                <a:endCxn id="10" idx="2"/>
              </p:cNvCxnSpPr>
              <p:nvPr/>
            </p:nvCxnSpPr>
            <p:spPr bwMode="auto">
              <a:xfrm rot="16200000" flipV="1">
                <a:off x="4449667" y="4113352"/>
                <a:ext cx="1355888" cy="54478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Display Subject Probability Distance Circles - 1</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91</a:t>
            </a:fld>
            <a:endParaRPr lang="en-CA" dirty="0"/>
          </a:p>
        </p:txBody>
      </p:sp>
      <p:grpSp>
        <p:nvGrpSpPr>
          <p:cNvPr id="5" name="Group 21"/>
          <p:cNvGrpSpPr/>
          <p:nvPr/>
        </p:nvGrpSpPr>
        <p:grpSpPr>
          <a:xfrm>
            <a:off x="252000" y="798335"/>
            <a:ext cx="8636810" cy="5649265"/>
            <a:chOff x="252000" y="798335"/>
            <a:chExt cx="8636810" cy="5649265"/>
          </a:xfrm>
        </p:grpSpPr>
        <p:pic>
          <p:nvPicPr>
            <p:cNvPr id="8" name="Picture 2" descr="C:\Users\User1\Desktop\ScreenHunter\ICv6 Course\ICv6 GIS Map_Tool Bar_1.JPG"/>
            <p:cNvPicPr>
              <a:picLocks noChangeAspect="1" noChangeArrowheads="1"/>
            </p:cNvPicPr>
            <p:nvPr/>
          </p:nvPicPr>
          <p:blipFill>
            <a:blip r:embed="rId2" cstate="print"/>
            <a:srcRect l="82053" t="5556" r="13467" b="4712"/>
            <a:stretch>
              <a:fillRect/>
            </a:stretch>
          </p:blipFill>
          <p:spPr bwMode="auto">
            <a:xfrm>
              <a:off x="252000" y="900000"/>
              <a:ext cx="745585"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5" name="TextBox 3"/>
            <p:cNvSpPr txBox="1">
              <a:spLocks noChangeArrowheads="1"/>
            </p:cNvSpPr>
            <p:nvPr/>
          </p:nvSpPr>
          <p:spPr bwMode="auto">
            <a:xfrm>
              <a:off x="252000" y="2528900"/>
              <a:ext cx="2428875" cy="1754326"/>
            </a:xfrm>
            <a:prstGeom prst="rect">
              <a:avLst/>
            </a:prstGeom>
            <a:solidFill>
              <a:schemeClr val="tx2">
                <a:lumMod val="20000"/>
                <a:lumOff val="80000"/>
                <a:alpha val="80000"/>
              </a:schemeClr>
            </a:solidFill>
            <a:ln w="9525">
              <a:noFill/>
              <a:miter lim="800000"/>
              <a:headEnd/>
              <a:tailEnd/>
            </a:ln>
          </p:spPr>
          <p:txBody>
            <a:bodyPr>
              <a:spAutoFit/>
            </a:bodyPr>
            <a:lstStyle/>
            <a:p>
              <a:r>
                <a:rPr lang="en-CA" dirty="0" smtClean="0">
                  <a:latin typeface="Calibri" pitchFamily="34" charset="0"/>
                  <a:cs typeface="Calibri" pitchFamily="34" charset="0"/>
                </a:rPr>
                <a:t>Place the </a:t>
              </a:r>
              <a:r>
                <a:rPr lang="en-CA" b="1" dirty="0" smtClean="0">
                  <a:latin typeface="Calibri" pitchFamily="34" charset="0"/>
                  <a:cs typeface="Calibri" pitchFamily="34" charset="0"/>
                </a:rPr>
                <a:t>cursor</a:t>
              </a:r>
              <a:r>
                <a:rPr lang="en-CA" dirty="0" smtClean="0">
                  <a:latin typeface="Calibri" pitchFamily="34" charset="0"/>
                  <a:cs typeface="Calibri" pitchFamily="34" charset="0"/>
                </a:rPr>
                <a:t> on the starting point (usually the Point Last Seen) and </a:t>
              </a:r>
              <a:r>
                <a:rPr lang="en-CA" b="1" dirty="0" smtClean="0">
                  <a:latin typeface="Calibri" pitchFamily="34" charset="0"/>
                  <a:cs typeface="Calibri" pitchFamily="34" charset="0"/>
                </a:rPr>
                <a:t>click</a:t>
              </a:r>
              <a:r>
                <a:rPr lang="en-CA" dirty="0" smtClean="0">
                  <a:latin typeface="Calibri" pitchFamily="34" charset="0"/>
                  <a:cs typeface="Calibri" pitchFamily="34" charset="0"/>
                </a:rPr>
                <a:t> on it to display the Select Subject Description box.</a:t>
              </a:r>
              <a:endParaRPr lang="en-CA" dirty="0">
                <a:latin typeface="Calibri" pitchFamily="34" charset="0"/>
                <a:cs typeface="Calibri" pitchFamily="34" charset="0"/>
              </a:endParaRPr>
            </a:p>
          </p:txBody>
        </p:sp>
        <p:sp>
          <p:nvSpPr>
            <p:cNvPr id="18" name="TextBox 3"/>
            <p:cNvSpPr txBox="1">
              <a:spLocks noChangeArrowheads="1"/>
            </p:cNvSpPr>
            <p:nvPr/>
          </p:nvSpPr>
          <p:spPr bwMode="auto">
            <a:xfrm>
              <a:off x="952875" y="4473116"/>
              <a:ext cx="1728000" cy="1477328"/>
            </a:xfrm>
            <a:prstGeom prst="rect">
              <a:avLst/>
            </a:prstGeom>
            <a:solidFill>
              <a:schemeClr val="tx2">
                <a:lumMod val="20000"/>
                <a:lumOff val="80000"/>
                <a:alpha val="80000"/>
              </a:schemeClr>
            </a:solidFill>
            <a:ln w="9525">
              <a:noFill/>
              <a:miter lim="800000"/>
              <a:headEnd/>
              <a:tailEnd/>
            </a:ln>
          </p:spPr>
          <p:txBody>
            <a:bodyPr>
              <a:spAutoFit/>
            </a:bodyPr>
            <a:lstStyle/>
            <a:p>
              <a:r>
                <a:rPr lang="en-CA" dirty="0" smtClean="0">
                  <a:latin typeface="Calibri" pitchFamily="34" charset="0"/>
                  <a:cs typeface="Calibri" pitchFamily="34" charset="0"/>
                </a:rPr>
                <a:t>Choose the best description and </a:t>
              </a:r>
              <a:r>
                <a:rPr lang="en-CA" b="1" dirty="0" smtClean="0">
                  <a:latin typeface="Calibri" pitchFamily="34" charset="0"/>
                  <a:cs typeface="Calibri" pitchFamily="34" charset="0"/>
                </a:rPr>
                <a:t>click</a:t>
              </a:r>
              <a:r>
                <a:rPr lang="en-CA" dirty="0" smtClean="0">
                  <a:latin typeface="Calibri" pitchFamily="34" charset="0"/>
                  <a:cs typeface="Calibri" pitchFamily="34" charset="0"/>
                </a:rPr>
                <a:t> it to display the </a:t>
              </a:r>
              <a:r>
                <a:rPr lang="en-CA" b="1" dirty="0" smtClean="0">
                  <a:latin typeface="Calibri" pitchFamily="34" charset="0"/>
                  <a:cs typeface="Calibri" pitchFamily="34" charset="0"/>
                </a:rPr>
                <a:t>Probability Distance </a:t>
              </a:r>
              <a:r>
                <a:rPr lang="en-CA" dirty="0" smtClean="0">
                  <a:latin typeface="Calibri" pitchFamily="34" charset="0"/>
                  <a:cs typeface="Calibri" pitchFamily="34" charset="0"/>
                </a:rPr>
                <a:t>circles.</a:t>
              </a:r>
              <a:endParaRPr lang="en-CA" dirty="0">
                <a:latin typeface="Calibri" pitchFamily="34" charset="0"/>
                <a:cs typeface="Calibri" pitchFamily="34" charset="0"/>
              </a:endParaRPr>
            </a:p>
          </p:txBody>
        </p:sp>
        <p:cxnSp>
          <p:nvCxnSpPr>
            <p:cNvPr id="20" name="Straight Arrow Connector 19"/>
            <p:cNvCxnSpPr>
              <a:stCxn id="16" idx="1"/>
              <a:endCxn id="8" idx="3"/>
            </p:cNvCxnSpPr>
            <p:nvPr/>
          </p:nvCxnSpPr>
          <p:spPr bwMode="auto">
            <a:xfrm rot="10800000">
              <a:off x="997586" y="1260000"/>
              <a:ext cx="334415"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6" name="Group 20"/>
            <p:cNvGrpSpPr/>
            <p:nvPr/>
          </p:nvGrpSpPr>
          <p:grpSpPr>
            <a:xfrm>
              <a:off x="2807804" y="1260000"/>
              <a:ext cx="6081006" cy="5187600"/>
              <a:chOff x="2807804" y="1260000"/>
              <a:chExt cx="6081006" cy="5187600"/>
            </a:xfrm>
          </p:grpSpPr>
          <p:pic>
            <p:nvPicPr>
              <p:cNvPr id="9218" name="Picture 2" descr="C:\Users\User1\Desktop\ScreenHunter\ICv6 Course\ICv6 GIS_49.jpg"/>
              <p:cNvPicPr>
                <a:picLocks noChangeAspect="1" noChangeArrowheads="1"/>
              </p:cNvPicPr>
              <p:nvPr/>
            </p:nvPicPr>
            <p:blipFill>
              <a:blip r:embed="rId3" cstate="print"/>
              <a:srcRect t="10375" r="21941"/>
              <a:stretch>
                <a:fillRect/>
              </a:stretch>
            </p:blipFill>
            <p:spPr bwMode="auto">
              <a:xfrm>
                <a:off x="2807804" y="1260000"/>
                <a:ext cx="5518842" cy="4255017"/>
              </a:xfrm>
              <a:prstGeom prst="rect">
                <a:avLst/>
              </a:prstGeom>
              <a:noFill/>
              <a:ln w="9525">
                <a:solidFill>
                  <a:schemeClr val="tx1"/>
                </a:solidFill>
              </a:ln>
              <a:effectLst>
                <a:outerShdw blurRad="50800" dist="38100" dir="2700000" algn="tl" rotWithShape="0">
                  <a:prstClr val="black">
                    <a:alpha val="40000"/>
                  </a:prstClr>
                </a:outerShdw>
              </a:effectLst>
            </p:spPr>
          </p:pic>
          <p:pic>
            <p:nvPicPr>
              <p:cNvPr id="17" name="Picture 3" descr="C:\Users\User1\Desktop\ScreenHunter\ICv6 Course\ICv6 GIS_66.jpg"/>
              <p:cNvPicPr>
                <a:picLocks noChangeAspect="1" noChangeArrowheads="1"/>
              </p:cNvPicPr>
              <p:nvPr/>
            </p:nvPicPr>
            <p:blipFill>
              <a:blip r:embed="rId4" cstate="print"/>
              <a:srcRect/>
              <a:stretch>
                <a:fillRect/>
              </a:stretch>
            </p:blipFill>
            <p:spPr bwMode="auto">
              <a:xfrm>
                <a:off x="4644000" y="4212000"/>
                <a:ext cx="4244810" cy="2235600"/>
              </a:xfrm>
              <a:prstGeom prst="rect">
                <a:avLst/>
              </a:prstGeom>
              <a:noFill/>
            </p:spPr>
          </p:pic>
        </p:grpSp>
        <p:cxnSp>
          <p:nvCxnSpPr>
            <p:cNvPr id="11" name="Straight Arrow Connector 10"/>
            <p:cNvCxnSpPr>
              <a:stCxn id="18" idx="3"/>
            </p:cNvCxnSpPr>
            <p:nvPr/>
          </p:nvCxnSpPr>
          <p:spPr bwMode="auto">
            <a:xfrm>
              <a:off x="2680875" y="5211780"/>
              <a:ext cx="2215161" cy="27888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Box 3"/>
            <p:cNvSpPr txBox="1">
              <a:spLocks noChangeArrowheads="1"/>
            </p:cNvSpPr>
            <p:nvPr/>
          </p:nvSpPr>
          <p:spPr bwMode="auto">
            <a:xfrm>
              <a:off x="1332000" y="798335"/>
              <a:ext cx="1980000" cy="923330"/>
            </a:xfrm>
            <a:prstGeom prst="rect">
              <a:avLst/>
            </a:prstGeom>
            <a:solidFill>
              <a:schemeClr val="tx2">
                <a:lumMod val="20000"/>
                <a:lumOff val="80000"/>
              </a:schemeClr>
            </a:solidFill>
            <a:ln w="9525">
              <a:noFill/>
              <a:miter lim="800000"/>
              <a:headEnd/>
              <a:tailEnd/>
            </a:ln>
          </p:spPr>
          <p:txBody>
            <a:bodyPr>
              <a:spAutoFit/>
            </a:bodyPr>
            <a:lstStyle/>
            <a:p>
              <a:r>
                <a:rPr lang="en-CA" b="1" dirty="0" smtClean="0">
                  <a:latin typeface="Calibri" pitchFamily="34" charset="0"/>
                  <a:cs typeface="Calibri" pitchFamily="34" charset="0"/>
                </a:rPr>
                <a:t>Click Display Subject Probability Distance Circles</a:t>
              </a:r>
              <a:r>
                <a:rPr lang="en-CA" dirty="0" smtClean="0">
                  <a:latin typeface="Calibri" pitchFamily="34" charset="0"/>
                  <a:cs typeface="Calibri" pitchFamily="34" charset="0"/>
                </a:rPr>
                <a:t>.</a:t>
              </a:r>
              <a:endParaRPr lang="en-CA" dirty="0">
                <a:latin typeface="Calibri" pitchFamily="34" charset="0"/>
                <a:cs typeface="Calibri" pitchFamily="34" charset="0"/>
              </a:endParaRPr>
            </a:p>
          </p:txBody>
        </p:sp>
        <p:cxnSp>
          <p:nvCxnSpPr>
            <p:cNvPr id="19" name="Straight Arrow Connector 18"/>
            <p:cNvCxnSpPr>
              <a:stCxn id="15" idx="3"/>
            </p:cNvCxnSpPr>
            <p:nvPr/>
          </p:nvCxnSpPr>
          <p:spPr bwMode="auto">
            <a:xfrm>
              <a:off x="2680875" y="3406063"/>
              <a:ext cx="1819117" cy="167912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Display Subject Probability Distance Circles - 2</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92</a:t>
            </a:fld>
            <a:endParaRPr lang="en-CA" dirty="0"/>
          </a:p>
        </p:txBody>
      </p:sp>
      <p:sp>
        <p:nvSpPr>
          <p:cNvPr id="16" name="TextBox 3"/>
          <p:cNvSpPr txBox="1">
            <a:spLocks noChangeArrowheads="1"/>
          </p:cNvSpPr>
          <p:nvPr/>
        </p:nvSpPr>
        <p:spPr bwMode="auto">
          <a:xfrm>
            <a:off x="2700273" y="792000"/>
            <a:ext cx="3816000" cy="648000"/>
          </a:xfrm>
          <a:prstGeom prst="rect">
            <a:avLst/>
          </a:prstGeom>
          <a:solidFill>
            <a:schemeClr val="bg1"/>
          </a:solidFill>
          <a:ln w="9525">
            <a:noFill/>
            <a:miter lim="800000"/>
            <a:headEnd/>
            <a:tailEnd/>
          </a:ln>
        </p:spPr>
        <p:txBody>
          <a:bodyPr>
            <a:spAutoFit/>
          </a:bodyPr>
          <a:lstStyle/>
          <a:p>
            <a:pPr>
              <a:defRPr/>
            </a:pPr>
            <a:r>
              <a:rPr lang="en-CA" dirty="0" smtClean="0">
                <a:latin typeface="Calibri" pitchFamily="34" charset="0"/>
              </a:rPr>
              <a:t>The is the </a:t>
            </a:r>
            <a:r>
              <a:rPr lang="en-CA" dirty="0" smtClean="0">
                <a:solidFill>
                  <a:srgbClr val="FF0000"/>
                </a:solidFill>
                <a:latin typeface="Calibri" pitchFamily="34" charset="0"/>
              </a:rPr>
              <a:t>red</a:t>
            </a:r>
            <a:r>
              <a:rPr lang="en-CA" dirty="0" smtClean="0">
                <a:latin typeface="Calibri" pitchFamily="34" charset="0"/>
              </a:rPr>
              <a:t> </a:t>
            </a:r>
            <a:r>
              <a:rPr lang="en-CA" dirty="0" smtClean="0">
                <a:solidFill>
                  <a:srgbClr val="FF0000"/>
                </a:solidFill>
                <a:latin typeface="Calibri" pitchFamily="34" charset="0"/>
              </a:rPr>
              <a:t>circle </a:t>
            </a:r>
            <a:r>
              <a:rPr lang="en-CA" dirty="0" smtClean="0">
                <a:latin typeface="Calibri" pitchFamily="34" charset="0"/>
              </a:rPr>
              <a:t>is the center of the area the subject is most likely to be in.</a:t>
            </a:r>
            <a:endParaRPr lang="en-CA" dirty="0">
              <a:latin typeface="Calibri" pitchFamily="34" charset="0"/>
            </a:endParaRPr>
          </a:p>
        </p:txBody>
      </p:sp>
      <p:grpSp>
        <p:nvGrpSpPr>
          <p:cNvPr id="5" name="Group 37"/>
          <p:cNvGrpSpPr/>
          <p:nvPr/>
        </p:nvGrpSpPr>
        <p:grpSpPr>
          <a:xfrm>
            <a:off x="324000" y="1476000"/>
            <a:ext cx="8460000" cy="4854146"/>
            <a:chOff x="252000" y="1366492"/>
            <a:chExt cx="8460000" cy="4854146"/>
          </a:xfrm>
        </p:grpSpPr>
        <p:sp>
          <p:nvSpPr>
            <p:cNvPr id="17" name="TextBox 3"/>
            <p:cNvSpPr txBox="1">
              <a:spLocks noChangeArrowheads="1"/>
            </p:cNvSpPr>
            <p:nvPr/>
          </p:nvSpPr>
          <p:spPr bwMode="auto">
            <a:xfrm>
              <a:off x="7236000" y="3265200"/>
              <a:ext cx="1476000" cy="92333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The subject is </a:t>
              </a:r>
              <a:r>
                <a:rPr lang="en-CA" dirty="0" smtClean="0">
                  <a:solidFill>
                    <a:srgbClr val="0409C6"/>
                  </a:solidFill>
                  <a:latin typeface="Calibri" pitchFamily="34" charset="0"/>
                </a:rPr>
                <a:t>most likely </a:t>
              </a:r>
              <a:r>
                <a:rPr lang="en-CA" dirty="0" smtClean="0">
                  <a:latin typeface="Calibri" pitchFamily="34" charset="0"/>
                </a:rPr>
                <a:t>in this area.</a:t>
              </a:r>
              <a:endParaRPr lang="en-CA" dirty="0">
                <a:latin typeface="Calibri" pitchFamily="34" charset="0"/>
              </a:endParaRPr>
            </a:p>
          </p:txBody>
        </p:sp>
        <p:grpSp>
          <p:nvGrpSpPr>
            <p:cNvPr id="6" name="Group 36"/>
            <p:cNvGrpSpPr/>
            <p:nvPr/>
          </p:nvGrpSpPr>
          <p:grpSpPr>
            <a:xfrm>
              <a:off x="252000" y="1366492"/>
              <a:ext cx="7008175" cy="4854146"/>
              <a:chOff x="252000" y="1366492"/>
              <a:chExt cx="7008175" cy="4854146"/>
            </a:xfrm>
          </p:grpSpPr>
          <p:grpSp>
            <p:nvGrpSpPr>
              <p:cNvPr id="14" name="Group 23"/>
              <p:cNvGrpSpPr/>
              <p:nvPr/>
            </p:nvGrpSpPr>
            <p:grpSpPr>
              <a:xfrm>
                <a:off x="252000" y="1366492"/>
                <a:ext cx="6937200" cy="4017600"/>
                <a:chOff x="263552" y="1366492"/>
                <a:chExt cx="6937200" cy="4017600"/>
              </a:xfrm>
            </p:grpSpPr>
            <p:grpSp>
              <p:nvGrpSpPr>
                <p:cNvPr id="23" name="Group 22"/>
                <p:cNvGrpSpPr/>
                <p:nvPr/>
              </p:nvGrpSpPr>
              <p:grpSpPr>
                <a:xfrm>
                  <a:off x="263552" y="1366492"/>
                  <a:ext cx="6937200" cy="4006800"/>
                  <a:chOff x="263552" y="1366492"/>
                  <a:chExt cx="6937200" cy="4006800"/>
                </a:xfrm>
              </p:grpSpPr>
              <p:pic>
                <p:nvPicPr>
                  <p:cNvPr id="10" name="Picture 2" descr="C:\Users\User1\Desktop\ScreenHunter\ICv6 Course\ICv6 GIS_65.jpg"/>
                  <p:cNvPicPr>
                    <a:picLocks noChangeAspect="1" noChangeArrowheads="1"/>
                  </p:cNvPicPr>
                  <p:nvPr/>
                </p:nvPicPr>
                <p:blipFill>
                  <a:blip r:embed="rId2" cstate="print"/>
                  <a:srcRect/>
                  <a:stretch>
                    <a:fillRect/>
                  </a:stretch>
                </p:blipFill>
                <p:spPr bwMode="auto">
                  <a:xfrm>
                    <a:off x="263552" y="1366492"/>
                    <a:ext cx="6937200" cy="4006800"/>
                  </a:xfrm>
                  <a:prstGeom prst="rect">
                    <a:avLst/>
                  </a:prstGeom>
                  <a:noFill/>
                </p:spPr>
              </p:pic>
              <p:sp>
                <p:nvSpPr>
                  <p:cNvPr id="11" name="TextBox 3"/>
                  <p:cNvSpPr txBox="1">
                    <a:spLocks noChangeArrowheads="1"/>
                  </p:cNvSpPr>
                  <p:nvPr/>
                </p:nvSpPr>
                <p:spPr bwMode="auto">
                  <a:xfrm>
                    <a:off x="324000" y="2340000"/>
                    <a:ext cx="2268000" cy="2664000"/>
                  </a:xfrm>
                  <a:prstGeom prst="rect">
                    <a:avLst/>
                  </a:prstGeom>
                  <a:solidFill>
                    <a:schemeClr val="bg1">
                      <a:alpha val="69000"/>
                    </a:schemeClr>
                  </a:solidFill>
                  <a:ln w="9525">
                    <a:noFill/>
                    <a:miter lim="800000"/>
                    <a:headEnd/>
                    <a:tailEnd/>
                  </a:ln>
                </p:spPr>
                <p:txBody>
                  <a:bodyPr>
                    <a:spAutoFit/>
                  </a:bodyPr>
                  <a:lstStyle/>
                  <a:p>
                    <a:pPr>
                      <a:defRPr/>
                    </a:pPr>
                    <a:endParaRPr lang="en-CA" dirty="0">
                      <a:latin typeface="Calibri" pitchFamily="34" charset="0"/>
                    </a:endParaRPr>
                  </a:p>
                </p:txBody>
              </p:sp>
            </p:grpSp>
            <p:sp>
              <p:nvSpPr>
                <p:cNvPr id="7" name="Rounded Rectangle 6"/>
                <p:cNvSpPr/>
                <p:nvPr/>
              </p:nvSpPr>
              <p:spPr>
                <a:xfrm>
                  <a:off x="2585280" y="5092492"/>
                  <a:ext cx="540000" cy="288000"/>
                </a:xfrm>
                <a:prstGeom prst="roundRect">
                  <a:avLst>
                    <a:gd name="adj" fmla="val 1207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8" name="Rounded Rectangle 7"/>
                <p:cNvSpPr/>
                <p:nvPr/>
              </p:nvSpPr>
              <p:spPr>
                <a:xfrm>
                  <a:off x="1512000" y="5092492"/>
                  <a:ext cx="540000" cy="288000"/>
                </a:xfrm>
                <a:prstGeom prst="roundRect">
                  <a:avLst>
                    <a:gd name="adj" fmla="val 1207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9" name="Rounded Rectangle 8"/>
                <p:cNvSpPr/>
                <p:nvPr/>
              </p:nvSpPr>
              <p:spPr>
                <a:xfrm>
                  <a:off x="3528364" y="5096092"/>
                  <a:ext cx="2808312" cy="288000"/>
                </a:xfrm>
                <a:prstGeom prst="roundRect">
                  <a:avLst>
                    <a:gd name="adj" fmla="val 1207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grpSp>
            <p:nvGrpSpPr>
              <p:cNvPr id="24" name="Group 32"/>
              <p:cNvGrpSpPr/>
              <p:nvPr/>
            </p:nvGrpSpPr>
            <p:grpSpPr>
              <a:xfrm>
                <a:off x="312448" y="5373292"/>
                <a:ext cx="6947727" cy="847346"/>
                <a:chOff x="288273" y="5443785"/>
                <a:chExt cx="6947727" cy="847346"/>
              </a:xfrm>
            </p:grpSpPr>
            <p:cxnSp>
              <p:nvCxnSpPr>
                <p:cNvPr id="15" name="Straight Arrow Connector 14"/>
                <p:cNvCxnSpPr>
                  <a:stCxn id="18" idx="0"/>
                </p:cNvCxnSpPr>
                <p:nvPr/>
              </p:nvCxnSpPr>
              <p:spPr bwMode="auto">
                <a:xfrm rot="5400000" flipH="1" flipV="1">
                  <a:off x="1241520" y="5408539"/>
                  <a:ext cx="199507" cy="270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3"/>
                <p:cNvSpPr txBox="1">
                  <a:spLocks noChangeArrowheads="1"/>
                </p:cNvSpPr>
                <p:nvPr/>
              </p:nvSpPr>
              <p:spPr bwMode="auto">
                <a:xfrm>
                  <a:off x="288273" y="5643292"/>
                  <a:ext cx="1836000" cy="646331"/>
                </a:xfrm>
                <a:prstGeom prst="rect">
                  <a:avLst/>
                </a:prstGeom>
                <a:solidFill>
                  <a:schemeClr val="tx2">
                    <a:lumMod val="20000"/>
                    <a:lumOff val="80000"/>
                  </a:schemeClr>
                </a:solidFill>
                <a:ln w="9525">
                  <a:solidFill>
                    <a:schemeClr val="accent1"/>
                  </a:solidFill>
                  <a:miter lim="800000"/>
                  <a:headEnd/>
                  <a:tailEnd/>
                </a:ln>
              </p:spPr>
              <p:txBody>
                <a:bodyPr>
                  <a:spAutoFit/>
                </a:bodyPr>
                <a:lstStyle/>
                <a:p>
                  <a:pPr>
                    <a:defRPr/>
                  </a:pPr>
                  <a:r>
                    <a:rPr lang="en-CA" dirty="0" smtClean="0">
                      <a:latin typeface="Calibri" pitchFamily="34" charset="0"/>
                    </a:rPr>
                    <a:t>Estimated subject travel time.</a:t>
                  </a:r>
                  <a:endParaRPr lang="en-CA" dirty="0">
                    <a:latin typeface="Calibri" pitchFamily="34" charset="0"/>
                  </a:endParaRPr>
                </a:p>
              </p:txBody>
            </p:sp>
            <p:sp>
              <p:nvSpPr>
                <p:cNvPr id="19" name="TextBox 3"/>
                <p:cNvSpPr txBox="1">
                  <a:spLocks noChangeArrowheads="1"/>
                </p:cNvSpPr>
                <p:nvPr/>
              </p:nvSpPr>
              <p:spPr bwMode="auto">
                <a:xfrm>
                  <a:off x="4572000" y="5644800"/>
                  <a:ext cx="2664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Search radius and area are automatically calculated.</a:t>
                  </a:r>
                  <a:endParaRPr lang="en-CA" dirty="0">
                    <a:latin typeface="Calibri" pitchFamily="34" charset="0"/>
                  </a:endParaRPr>
                </a:p>
              </p:txBody>
            </p:sp>
            <p:sp>
              <p:nvSpPr>
                <p:cNvPr id="20" name="TextBox 3"/>
                <p:cNvSpPr txBox="1">
                  <a:spLocks noChangeArrowheads="1"/>
                </p:cNvSpPr>
                <p:nvPr/>
              </p:nvSpPr>
              <p:spPr bwMode="auto">
                <a:xfrm>
                  <a:off x="2447764" y="5643292"/>
                  <a:ext cx="1836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Estimated subject travel speed.</a:t>
                  </a:r>
                  <a:endParaRPr lang="en-CA" dirty="0">
                    <a:latin typeface="Calibri" pitchFamily="34" charset="0"/>
                  </a:endParaRPr>
                </a:p>
              </p:txBody>
            </p:sp>
            <p:cxnSp>
              <p:nvCxnSpPr>
                <p:cNvPr id="21" name="Straight Arrow Connector 20"/>
                <p:cNvCxnSpPr>
                  <a:stCxn id="19" idx="0"/>
                </p:cNvCxnSpPr>
                <p:nvPr/>
              </p:nvCxnSpPr>
              <p:spPr bwMode="auto">
                <a:xfrm rot="16200000" flipV="1">
                  <a:off x="5807092" y="5547892"/>
                  <a:ext cx="193815" cy="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20" idx="0"/>
                </p:cNvCxnSpPr>
                <p:nvPr/>
              </p:nvCxnSpPr>
              <p:spPr bwMode="auto">
                <a:xfrm rot="16200000" flipV="1">
                  <a:off x="3127906" y="5405433"/>
                  <a:ext cx="199507" cy="27621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sp>
          <p:nvSpPr>
            <p:cNvPr id="25" name="Left Brace 24"/>
            <p:cNvSpPr/>
            <p:nvPr/>
          </p:nvSpPr>
          <p:spPr>
            <a:xfrm rot="10800000">
              <a:off x="6804256" y="3492000"/>
              <a:ext cx="431744" cy="468000"/>
            </a:xfrm>
            <a:prstGeom prst="leftBrace">
              <a:avLst>
                <a:gd name="adj1" fmla="val 26794"/>
                <a:gd name="adj2" fmla="val 50976"/>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cxnSp>
          <p:nvCxnSpPr>
            <p:cNvPr id="13" name="Straight Arrow Connector 12"/>
            <p:cNvCxnSpPr>
              <a:stCxn id="12" idx="2"/>
            </p:cNvCxnSpPr>
            <p:nvPr/>
          </p:nvCxnSpPr>
          <p:spPr bwMode="auto">
            <a:xfrm rot="5400000">
              <a:off x="7115399" y="2027972"/>
              <a:ext cx="505796" cy="62251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3"/>
            <p:cNvSpPr txBox="1">
              <a:spLocks noChangeArrowheads="1"/>
            </p:cNvSpPr>
            <p:nvPr/>
          </p:nvSpPr>
          <p:spPr bwMode="auto">
            <a:xfrm>
              <a:off x="6923554" y="1440000"/>
              <a:ext cx="1512000" cy="646331"/>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This is the </a:t>
              </a:r>
              <a:r>
                <a:rPr lang="en-CA" dirty="0" smtClean="0">
                  <a:solidFill>
                    <a:srgbClr val="FF0000"/>
                  </a:solidFill>
                  <a:latin typeface="Calibri" pitchFamily="34" charset="0"/>
                </a:rPr>
                <a:t>red</a:t>
              </a:r>
              <a:r>
                <a:rPr lang="en-CA" dirty="0" smtClean="0">
                  <a:latin typeface="Calibri" pitchFamily="34" charset="0"/>
                </a:rPr>
                <a:t> </a:t>
              </a:r>
              <a:r>
                <a:rPr lang="en-CA" dirty="0" smtClean="0">
                  <a:solidFill>
                    <a:srgbClr val="FF0000"/>
                  </a:solidFill>
                  <a:latin typeface="Calibri" pitchFamily="34" charset="0"/>
                </a:rPr>
                <a:t>circle.</a:t>
              </a:r>
              <a:r>
                <a:rPr lang="en-CA" dirty="0" smtClean="0">
                  <a:latin typeface="Calibri" pitchFamily="34" charset="0"/>
                </a:rPr>
                <a:t> </a:t>
              </a:r>
              <a:endParaRPr lang="en-CA" dirty="0">
                <a:latin typeface="Calibri" pitchFamily="34" charset="0"/>
              </a:endParaRPr>
            </a:p>
          </p:txBody>
        </p:sp>
      </p:gr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Draw Subject Sector Angles - 1</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93</a:t>
            </a:fld>
            <a:endParaRPr lang="en-CA" dirty="0"/>
          </a:p>
        </p:txBody>
      </p:sp>
      <p:sp>
        <p:nvSpPr>
          <p:cNvPr id="26" name="Left Brace 25"/>
          <p:cNvSpPr/>
          <p:nvPr/>
        </p:nvSpPr>
        <p:spPr>
          <a:xfrm rot="9264025">
            <a:off x="7884000" y="2196000"/>
            <a:ext cx="504000" cy="1558021"/>
          </a:xfrm>
          <a:prstGeom prst="leftBrace">
            <a:avLst>
              <a:gd name="adj1" fmla="val 26794"/>
              <a:gd name="adj2" fmla="val 50976"/>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grpSp>
        <p:nvGrpSpPr>
          <p:cNvPr id="6" name="Group 41"/>
          <p:cNvGrpSpPr/>
          <p:nvPr/>
        </p:nvGrpSpPr>
        <p:grpSpPr>
          <a:xfrm>
            <a:off x="252000" y="890112"/>
            <a:ext cx="8640000" cy="5575421"/>
            <a:chOff x="252000" y="890112"/>
            <a:chExt cx="8640000" cy="5575421"/>
          </a:xfrm>
        </p:grpSpPr>
        <p:grpSp>
          <p:nvGrpSpPr>
            <p:cNvPr id="8" name="Group 31"/>
            <p:cNvGrpSpPr/>
            <p:nvPr/>
          </p:nvGrpSpPr>
          <p:grpSpPr>
            <a:xfrm>
              <a:off x="252000" y="890112"/>
              <a:ext cx="8640000" cy="5575421"/>
              <a:chOff x="108000" y="890112"/>
              <a:chExt cx="8640000" cy="5575421"/>
            </a:xfrm>
          </p:grpSpPr>
          <p:grpSp>
            <p:nvGrpSpPr>
              <p:cNvPr id="9" name="Group 34"/>
              <p:cNvGrpSpPr/>
              <p:nvPr/>
            </p:nvGrpSpPr>
            <p:grpSpPr>
              <a:xfrm>
                <a:off x="108000" y="890112"/>
                <a:ext cx="8640000" cy="5575421"/>
                <a:chOff x="108000" y="890112"/>
                <a:chExt cx="8640000" cy="5575421"/>
              </a:xfrm>
            </p:grpSpPr>
            <p:pic>
              <p:nvPicPr>
                <p:cNvPr id="18" name="Picture 2" descr="C:\Users\User1\Desktop\ScreenHunter\ICv6 Course\ICv6 GIS_50_1.jpg"/>
                <p:cNvPicPr>
                  <a:picLocks noChangeAspect="1" noChangeArrowheads="1"/>
                </p:cNvPicPr>
                <p:nvPr/>
              </p:nvPicPr>
              <p:blipFill>
                <a:blip r:embed="rId2" cstate="print"/>
                <a:srcRect r="7158" b="2153"/>
                <a:stretch>
                  <a:fillRect/>
                </a:stretch>
              </p:blipFill>
              <p:spPr bwMode="auto">
                <a:xfrm>
                  <a:off x="3384000" y="1836000"/>
                  <a:ext cx="5045855" cy="4464000"/>
                </a:xfrm>
                <a:prstGeom prst="rect">
                  <a:avLst/>
                </a:prstGeom>
                <a:noFill/>
                <a:ln w="9525">
                  <a:solidFill>
                    <a:schemeClr val="tx1"/>
                  </a:solidFill>
                </a:ln>
                <a:effectLst>
                  <a:outerShdw blurRad="50800" dist="38100" dir="2700000" algn="tl" rotWithShape="0">
                    <a:prstClr val="black">
                      <a:alpha val="40000"/>
                    </a:prstClr>
                  </a:outerShdw>
                </a:effectLst>
              </p:spPr>
            </p:pic>
            <p:grpSp>
              <p:nvGrpSpPr>
                <p:cNvPr id="10" name="Group 24"/>
                <p:cNvGrpSpPr/>
                <p:nvPr/>
              </p:nvGrpSpPr>
              <p:grpSpPr>
                <a:xfrm>
                  <a:off x="108000" y="890112"/>
                  <a:ext cx="2738330" cy="729888"/>
                  <a:chOff x="-1443530" y="890112"/>
                  <a:chExt cx="2738330" cy="729888"/>
                </a:xfrm>
              </p:grpSpPr>
              <p:pic>
                <p:nvPicPr>
                  <p:cNvPr id="5" name="Picture 2" descr="C:\Users\User1\Desktop\ScreenHunter\ICv6 Course\ICv6 GIS Map_Tool Bar_1.JPG"/>
                  <p:cNvPicPr>
                    <a:picLocks noChangeAspect="1" noChangeArrowheads="1"/>
                  </p:cNvPicPr>
                  <p:nvPr/>
                </p:nvPicPr>
                <p:blipFill>
                  <a:blip r:embed="rId3" cstate="print"/>
                  <a:srcRect l="86265" t="5556" r="9367" b="4712"/>
                  <a:stretch>
                    <a:fillRect/>
                  </a:stretch>
                </p:blipFill>
                <p:spPr bwMode="auto">
                  <a:xfrm>
                    <a:off x="-1443530" y="900000"/>
                    <a:ext cx="727059"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7" name="TextBox 3"/>
                  <p:cNvSpPr txBox="1">
                    <a:spLocks noChangeArrowheads="1"/>
                  </p:cNvSpPr>
                  <p:nvPr/>
                </p:nvSpPr>
                <p:spPr bwMode="auto">
                  <a:xfrm>
                    <a:off x="-649200" y="890112"/>
                    <a:ext cx="1944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b="1" dirty="0" smtClean="0">
                        <a:latin typeface="Calibri" pitchFamily="34" charset="0"/>
                      </a:rPr>
                      <a:t>Click Draw Subject Sector </a:t>
                    </a:r>
                    <a:r>
                      <a:rPr lang="en-CA" dirty="0" smtClean="0">
                        <a:latin typeface="Calibri" pitchFamily="34" charset="0"/>
                      </a:rPr>
                      <a:t>Angles. </a:t>
                    </a:r>
                    <a:endParaRPr lang="en-CA" dirty="0">
                      <a:latin typeface="Calibri" pitchFamily="34" charset="0"/>
                    </a:endParaRPr>
                  </a:p>
                </p:txBody>
              </p:sp>
            </p:grpSp>
            <p:pic>
              <p:nvPicPr>
                <p:cNvPr id="10243" name="Picture 3" descr="C:\Users\User1\Desktop\ScreenHunter\ICv6 Course\ICv6 GIS_51.jpg"/>
                <p:cNvPicPr>
                  <a:picLocks noChangeAspect="1" noChangeArrowheads="1"/>
                </p:cNvPicPr>
                <p:nvPr/>
              </p:nvPicPr>
              <p:blipFill>
                <a:blip r:embed="rId4" cstate="print"/>
                <a:srcRect/>
                <a:stretch>
                  <a:fillRect/>
                </a:stretch>
              </p:blipFill>
              <p:spPr bwMode="auto">
                <a:xfrm>
                  <a:off x="216000" y="5169700"/>
                  <a:ext cx="2990850" cy="1130300"/>
                </a:xfrm>
                <a:prstGeom prst="rect">
                  <a:avLst/>
                </a:prstGeom>
                <a:noFill/>
                <a:ln w="9525">
                  <a:solidFill>
                    <a:schemeClr val="accent1"/>
                  </a:solidFill>
                </a:ln>
                <a:effectLst>
                  <a:outerShdw blurRad="50800" dist="38100" dir="2700000" algn="tl" rotWithShape="0">
                    <a:prstClr val="black">
                      <a:alpha val="40000"/>
                    </a:prstClr>
                  </a:outerShdw>
                </a:effectLst>
              </p:spPr>
            </p:pic>
            <p:sp>
              <p:nvSpPr>
                <p:cNvPr id="14" name="TextBox 3"/>
                <p:cNvSpPr txBox="1">
                  <a:spLocks noChangeArrowheads="1"/>
                </p:cNvSpPr>
                <p:nvPr/>
              </p:nvSpPr>
              <p:spPr bwMode="auto">
                <a:xfrm>
                  <a:off x="792000" y="4220217"/>
                  <a:ext cx="2160000" cy="646331"/>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Select </a:t>
                  </a:r>
                  <a:r>
                    <a:rPr lang="en-CA" b="1" dirty="0" smtClean="0">
                      <a:latin typeface="Calibri" pitchFamily="34" charset="0"/>
                    </a:rPr>
                    <a:t>a Subject Description </a:t>
                  </a:r>
                  <a:r>
                    <a:rPr lang="en-CA" dirty="0" smtClean="0">
                      <a:latin typeface="Calibri" pitchFamily="34" charset="0"/>
                    </a:rPr>
                    <a:t>then </a:t>
                  </a:r>
                  <a:r>
                    <a:rPr lang="en-CA" b="1" dirty="0" smtClean="0">
                      <a:latin typeface="Calibri" pitchFamily="34" charset="0"/>
                    </a:rPr>
                    <a:t>OK</a:t>
                  </a:r>
                  <a:r>
                    <a:rPr lang="en-CA" dirty="0" smtClean="0">
                      <a:latin typeface="Calibri" pitchFamily="34" charset="0"/>
                    </a:rPr>
                    <a:t>.</a:t>
                  </a:r>
                  <a:endParaRPr lang="en-CA" dirty="0">
                    <a:latin typeface="Calibri" pitchFamily="34" charset="0"/>
                  </a:endParaRPr>
                </a:p>
              </p:txBody>
            </p:sp>
            <p:sp>
              <p:nvSpPr>
                <p:cNvPr id="15" name="TextBox 3"/>
                <p:cNvSpPr txBox="1">
                  <a:spLocks noChangeArrowheads="1"/>
                </p:cNvSpPr>
                <p:nvPr/>
              </p:nvSpPr>
              <p:spPr bwMode="auto">
                <a:xfrm>
                  <a:off x="5940000" y="890112"/>
                  <a:ext cx="2808000" cy="1200329"/>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The area between </a:t>
                  </a:r>
                  <a:r>
                    <a:rPr lang="en-CA" dirty="0" smtClean="0">
                      <a:solidFill>
                        <a:srgbClr val="0409C6"/>
                      </a:solidFill>
                      <a:latin typeface="Calibri" pitchFamily="34" charset="0"/>
                    </a:rPr>
                    <a:t>the blue 25% lines</a:t>
                  </a:r>
                  <a:r>
                    <a:rPr lang="en-CA" dirty="0" smtClean="0">
                      <a:latin typeface="Calibri" pitchFamily="34" charset="0"/>
                    </a:rPr>
                    <a:t> is the most probable area for the subject to be in.</a:t>
                  </a:r>
                  <a:endParaRPr lang="en-CA" dirty="0">
                    <a:latin typeface="Calibri" pitchFamily="34" charset="0"/>
                  </a:endParaRPr>
                </a:p>
              </p:txBody>
            </p:sp>
            <p:cxnSp>
              <p:nvCxnSpPr>
                <p:cNvPr id="16" name="Straight Arrow Connector 15"/>
                <p:cNvCxnSpPr>
                  <a:stCxn id="15" idx="2"/>
                  <a:endCxn id="26" idx="2"/>
                </p:cNvCxnSpPr>
                <p:nvPr/>
              </p:nvCxnSpPr>
              <p:spPr bwMode="auto">
                <a:xfrm rot="16200000" flipH="1">
                  <a:off x="7240614" y="2193826"/>
                  <a:ext cx="290914" cy="8414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7" idx="2"/>
                  <a:endCxn id="23" idx="0"/>
                </p:cNvCxnSpPr>
                <p:nvPr/>
              </p:nvCxnSpPr>
              <p:spPr bwMode="auto">
                <a:xfrm rot="5400000">
                  <a:off x="1630909" y="1777534"/>
                  <a:ext cx="484512" cy="23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23" idx="2"/>
                  <a:endCxn id="14" idx="0"/>
                </p:cNvCxnSpPr>
                <p:nvPr/>
              </p:nvCxnSpPr>
              <p:spPr bwMode="auto">
                <a:xfrm rot="5400000">
                  <a:off x="1649532" y="3997749"/>
                  <a:ext cx="444936"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TextBox 3"/>
                <p:cNvSpPr txBox="1">
                  <a:spLocks noChangeArrowheads="1"/>
                </p:cNvSpPr>
                <p:nvPr/>
              </p:nvSpPr>
              <p:spPr bwMode="auto">
                <a:xfrm>
                  <a:off x="468000" y="2020955"/>
                  <a:ext cx="2808000" cy="1754326"/>
                </a:xfrm>
                <a:prstGeom prst="rect">
                  <a:avLst/>
                </a:prstGeom>
                <a:solidFill>
                  <a:schemeClr val="tx2">
                    <a:lumMod val="20000"/>
                    <a:lumOff val="80000"/>
                    <a:alpha val="80000"/>
                  </a:schemeClr>
                </a:solidFill>
                <a:ln w="9525">
                  <a:noFill/>
                  <a:miter lim="800000"/>
                  <a:headEnd/>
                  <a:tailEnd/>
                </a:ln>
              </p:spPr>
              <p:txBody>
                <a:bodyPr>
                  <a:spAutoFit/>
                </a:bodyPr>
                <a:lstStyle/>
                <a:p>
                  <a:pPr>
                    <a:defRPr/>
                  </a:pPr>
                  <a:r>
                    <a:rPr lang="en-CA" dirty="0" smtClean="0">
                      <a:latin typeface="Calibri" pitchFamily="34" charset="0"/>
                    </a:rPr>
                    <a:t>Place </a:t>
                  </a:r>
                  <a:r>
                    <a:rPr lang="en-CA" b="1" dirty="0" smtClean="0">
                      <a:latin typeface="Calibri" pitchFamily="34" charset="0"/>
                    </a:rPr>
                    <a:t>cursor</a:t>
                  </a:r>
                  <a:r>
                    <a:rPr lang="en-CA" dirty="0" smtClean="0">
                      <a:latin typeface="Calibri" pitchFamily="34" charset="0"/>
                    </a:rPr>
                    <a:t> on the reference point such as the Point Last Seen. </a:t>
                  </a:r>
                  <a:r>
                    <a:rPr lang="en-CA" b="1" dirty="0" smtClean="0">
                      <a:latin typeface="Calibri" pitchFamily="34" charset="0"/>
                    </a:rPr>
                    <a:t>Click and ho</a:t>
                  </a:r>
                  <a:r>
                    <a:rPr lang="en-CA" dirty="0" smtClean="0">
                      <a:latin typeface="Calibri" pitchFamily="34" charset="0"/>
                    </a:rPr>
                    <a:t>ld, draw a </a:t>
                  </a:r>
                  <a:r>
                    <a:rPr lang="en-CA" dirty="0" smtClean="0">
                      <a:solidFill>
                        <a:srgbClr val="FF0000"/>
                      </a:solidFill>
                      <a:latin typeface="Calibri" pitchFamily="34" charset="0"/>
                    </a:rPr>
                    <a:t>line</a:t>
                  </a:r>
                  <a:r>
                    <a:rPr lang="en-CA" dirty="0" smtClean="0">
                      <a:latin typeface="Calibri" pitchFamily="34" charset="0"/>
                    </a:rPr>
                    <a:t> in the estimated direction of travel, then </a:t>
                  </a:r>
                  <a:r>
                    <a:rPr lang="en-CA" b="1" dirty="0" smtClean="0">
                      <a:latin typeface="Calibri" pitchFamily="34" charset="0"/>
                    </a:rPr>
                    <a:t>unclick</a:t>
                  </a:r>
                  <a:r>
                    <a:rPr lang="en-CA" dirty="0" smtClean="0">
                      <a:latin typeface="Calibri" pitchFamily="34" charset="0"/>
                    </a:rPr>
                    <a:t>.</a:t>
                  </a:r>
                  <a:endParaRPr lang="en-CA" dirty="0">
                    <a:latin typeface="Calibri" pitchFamily="34" charset="0"/>
                  </a:endParaRPr>
                </a:p>
              </p:txBody>
            </p:sp>
            <p:cxnSp>
              <p:nvCxnSpPr>
                <p:cNvPr id="59" name="Straight Arrow Connector 58"/>
                <p:cNvCxnSpPr>
                  <a:stCxn id="14" idx="2"/>
                  <a:endCxn id="24" idx="0"/>
                </p:cNvCxnSpPr>
                <p:nvPr/>
              </p:nvCxnSpPr>
              <p:spPr bwMode="auto">
                <a:xfrm rot="5400000">
                  <a:off x="1431574" y="5081974"/>
                  <a:ext cx="655852" cy="225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TextBox 3"/>
                <p:cNvSpPr txBox="1">
                  <a:spLocks noChangeArrowheads="1"/>
                </p:cNvSpPr>
                <p:nvPr/>
              </p:nvSpPr>
              <p:spPr bwMode="auto">
                <a:xfrm>
                  <a:off x="5652120" y="5265204"/>
                  <a:ext cx="2520000" cy="1200329"/>
                </a:xfrm>
                <a:prstGeom prst="rect">
                  <a:avLst/>
                </a:prstGeom>
                <a:solidFill>
                  <a:srgbClr val="FEBEC9"/>
                </a:solidFill>
                <a:ln w="9525">
                  <a:noFill/>
                  <a:miter lim="800000"/>
                  <a:headEnd/>
                  <a:tailEnd/>
                </a:ln>
              </p:spPr>
              <p:txBody>
                <a:bodyPr wrap="square">
                  <a:spAutoFit/>
                </a:bodyPr>
                <a:lstStyle/>
                <a:p>
                  <a:pPr>
                    <a:defRPr/>
                  </a:pPr>
                  <a:r>
                    <a:rPr lang="en-CA" dirty="0" smtClean="0">
                      <a:latin typeface="Calibri" pitchFamily="34" charset="0"/>
                    </a:rPr>
                    <a:t>The sector angles do not display properly on some bearings. Try a slightly different bearing.</a:t>
                  </a:r>
                  <a:endParaRPr lang="en-CA" dirty="0">
                    <a:latin typeface="Calibri" pitchFamily="34" charset="0"/>
                  </a:endParaRPr>
                </a:p>
              </p:txBody>
            </p:sp>
          </p:grpSp>
          <p:sp>
            <p:nvSpPr>
              <p:cNvPr id="24" name="Rounded Rectangle 23"/>
              <p:cNvSpPr/>
              <p:nvPr/>
            </p:nvSpPr>
            <p:spPr>
              <a:xfrm>
                <a:off x="342000" y="5522400"/>
                <a:ext cx="2610000" cy="234000"/>
              </a:xfrm>
              <a:prstGeom prst="roundRect">
                <a:avLst>
                  <a:gd name="adj" fmla="val 1207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27" name="Rounded Rectangle 26"/>
              <p:cNvSpPr/>
              <p:nvPr/>
            </p:nvSpPr>
            <p:spPr>
              <a:xfrm>
                <a:off x="1324800" y="5896800"/>
                <a:ext cx="810000" cy="280800"/>
              </a:xfrm>
              <a:prstGeom prst="roundRect">
                <a:avLst>
                  <a:gd name="adj" fmla="val 1207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cxnSp>
            <p:nvCxnSpPr>
              <p:cNvPr id="29" name="Straight Arrow Connector 28"/>
              <p:cNvCxnSpPr>
                <a:stCxn id="24" idx="2"/>
                <a:endCxn id="27" idx="0"/>
              </p:cNvCxnSpPr>
              <p:nvPr/>
            </p:nvCxnSpPr>
            <p:spPr bwMode="auto">
              <a:xfrm rot="16200000" flipH="1">
                <a:off x="1618200" y="5785200"/>
                <a:ext cx="140400" cy="828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33" name="Straight Arrow Connector 32"/>
            <p:cNvCxnSpPr/>
            <p:nvPr/>
          </p:nvCxnSpPr>
          <p:spPr bwMode="auto">
            <a:xfrm rot="16200000" flipH="1">
              <a:off x="7236277" y="2864757"/>
              <a:ext cx="1416000" cy="600269"/>
            </a:xfrm>
            <a:prstGeom prst="straightConnector1">
              <a:avLst/>
            </a:prstGeom>
            <a:ln w="25400">
              <a:solidFill>
                <a:srgbClr val="FF0000"/>
              </a:solidFill>
              <a:prstDash val="dash"/>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5"/>
          <p:cNvGrpSpPr/>
          <p:nvPr/>
        </p:nvGrpSpPr>
        <p:grpSpPr>
          <a:xfrm>
            <a:off x="1980000" y="1540800"/>
            <a:ext cx="6937200" cy="4006800"/>
            <a:chOff x="1980000" y="1540800"/>
            <a:chExt cx="6937200" cy="4006800"/>
          </a:xfrm>
        </p:grpSpPr>
        <p:grpSp>
          <p:nvGrpSpPr>
            <p:cNvPr id="6" name="Group 44"/>
            <p:cNvGrpSpPr>
              <a:grpSpLocks noChangeAspect="1"/>
            </p:cNvGrpSpPr>
            <p:nvPr/>
          </p:nvGrpSpPr>
          <p:grpSpPr>
            <a:xfrm>
              <a:off x="1980000" y="1540800"/>
              <a:ext cx="6937200" cy="4006800"/>
              <a:chOff x="920099" y="1529725"/>
              <a:chExt cx="7766701" cy="4464000"/>
            </a:xfrm>
          </p:grpSpPr>
          <p:pic>
            <p:nvPicPr>
              <p:cNvPr id="46" name="Picture 2" descr="C:\Users\User1\Desktop\ScreenHunter\ICv6 Course\ICv6 GIS_65.jpg"/>
              <p:cNvPicPr>
                <a:picLocks noChangeAspect="1" noChangeArrowheads="1"/>
              </p:cNvPicPr>
              <p:nvPr/>
            </p:nvPicPr>
            <p:blipFill>
              <a:blip r:embed="rId2" cstate="print"/>
              <a:srcRect/>
              <a:stretch>
                <a:fillRect/>
              </a:stretch>
            </p:blipFill>
            <p:spPr bwMode="auto">
              <a:xfrm>
                <a:off x="920099" y="1529725"/>
                <a:ext cx="7766701" cy="4464000"/>
              </a:xfrm>
              <a:prstGeom prst="rect">
                <a:avLst/>
              </a:prstGeom>
              <a:noFill/>
            </p:spPr>
          </p:pic>
          <p:sp>
            <p:nvSpPr>
              <p:cNvPr id="47" name="TextBox 3"/>
              <p:cNvSpPr txBox="1">
                <a:spLocks noChangeArrowheads="1"/>
              </p:cNvSpPr>
              <p:nvPr/>
            </p:nvSpPr>
            <p:spPr bwMode="auto">
              <a:xfrm>
                <a:off x="3600000" y="2660765"/>
                <a:ext cx="5004000" cy="2967978"/>
              </a:xfrm>
              <a:prstGeom prst="rect">
                <a:avLst/>
              </a:prstGeom>
              <a:solidFill>
                <a:schemeClr val="bg1">
                  <a:alpha val="69000"/>
                </a:schemeClr>
              </a:solidFill>
              <a:ln w="9525">
                <a:noFill/>
                <a:miter lim="800000"/>
                <a:headEnd/>
                <a:tailEnd/>
              </a:ln>
            </p:spPr>
            <p:txBody>
              <a:bodyPr>
                <a:spAutoFit/>
              </a:bodyPr>
              <a:lstStyle/>
              <a:p>
                <a:pPr>
                  <a:defRPr/>
                </a:pPr>
                <a:endParaRPr lang="en-CA" dirty="0">
                  <a:latin typeface="Calibri" pitchFamily="34" charset="0"/>
                </a:endParaRPr>
              </a:p>
            </p:txBody>
          </p:sp>
        </p:grpSp>
        <p:sp>
          <p:nvSpPr>
            <p:cNvPr id="41" name="Rounded Rectangle 40"/>
            <p:cNvSpPr/>
            <p:nvPr/>
          </p:nvSpPr>
          <p:spPr>
            <a:xfrm>
              <a:off x="2052000" y="3834000"/>
              <a:ext cx="2232000" cy="266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grpSp>
      <p:sp>
        <p:nvSpPr>
          <p:cNvPr id="2" name="Title 1"/>
          <p:cNvSpPr>
            <a:spLocks noGrp="1"/>
          </p:cNvSpPr>
          <p:nvPr>
            <p:ph type="title"/>
          </p:nvPr>
        </p:nvSpPr>
        <p:spPr>
          <a:xfrm>
            <a:off x="457200" y="274638"/>
            <a:ext cx="8229600" cy="504000"/>
          </a:xfrm>
        </p:spPr>
        <p:txBody>
          <a:bodyPr/>
          <a:lstStyle/>
          <a:p>
            <a:r>
              <a:rPr lang="en-CA" b="1" dirty="0" smtClean="0"/>
              <a:t>Draw Subject Sector Angles - 2</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94</a:t>
            </a:fld>
            <a:endParaRPr lang="en-CA" dirty="0"/>
          </a:p>
        </p:txBody>
      </p:sp>
      <p:sp>
        <p:nvSpPr>
          <p:cNvPr id="28" name="TextBox 3"/>
          <p:cNvSpPr txBox="1">
            <a:spLocks noChangeArrowheads="1"/>
          </p:cNvSpPr>
          <p:nvPr/>
        </p:nvSpPr>
        <p:spPr bwMode="auto">
          <a:xfrm>
            <a:off x="3553200" y="800708"/>
            <a:ext cx="1800000" cy="369332"/>
          </a:xfrm>
          <a:prstGeom prst="rect">
            <a:avLst/>
          </a:prstGeom>
          <a:solidFill>
            <a:schemeClr val="tx2">
              <a:lumMod val="20000"/>
              <a:lumOff val="80000"/>
            </a:schemeClr>
          </a:solidFill>
          <a:ln w="9525">
            <a:noFill/>
            <a:miter lim="800000"/>
            <a:headEnd/>
            <a:tailEnd/>
          </a:ln>
        </p:spPr>
        <p:txBody>
          <a:bodyPr wrap="square">
            <a:spAutoFit/>
          </a:bodyPr>
          <a:lstStyle/>
          <a:p>
            <a:pPr>
              <a:defRPr/>
            </a:pPr>
            <a:endParaRPr lang="en-CA" dirty="0">
              <a:latin typeface="Calibri" pitchFamily="34" charset="0"/>
            </a:endParaRPr>
          </a:p>
        </p:txBody>
      </p:sp>
      <p:cxnSp>
        <p:nvCxnSpPr>
          <p:cNvPr id="30" name="Straight Arrow Connector 29"/>
          <p:cNvCxnSpPr>
            <a:stCxn id="33" idx="3"/>
            <a:endCxn id="41" idx="1"/>
          </p:cNvCxnSpPr>
          <p:nvPr/>
        </p:nvCxnSpPr>
        <p:spPr bwMode="auto">
          <a:xfrm>
            <a:off x="1728000" y="3953665"/>
            <a:ext cx="324000" cy="1353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TextBox 3"/>
          <p:cNvSpPr txBox="1">
            <a:spLocks noChangeArrowheads="1"/>
          </p:cNvSpPr>
          <p:nvPr/>
        </p:nvSpPr>
        <p:spPr bwMode="auto">
          <a:xfrm>
            <a:off x="2796720" y="800708"/>
            <a:ext cx="3816000" cy="369332"/>
          </a:xfrm>
          <a:prstGeom prst="rect">
            <a:avLst/>
          </a:prstGeom>
          <a:solidFill>
            <a:schemeClr val="bg1"/>
          </a:solidFill>
          <a:ln w="9525">
            <a:noFill/>
            <a:miter lim="800000"/>
            <a:headEnd/>
            <a:tailEnd/>
          </a:ln>
        </p:spPr>
        <p:txBody>
          <a:bodyPr wrap="square">
            <a:spAutoFit/>
          </a:bodyPr>
          <a:lstStyle/>
          <a:p>
            <a:pPr>
              <a:defRPr/>
            </a:pPr>
            <a:endParaRPr lang="en-CA" dirty="0">
              <a:latin typeface="Calibri" pitchFamily="34" charset="0"/>
            </a:endParaRPr>
          </a:p>
        </p:txBody>
      </p:sp>
      <p:sp>
        <p:nvSpPr>
          <p:cNvPr id="33" name="TextBox 3"/>
          <p:cNvSpPr txBox="1">
            <a:spLocks noChangeArrowheads="1"/>
          </p:cNvSpPr>
          <p:nvPr/>
        </p:nvSpPr>
        <p:spPr bwMode="auto">
          <a:xfrm>
            <a:off x="252000" y="3492000"/>
            <a:ext cx="1476000" cy="923330"/>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The subject is </a:t>
            </a:r>
            <a:r>
              <a:rPr lang="en-CA" dirty="0" smtClean="0">
                <a:solidFill>
                  <a:srgbClr val="0409C6"/>
                </a:solidFill>
                <a:latin typeface="Calibri" pitchFamily="34" charset="0"/>
              </a:rPr>
              <a:t>most likely </a:t>
            </a:r>
            <a:r>
              <a:rPr lang="en-CA" dirty="0" smtClean="0">
                <a:latin typeface="Calibri" pitchFamily="34" charset="0"/>
              </a:rPr>
              <a:t>in this area.</a:t>
            </a:r>
            <a:endParaRPr lang="en-CA" dirty="0">
              <a:latin typeface="Calibri" pitchFamily="34" charset="0"/>
            </a:endParaRPr>
          </a:p>
        </p:txBody>
      </p:sp>
      <p:sp>
        <p:nvSpPr>
          <p:cNvPr id="58" name="TextBox 3"/>
          <p:cNvSpPr txBox="1">
            <a:spLocks noChangeArrowheads="1"/>
          </p:cNvSpPr>
          <p:nvPr/>
        </p:nvSpPr>
        <p:spPr bwMode="auto">
          <a:xfrm>
            <a:off x="3204000" y="708375"/>
            <a:ext cx="2754000" cy="648000"/>
          </a:xfrm>
          <a:prstGeom prst="rect">
            <a:avLst/>
          </a:prstGeom>
          <a:solidFill>
            <a:srgbClr val="FAFA96"/>
          </a:solidFill>
          <a:ln w="9525">
            <a:noFill/>
            <a:miter lim="800000"/>
            <a:headEnd/>
            <a:tailEnd/>
          </a:ln>
        </p:spPr>
        <p:txBody>
          <a:bodyPr wrap="square">
            <a:spAutoFit/>
          </a:bodyPr>
          <a:lstStyle/>
          <a:p>
            <a:pPr>
              <a:defRPr/>
            </a:pPr>
            <a:r>
              <a:rPr lang="en-CA" dirty="0" smtClean="0">
                <a:latin typeface="Calibri" pitchFamily="34" charset="0"/>
              </a:rPr>
              <a:t>Most subjects will probably be within the sector angles.</a:t>
            </a:r>
            <a:endParaRPr lang="en-CA" dirty="0">
              <a:latin typeface="Calibri" pitchFamily="34" charset="0"/>
            </a:endParaRPr>
          </a:p>
        </p:txBody>
      </p:sp>
      <p:sp>
        <p:nvSpPr>
          <p:cNvPr id="15" name="Rounded Rectangle 14"/>
          <p:cNvSpPr/>
          <p:nvPr/>
        </p:nvSpPr>
        <p:spPr>
          <a:xfrm>
            <a:off x="4313935" y="2543288"/>
            <a:ext cx="1458000" cy="3312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CA" dirty="0" smtClean="0"/>
              <a:t>Using GPS with IC Prov6</a:t>
            </a:r>
            <a:endParaRPr lang="en-CA" dirty="0"/>
          </a:p>
        </p:txBody>
      </p:sp>
      <p:sp>
        <p:nvSpPr>
          <p:cNvPr id="6" name="Subtitle 5"/>
          <p:cNvSpPr>
            <a:spLocks noGrp="1"/>
          </p:cNvSpPr>
          <p:nvPr>
            <p:ph type="subTitle" idx="1"/>
          </p:nvPr>
        </p:nvSpPr>
        <p:spPr/>
        <p:txBody>
          <a:bodyPr/>
          <a:lstStyle/>
          <a:p>
            <a:endParaRPr lang="en-CA"/>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95</a:t>
            </a:fld>
            <a:endParaRPr lang="en-CA"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pPr>
              <a:defRPr/>
            </a:pPr>
            <a:fld id="{B73D4FE5-E5C5-4933-BD83-A3C64B6A2D33}" type="datetime1">
              <a:rPr lang="en-CA" smtClean="0"/>
              <a:pPr>
                <a:defRPr/>
              </a:pPr>
              <a:t>22/03/2011</a:t>
            </a:fld>
            <a:endParaRPr lang="en-CA" dirty="0"/>
          </a:p>
        </p:txBody>
      </p:sp>
      <p:sp>
        <p:nvSpPr>
          <p:cNvPr id="5" name="Slide Number Placeholder 4"/>
          <p:cNvSpPr>
            <a:spLocks noGrp="1"/>
          </p:cNvSpPr>
          <p:nvPr>
            <p:ph type="sldNum" sz="quarter" idx="12"/>
          </p:nvPr>
        </p:nvSpPr>
        <p:spPr/>
        <p:txBody>
          <a:bodyPr/>
          <a:lstStyle/>
          <a:p>
            <a:pPr>
              <a:defRPr/>
            </a:pPr>
            <a:fld id="{C7B224E1-41B8-4D2A-9DF7-F1421DA3C1AC}" type="slidenum">
              <a:rPr lang="en-CA" smtClean="0"/>
              <a:pPr>
                <a:defRPr/>
              </a:pPr>
              <a:t>96</a:t>
            </a:fld>
            <a:endParaRPr lang="en-CA"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GPS</a:t>
            </a:r>
            <a:endParaRPr lang="en-CA" b="1"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97</a:t>
            </a:fld>
            <a:endParaRPr lang="en-CA" dirty="0"/>
          </a:p>
        </p:txBody>
      </p:sp>
      <p:grpSp>
        <p:nvGrpSpPr>
          <p:cNvPr id="8" name="Group 15"/>
          <p:cNvGrpSpPr/>
          <p:nvPr/>
        </p:nvGrpSpPr>
        <p:grpSpPr>
          <a:xfrm>
            <a:off x="252480" y="720000"/>
            <a:ext cx="8640000" cy="900000"/>
            <a:chOff x="252000" y="720000"/>
            <a:chExt cx="8640000" cy="900000"/>
          </a:xfrm>
        </p:grpSpPr>
        <p:pic>
          <p:nvPicPr>
            <p:cNvPr id="5" name="Picture 2" descr="C:\Users\User1\Desktop\ScreenHunter\ICv6 Course\ICv6 GIS Map_Tool Bar_1.JPG"/>
            <p:cNvPicPr>
              <a:picLocks noChangeAspect="1" noChangeArrowheads="1"/>
            </p:cNvPicPr>
            <p:nvPr/>
          </p:nvPicPr>
          <p:blipFill>
            <a:blip r:embed="rId2" cstate="print"/>
            <a:srcRect l="95624" t="5556" r="138" b="4712"/>
            <a:stretch>
              <a:fillRect/>
            </a:stretch>
          </p:blipFill>
          <p:spPr bwMode="auto">
            <a:xfrm>
              <a:off x="1115520" y="720000"/>
              <a:ext cx="705600" cy="719712"/>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6" name="Picture 2" descr="C:\Users\User1\Desktop\ScreenHunter\ICv6 Course\ICv6 GIS Map_Tool Bar_1.JPG"/>
            <p:cNvPicPr>
              <a:picLocks noChangeAspect="1" noChangeArrowheads="1"/>
            </p:cNvPicPr>
            <p:nvPr/>
          </p:nvPicPr>
          <p:blipFill>
            <a:blip r:embed="rId2" cstate="print"/>
            <a:srcRect l="91617" t="5556" r="4144" b="4712"/>
            <a:stretch>
              <a:fillRect/>
            </a:stretch>
          </p:blipFill>
          <p:spPr bwMode="auto">
            <a:xfrm>
              <a:off x="252000" y="720000"/>
              <a:ext cx="705882" cy="720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7" name="TextBox 3"/>
            <p:cNvSpPr txBox="1">
              <a:spLocks noChangeArrowheads="1"/>
            </p:cNvSpPr>
            <p:nvPr/>
          </p:nvSpPr>
          <p:spPr bwMode="auto">
            <a:xfrm>
              <a:off x="1980000" y="720000"/>
              <a:ext cx="6912000" cy="900000"/>
            </a:xfrm>
            <a:prstGeom prst="rect">
              <a:avLst/>
            </a:prstGeom>
            <a:solidFill>
              <a:srgbClr val="FEBEC9">
                <a:alpha val="80000"/>
              </a:srgbClr>
            </a:solidFill>
            <a:ln w="9525">
              <a:noFill/>
              <a:miter lim="800000"/>
              <a:headEnd/>
              <a:tailEnd/>
            </a:ln>
          </p:spPr>
          <p:txBody>
            <a:bodyPr wrap="square">
              <a:spAutoFit/>
            </a:bodyPr>
            <a:lstStyle/>
            <a:p>
              <a:pPr>
                <a:defRPr/>
              </a:pPr>
              <a:r>
                <a:rPr lang="en-CA" dirty="0" smtClean="0">
                  <a:latin typeface="Calibri" pitchFamily="34" charset="0"/>
                </a:rPr>
                <a:t>The information displayed here is specific to the </a:t>
              </a:r>
              <a:r>
                <a:rPr lang="en-CA" b="1" dirty="0" smtClean="0">
                  <a:latin typeface="Calibri" pitchFamily="34" charset="0"/>
                </a:rPr>
                <a:t>GARMIN</a:t>
              </a:r>
              <a:r>
                <a:rPr lang="en-CA" dirty="0" smtClean="0">
                  <a:latin typeface="Calibri" pitchFamily="34" charset="0"/>
                </a:rPr>
                <a:t> series of handheld GPS receivers. For other GPS receivers refer to the </a:t>
              </a:r>
              <a:r>
                <a:rPr lang="en-CA" b="1" dirty="0" smtClean="0">
                  <a:latin typeface="Calibri" pitchFamily="34" charset="0"/>
                </a:rPr>
                <a:t>Help files – GIS – Displaying GPS Track Files</a:t>
              </a:r>
              <a:r>
                <a:rPr lang="en-CA" dirty="0" smtClean="0">
                  <a:latin typeface="Calibri" pitchFamily="34" charset="0"/>
                </a:rPr>
                <a:t> and </a:t>
              </a:r>
              <a:r>
                <a:rPr lang="en-CA" b="1" dirty="0" smtClean="0">
                  <a:latin typeface="Calibri" pitchFamily="34" charset="0"/>
                </a:rPr>
                <a:t>Create Waypoint File from a Route</a:t>
              </a:r>
              <a:r>
                <a:rPr lang="en-CA" dirty="0" smtClean="0">
                  <a:latin typeface="Calibri" pitchFamily="34" charset="0"/>
                </a:rPr>
                <a:t>.</a:t>
              </a:r>
              <a:endParaRPr lang="en-CA" dirty="0">
                <a:latin typeface="Calibri" pitchFamily="34" charset="0"/>
              </a:endParaRPr>
            </a:p>
          </p:txBody>
        </p:sp>
      </p:grpSp>
      <p:sp>
        <p:nvSpPr>
          <p:cNvPr id="11" name="TextBox 3"/>
          <p:cNvSpPr txBox="1">
            <a:spLocks noChangeArrowheads="1"/>
          </p:cNvSpPr>
          <p:nvPr/>
        </p:nvSpPr>
        <p:spPr bwMode="auto">
          <a:xfrm>
            <a:off x="252000" y="1736812"/>
            <a:ext cx="8640480" cy="4524315"/>
          </a:xfrm>
          <a:prstGeom prst="rect">
            <a:avLst/>
          </a:prstGeom>
          <a:solidFill>
            <a:srgbClr val="FAFA96">
              <a:alpha val="80000"/>
            </a:srgbClr>
          </a:solidFill>
          <a:ln w="9525">
            <a:noFill/>
            <a:miter lim="800000"/>
            <a:headEnd/>
            <a:tailEnd/>
          </a:ln>
        </p:spPr>
        <p:txBody>
          <a:bodyPr wrap="square">
            <a:spAutoFit/>
          </a:bodyPr>
          <a:lstStyle/>
          <a:p>
            <a:pPr>
              <a:buFont typeface="Arial" pitchFamily="34" charset="0"/>
              <a:buChar char="•"/>
              <a:defRPr/>
            </a:pPr>
            <a:r>
              <a:rPr lang="en-CA" dirty="0" smtClean="0">
                <a:latin typeface="Calibri" pitchFamily="34" charset="0"/>
              </a:rPr>
              <a:t> GPS receivers cannot be uploaded or downloaded directly into IC PRO v6.</a:t>
            </a:r>
          </a:p>
          <a:p>
            <a:pPr>
              <a:defRPr/>
            </a:pPr>
            <a:endParaRPr lang="en-CA" dirty="0" smtClean="0">
              <a:latin typeface="Calibri" pitchFamily="34" charset="0"/>
            </a:endParaRPr>
          </a:p>
          <a:p>
            <a:pPr>
              <a:buFont typeface="Arial" pitchFamily="34" charset="0"/>
              <a:buChar char="•"/>
              <a:defRPr/>
            </a:pPr>
            <a:r>
              <a:rPr lang="en-CA" dirty="0" smtClean="0">
                <a:latin typeface="Calibri" pitchFamily="34" charset="0"/>
              </a:rPr>
              <a:t> The GIS Help file lists several </a:t>
            </a:r>
            <a:r>
              <a:rPr lang="en-CA" b="1" dirty="0" smtClean="0">
                <a:latin typeface="Calibri" pitchFamily="34" charset="0"/>
              </a:rPr>
              <a:t>free</a:t>
            </a:r>
            <a:r>
              <a:rPr lang="en-CA" dirty="0" smtClean="0">
                <a:latin typeface="Calibri" pitchFamily="34" charset="0"/>
              </a:rPr>
              <a:t> software programs that can act as an interface between the GPS receiver and IC Pro. </a:t>
            </a:r>
            <a:r>
              <a:rPr lang="en-CA" b="1" dirty="0" smtClean="0">
                <a:latin typeface="Calibri" pitchFamily="34" charset="0"/>
              </a:rPr>
              <a:t>MN DNR – Garmin</a:t>
            </a:r>
            <a:r>
              <a:rPr lang="en-CA" dirty="0" smtClean="0">
                <a:latin typeface="Calibri" pitchFamily="34" charset="0"/>
              </a:rPr>
              <a:t> and </a:t>
            </a:r>
            <a:r>
              <a:rPr lang="en-CA" b="1" dirty="0" smtClean="0">
                <a:latin typeface="Calibri" pitchFamily="34" charset="0"/>
              </a:rPr>
              <a:t>GPS Utility </a:t>
            </a:r>
            <a:r>
              <a:rPr lang="en-CA" dirty="0" smtClean="0">
                <a:latin typeface="Calibri" pitchFamily="34" charset="0"/>
              </a:rPr>
              <a:t>are used here and can be downloaded from the  </a:t>
            </a:r>
            <a:r>
              <a:rPr lang="en-CA" b="1" dirty="0" smtClean="0">
                <a:latin typeface="Calibri" pitchFamily="34" charset="0"/>
              </a:rPr>
              <a:t>SAR Technology - Downloads - Incident Commander Pro GIS Related Files &amp; Utilities </a:t>
            </a:r>
            <a:r>
              <a:rPr lang="en-CA" dirty="0" smtClean="0">
                <a:latin typeface="Calibri" pitchFamily="34" charset="0"/>
              </a:rPr>
              <a:t>page.</a:t>
            </a:r>
          </a:p>
          <a:p>
            <a:pPr>
              <a:defRPr/>
            </a:pPr>
            <a:endParaRPr lang="en-CA" dirty="0" smtClean="0">
              <a:latin typeface="Calibri" pitchFamily="34" charset="0"/>
            </a:endParaRPr>
          </a:p>
          <a:p>
            <a:pPr>
              <a:buFont typeface="Arial" pitchFamily="34" charset="0"/>
              <a:buChar char="•"/>
              <a:defRPr/>
            </a:pPr>
            <a:r>
              <a:rPr lang="en-CA" dirty="0" smtClean="0">
                <a:latin typeface="Calibri" pitchFamily="34" charset="0"/>
              </a:rPr>
              <a:t>The </a:t>
            </a:r>
            <a:r>
              <a:rPr lang="en-CA" b="1" dirty="0" smtClean="0">
                <a:latin typeface="Calibri" pitchFamily="34" charset="0"/>
              </a:rPr>
              <a:t>MN DNR - Garmin </a:t>
            </a:r>
            <a:r>
              <a:rPr lang="en-CA" dirty="0" smtClean="0">
                <a:latin typeface="Calibri" pitchFamily="34" charset="0"/>
              </a:rPr>
              <a:t>software works </a:t>
            </a:r>
            <a:r>
              <a:rPr lang="en-CA" b="1" dirty="0" smtClean="0">
                <a:latin typeface="Calibri" pitchFamily="34" charset="0"/>
              </a:rPr>
              <a:t>only</a:t>
            </a:r>
            <a:r>
              <a:rPr lang="en-CA" dirty="0" smtClean="0">
                <a:latin typeface="Calibri" pitchFamily="34" charset="0"/>
              </a:rPr>
              <a:t> with Garmin GPS receivers.</a:t>
            </a:r>
          </a:p>
          <a:p>
            <a:pPr>
              <a:defRPr/>
            </a:pPr>
            <a:endParaRPr lang="en-CA" dirty="0" smtClean="0">
              <a:latin typeface="Calibri" pitchFamily="34" charset="0"/>
            </a:endParaRPr>
          </a:p>
          <a:p>
            <a:pPr>
              <a:buFont typeface="Arial" pitchFamily="34" charset="0"/>
              <a:buChar char="•"/>
              <a:defRPr/>
            </a:pPr>
            <a:r>
              <a:rPr lang="en-CA" dirty="0" smtClean="0">
                <a:latin typeface="Calibri" pitchFamily="34" charset="0"/>
              </a:rPr>
              <a:t> For most other makes of GPS receiver use </a:t>
            </a:r>
            <a:r>
              <a:rPr lang="en-CA" b="1" dirty="0" smtClean="0">
                <a:latin typeface="Calibri" pitchFamily="34" charset="0"/>
              </a:rPr>
              <a:t>GPS Utility</a:t>
            </a:r>
            <a:r>
              <a:rPr lang="en-CA" dirty="0" smtClean="0">
                <a:latin typeface="Calibri" pitchFamily="34" charset="0"/>
              </a:rPr>
              <a:t> (It also works with Garmin)</a:t>
            </a:r>
            <a:r>
              <a:rPr lang="en-CA" b="1" dirty="0" smtClean="0">
                <a:latin typeface="Calibri" pitchFamily="34" charset="0"/>
              </a:rPr>
              <a:t>.</a:t>
            </a:r>
          </a:p>
          <a:p>
            <a:pPr>
              <a:defRPr/>
            </a:pPr>
            <a:endParaRPr lang="en-CA" dirty="0" smtClean="0">
              <a:latin typeface="Calibri" pitchFamily="34" charset="0"/>
            </a:endParaRPr>
          </a:p>
          <a:p>
            <a:pPr>
              <a:buFont typeface="Arial" pitchFamily="34" charset="0"/>
              <a:buChar char="•"/>
              <a:defRPr/>
            </a:pPr>
            <a:r>
              <a:rPr lang="en-CA" dirty="0" smtClean="0">
                <a:latin typeface="Calibri" pitchFamily="34" charset="0"/>
              </a:rPr>
              <a:t> Also download from the same location </a:t>
            </a:r>
            <a:r>
              <a:rPr lang="en-CA" b="1" dirty="0" smtClean="0">
                <a:latin typeface="Calibri" pitchFamily="34" charset="0"/>
              </a:rPr>
              <a:t>ICPro_to_GPSUtility_MNDNRGarmin.xls</a:t>
            </a:r>
            <a:r>
              <a:rPr lang="en-CA" dirty="0" smtClean="0">
                <a:latin typeface="Calibri" pitchFamily="34" charset="0"/>
                <a:cs typeface="Calibri" pitchFamily="34" charset="0"/>
              </a:rPr>
              <a:t> which is required to convert IC Pro Routes to MDN Garmin or GPS Utility input formats.</a:t>
            </a:r>
          </a:p>
          <a:p>
            <a:pPr>
              <a:buFont typeface="Arial" pitchFamily="34" charset="0"/>
              <a:buChar char="•"/>
              <a:defRPr/>
            </a:pPr>
            <a:endParaRPr lang="en-CA" dirty="0" smtClean="0">
              <a:latin typeface="Calibri" pitchFamily="34" charset="0"/>
              <a:cs typeface="Calibri" pitchFamily="34" charset="0"/>
            </a:endParaRPr>
          </a:p>
          <a:p>
            <a:pPr>
              <a:buFont typeface="Arial" pitchFamily="34" charset="0"/>
              <a:buChar char="•"/>
              <a:defRPr/>
            </a:pPr>
            <a:r>
              <a:rPr lang="en-CA" dirty="0" smtClean="0">
                <a:latin typeface="Calibri" pitchFamily="34" charset="0"/>
                <a:cs typeface="Calibri" pitchFamily="34" charset="0"/>
              </a:rPr>
              <a:t> Information on downloading these items is in Section2 – Preparing For Use.</a:t>
            </a:r>
          </a:p>
          <a:p>
            <a:pPr>
              <a:buFont typeface="Arial" pitchFamily="34" charset="0"/>
              <a:buChar char="•"/>
              <a:defRPr/>
            </a:pPr>
            <a:endParaRPr lang="en-CA" dirty="0">
              <a:latin typeface="Calibri" pitchFamily="34"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err="1" smtClean="0"/>
              <a:t>ICPro_to_GPSUtility_MNNDNR</a:t>
            </a:r>
            <a:r>
              <a:rPr lang="en-CA" b="1" dirty="0" smtClean="0"/>
              <a:t> Garmin_Waypoints.xls</a:t>
            </a:r>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98</a:t>
            </a:fld>
            <a:endParaRPr lang="en-CA" dirty="0"/>
          </a:p>
        </p:txBody>
      </p:sp>
      <p:grpSp>
        <p:nvGrpSpPr>
          <p:cNvPr id="5" name="Group 5"/>
          <p:cNvGrpSpPr/>
          <p:nvPr/>
        </p:nvGrpSpPr>
        <p:grpSpPr>
          <a:xfrm>
            <a:off x="251999" y="800708"/>
            <a:ext cx="8664381" cy="5427292"/>
            <a:chOff x="251999" y="800708"/>
            <a:chExt cx="8664381" cy="5427292"/>
          </a:xfrm>
        </p:grpSpPr>
        <p:pic>
          <p:nvPicPr>
            <p:cNvPr id="7" name="Picture 2"/>
            <p:cNvPicPr>
              <a:picLocks noChangeAspect="1" noChangeArrowheads="1"/>
            </p:cNvPicPr>
            <p:nvPr/>
          </p:nvPicPr>
          <p:blipFill>
            <a:blip r:embed="rId2" cstate="print"/>
            <a:srcRect l="46617" t="21650"/>
            <a:stretch>
              <a:fillRect/>
            </a:stretch>
          </p:blipFill>
          <p:spPr bwMode="auto">
            <a:xfrm>
              <a:off x="251999" y="1584000"/>
              <a:ext cx="8664381" cy="381500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8" name="TextBox 3"/>
            <p:cNvSpPr txBox="1">
              <a:spLocks noChangeArrowheads="1"/>
            </p:cNvSpPr>
            <p:nvPr/>
          </p:nvSpPr>
          <p:spPr bwMode="auto">
            <a:xfrm>
              <a:off x="1395174" y="800708"/>
              <a:ext cx="7488000" cy="646331"/>
            </a:xfrm>
            <a:prstGeom prst="rect">
              <a:avLst/>
            </a:prstGeom>
            <a:solidFill>
              <a:schemeClr val="tx2">
                <a:lumMod val="20000"/>
                <a:lumOff val="80000"/>
              </a:schemeClr>
            </a:solidFill>
            <a:ln w="9525">
              <a:noFill/>
              <a:miter lim="800000"/>
              <a:headEnd/>
              <a:tailEnd/>
            </a:ln>
          </p:spPr>
          <p:txBody>
            <a:bodyPr wrap="square">
              <a:spAutoFit/>
            </a:bodyPr>
            <a:lstStyle/>
            <a:p>
              <a:pPr>
                <a:defRPr/>
              </a:pPr>
              <a:r>
                <a:rPr lang="en-CA" dirty="0" smtClean="0">
                  <a:latin typeface="Calibri" pitchFamily="34" charset="0"/>
                </a:rPr>
                <a:t>This utility converts the GPS .</a:t>
              </a:r>
              <a:r>
                <a:rPr lang="en-CA" dirty="0" err="1" smtClean="0">
                  <a:latin typeface="Calibri" pitchFamily="34" charset="0"/>
                </a:rPr>
                <a:t>csv</a:t>
              </a:r>
              <a:r>
                <a:rPr lang="en-CA" dirty="0" smtClean="0">
                  <a:latin typeface="Calibri" pitchFamily="34" charset="0"/>
                </a:rPr>
                <a:t> file from IC Pro into a format that can be used by GPS Utility and MN DNR Garmin software to upload waypoint files to a GPS.</a:t>
              </a:r>
              <a:endParaRPr lang="en-CA" dirty="0">
                <a:latin typeface="Calibri" pitchFamily="34" charset="0"/>
              </a:endParaRPr>
            </a:p>
          </p:txBody>
        </p:sp>
        <p:sp>
          <p:nvSpPr>
            <p:cNvPr id="9" name="TextBox 3"/>
            <p:cNvSpPr txBox="1">
              <a:spLocks noChangeArrowheads="1"/>
            </p:cNvSpPr>
            <p:nvPr/>
          </p:nvSpPr>
          <p:spPr bwMode="auto">
            <a:xfrm>
              <a:off x="288000" y="5580000"/>
              <a:ext cx="2160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dirty="0" smtClean="0">
                  <a:latin typeface="Calibri" pitchFamily="34" charset="0"/>
                </a:rPr>
                <a:t>Enter </a:t>
              </a:r>
              <a:r>
                <a:rPr lang="en-CA" b="1" dirty="0" smtClean="0">
                  <a:latin typeface="Calibri" pitchFamily="34" charset="0"/>
                </a:rPr>
                <a:t>.</a:t>
              </a:r>
              <a:r>
                <a:rPr lang="en-CA" b="1" dirty="0" err="1" smtClean="0">
                  <a:latin typeface="Calibri" pitchFamily="34" charset="0"/>
                </a:rPr>
                <a:t>csv</a:t>
              </a:r>
              <a:r>
                <a:rPr lang="en-CA" b="1" dirty="0" smtClean="0">
                  <a:latin typeface="Calibri" pitchFamily="34" charset="0"/>
                </a:rPr>
                <a:t> Waypoints Data</a:t>
              </a:r>
              <a:r>
                <a:rPr lang="en-CA" dirty="0" smtClean="0">
                  <a:latin typeface="Calibri" pitchFamily="34" charset="0"/>
                </a:rPr>
                <a:t> from </a:t>
              </a:r>
              <a:r>
                <a:rPr lang="en-CA" b="1" dirty="0" smtClean="0">
                  <a:latin typeface="Calibri" pitchFamily="34" charset="0"/>
                </a:rPr>
                <a:t>IC Pro</a:t>
              </a:r>
              <a:endParaRPr lang="en-CA" b="1" dirty="0">
                <a:latin typeface="Calibri" pitchFamily="34" charset="0"/>
              </a:endParaRPr>
            </a:p>
          </p:txBody>
        </p:sp>
        <p:cxnSp>
          <p:nvCxnSpPr>
            <p:cNvPr id="10" name="Straight Arrow Connector 9"/>
            <p:cNvCxnSpPr>
              <a:stCxn id="15" idx="0"/>
              <a:endCxn id="13" idx="2"/>
            </p:cNvCxnSpPr>
            <p:nvPr/>
          </p:nvCxnSpPr>
          <p:spPr bwMode="auto">
            <a:xfrm rot="16200000" flipV="1">
              <a:off x="4372175" y="5416174"/>
              <a:ext cx="324000" cy="36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a:xfrm>
              <a:off x="720000" y="5130000"/>
              <a:ext cx="1296000" cy="12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2" name="Rounded Rectangle 11"/>
            <p:cNvSpPr/>
            <p:nvPr/>
          </p:nvSpPr>
          <p:spPr>
            <a:xfrm>
              <a:off x="2051720" y="5130000"/>
              <a:ext cx="1692188" cy="12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3" name="Rounded Rectangle 12"/>
            <p:cNvSpPr/>
            <p:nvPr/>
          </p:nvSpPr>
          <p:spPr>
            <a:xfrm>
              <a:off x="3779911" y="5130000"/>
              <a:ext cx="1504875" cy="126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CA" dirty="0"/>
            </a:p>
          </p:txBody>
        </p:sp>
        <p:sp>
          <p:nvSpPr>
            <p:cNvPr id="14" name="TextBox 3"/>
            <p:cNvSpPr txBox="1">
              <a:spLocks noChangeArrowheads="1"/>
            </p:cNvSpPr>
            <p:nvPr/>
          </p:nvSpPr>
          <p:spPr bwMode="auto">
            <a:xfrm>
              <a:off x="1231200" y="4149080"/>
              <a:ext cx="3312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IC Pro Waypoints Data </a:t>
              </a:r>
              <a:r>
                <a:rPr lang="en-CA" dirty="0" smtClean="0">
                  <a:latin typeface="Calibri" pitchFamily="34" charset="0"/>
                </a:rPr>
                <a:t>converted to </a:t>
              </a:r>
              <a:r>
                <a:rPr lang="en-CA" b="1" dirty="0" smtClean="0">
                  <a:latin typeface="Calibri" pitchFamily="34" charset="0"/>
                </a:rPr>
                <a:t>MN DNR Garmin </a:t>
              </a:r>
              <a:r>
                <a:rPr lang="en-CA" dirty="0" smtClean="0">
                  <a:latin typeface="Calibri" pitchFamily="34" charset="0"/>
                </a:rPr>
                <a:t>format.</a:t>
              </a:r>
              <a:endParaRPr lang="en-CA" dirty="0">
                <a:latin typeface="Calibri" pitchFamily="34" charset="0"/>
              </a:endParaRPr>
            </a:p>
          </p:txBody>
        </p:sp>
        <p:sp>
          <p:nvSpPr>
            <p:cNvPr id="15" name="TextBox 3"/>
            <p:cNvSpPr txBox="1">
              <a:spLocks noChangeArrowheads="1"/>
            </p:cNvSpPr>
            <p:nvPr/>
          </p:nvSpPr>
          <p:spPr bwMode="auto">
            <a:xfrm>
              <a:off x="2880000" y="5580000"/>
              <a:ext cx="3312000" cy="648000"/>
            </a:xfrm>
            <a:prstGeom prst="rect">
              <a:avLst/>
            </a:prstGeom>
            <a:solidFill>
              <a:schemeClr val="tx2">
                <a:lumMod val="20000"/>
                <a:lumOff val="80000"/>
              </a:schemeClr>
            </a:solidFill>
            <a:ln w="9525">
              <a:noFill/>
              <a:miter lim="800000"/>
              <a:headEnd/>
              <a:tailEnd/>
            </a:ln>
          </p:spPr>
          <p:txBody>
            <a:bodyPr>
              <a:spAutoFit/>
            </a:bodyPr>
            <a:lstStyle/>
            <a:p>
              <a:pPr>
                <a:defRPr/>
              </a:pPr>
              <a:r>
                <a:rPr lang="en-CA" b="1" dirty="0" smtClean="0">
                  <a:latin typeface="Calibri" pitchFamily="34" charset="0"/>
                </a:rPr>
                <a:t>IC Pro Waypoints Data </a:t>
              </a:r>
              <a:r>
                <a:rPr lang="en-CA" dirty="0" smtClean="0">
                  <a:latin typeface="Calibri" pitchFamily="34" charset="0"/>
                </a:rPr>
                <a:t>converted to </a:t>
              </a:r>
              <a:r>
                <a:rPr lang="en-CA" b="1" dirty="0" smtClean="0">
                  <a:latin typeface="Calibri" pitchFamily="34" charset="0"/>
                </a:rPr>
                <a:t>GPS Utility</a:t>
              </a:r>
              <a:r>
                <a:rPr lang="en-CA" dirty="0" smtClean="0">
                  <a:latin typeface="Calibri" pitchFamily="34" charset="0"/>
                </a:rPr>
                <a:t> format.</a:t>
              </a:r>
              <a:endParaRPr lang="en-CA" dirty="0">
                <a:latin typeface="Calibri" pitchFamily="34" charset="0"/>
              </a:endParaRPr>
            </a:p>
          </p:txBody>
        </p:sp>
        <p:cxnSp>
          <p:nvCxnSpPr>
            <p:cNvPr id="16" name="Straight Arrow Connector 15"/>
            <p:cNvCxnSpPr>
              <a:stCxn id="14" idx="2"/>
              <a:endCxn id="12" idx="0"/>
            </p:cNvCxnSpPr>
            <p:nvPr/>
          </p:nvCxnSpPr>
          <p:spPr bwMode="auto">
            <a:xfrm rot="16200000" flipH="1">
              <a:off x="2726047" y="4958233"/>
              <a:ext cx="332920" cy="1061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9" idx="0"/>
              <a:endCxn id="11" idx="2"/>
            </p:cNvCxnSpPr>
            <p:nvPr/>
          </p:nvCxnSpPr>
          <p:spPr bwMode="auto">
            <a:xfrm rot="5400000" flipH="1" flipV="1">
              <a:off x="1206000" y="5418000"/>
              <a:ext cx="324000" cy="158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Date Placeholder 2"/>
          <p:cNvSpPr>
            <a:spLocks noGrp="1"/>
          </p:cNvSpPr>
          <p:nvPr>
            <p:ph type="dt" sz="half" idx="10"/>
          </p:nvPr>
        </p:nvSpPr>
        <p:spPr/>
        <p:txBody>
          <a:bodyPr/>
          <a:lstStyle/>
          <a:p>
            <a:pPr>
              <a:defRPr/>
            </a:pPr>
            <a:fld id="{91A823D2-EF3B-4F05-97FD-7B2F1E5A6D50}" type="datetime1">
              <a:rPr lang="en-CA" smtClean="0"/>
              <a:pPr>
                <a:defRPr/>
              </a:pPr>
              <a:t>22/03/2011</a:t>
            </a:fld>
            <a:endParaRPr lang="en-CA" dirty="0"/>
          </a:p>
        </p:txBody>
      </p:sp>
      <p:sp>
        <p:nvSpPr>
          <p:cNvPr id="4" name="Slide Number Placeholder 3"/>
          <p:cNvSpPr>
            <a:spLocks noGrp="1"/>
          </p:cNvSpPr>
          <p:nvPr>
            <p:ph type="sldNum" sz="quarter" idx="12"/>
          </p:nvPr>
        </p:nvSpPr>
        <p:spPr/>
        <p:txBody>
          <a:bodyPr/>
          <a:lstStyle/>
          <a:p>
            <a:pPr>
              <a:defRPr/>
            </a:pPr>
            <a:fld id="{661CB2E9-86B8-4B28-8270-796D2A34B1EF}" type="slidenum">
              <a:rPr lang="en-CA" smtClean="0"/>
              <a:pPr>
                <a:defRPr/>
              </a:pPr>
              <a:t>99</a:t>
            </a:fld>
            <a:endParaRPr lang="en-CA"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34492</TotalTime>
  <Words>11475</Words>
  <Application>Microsoft Office PowerPoint</Application>
  <PresentationFormat>On-screen Show (4:3)</PresentationFormat>
  <Paragraphs>1644</Paragraphs>
  <Slides>216</Slides>
  <Notes>5</Notes>
  <HiddenSlides>0</HiddenSlides>
  <MMClips>0</MMClips>
  <ScaleCrop>false</ScaleCrop>
  <HeadingPairs>
    <vt:vector size="4" baseType="variant">
      <vt:variant>
        <vt:lpstr>Theme</vt:lpstr>
      </vt:variant>
      <vt:variant>
        <vt:i4>3</vt:i4>
      </vt:variant>
      <vt:variant>
        <vt:lpstr>Slide Titles</vt:lpstr>
      </vt:variant>
      <vt:variant>
        <vt:i4>216</vt:i4>
      </vt:variant>
    </vt:vector>
  </HeadingPairs>
  <TitlesOfParts>
    <vt:vector size="219" baseType="lpstr">
      <vt:lpstr>Office Theme</vt:lpstr>
      <vt:lpstr>1_Custom Design</vt:lpstr>
      <vt:lpstr>Custom Design</vt:lpstr>
      <vt:lpstr>IC Pro v6</vt:lpstr>
      <vt:lpstr>Slide 2</vt:lpstr>
      <vt:lpstr>Incident Commander Pro v6</vt:lpstr>
      <vt:lpstr>Emergency Response and Incident Commander Pro</vt:lpstr>
      <vt:lpstr>Opening Incident Commander 6 </vt:lpstr>
      <vt:lpstr>Quick Tips</vt:lpstr>
      <vt:lpstr>Incident Command System (ICS) Architecture </vt:lpstr>
      <vt:lpstr>Command</vt:lpstr>
      <vt:lpstr>Command - 1</vt:lpstr>
      <vt:lpstr>Command  - 2</vt:lpstr>
      <vt:lpstr>Operations</vt:lpstr>
      <vt:lpstr>View Mission Statistics</vt:lpstr>
      <vt:lpstr>Planning - 1</vt:lpstr>
      <vt:lpstr>Planning - 2</vt:lpstr>
      <vt:lpstr>Logistics</vt:lpstr>
      <vt:lpstr>Logistics</vt:lpstr>
      <vt:lpstr>Calculations – Gridsearch Calculator</vt:lpstr>
      <vt:lpstr>Lat-Long/UTM Calculator</vt:lpstr>
      <vt:lpstr>Calculations – Numeric Calculator and Notepad</vt:lpstr>
      <vt:lpstr>Data</vt:lpstr>
      <vt:lpstr>GIS Module</vt:lpstr>
      <vt:lpstr>System - 1</vt:lpstr>
      <vt:lpstr>System - 2</vt:lpstr>
      <vt:lpstr>Window</vt:lpstr>
      <vt:lpstr>Help</vt:lpstr>
      <vt:lpstr>Standard Tool Bar</vt:lpstr>
      <vt:lpstr>Deleting a Record</vt:lpstr>
      <vt:lpstr>Before we start...</vt:lpstr>
      <vt:lpstr>Before we start... Definitions</vt:lpstr>
      <vt:lpstr>Slide 30</vt:lpstr>
      <vt:lpstr>Incident Commander Pro v6</vt:lpstr>
      <vt:lpstr>Preparing For Use</vt:lpstr>
      <vt:lpstr>About Default Plans</vt:lpstr>
      <vt:lpstr>Planning Data</vt:lpstr>
      <vt:lpstr>Planning Data</vt:lpstr>
      <vt:lpstr>Planning Data</vt:lpstr>
      <vt:lpstr>Default Mission Types</vt:lpstr>
      <vt:lpstr>User Data</vt:lpstr>
      <vt:lpstr>Organizations</vt:lpstr>
      <vt:lpstr>User Data</vt:lpstr>
      <vt:lpstr>Personnel Data - 1</vt:lpstr>
      <vt:lpstr>Personnel Data - 2</vt:lpstr>
      <vt:lpstr>User Data</vt:lpstr>
      <vt:lpstr>Open the Default Communications Plan</vt:lpstr>
      <vt:lpstr>Default Communications Plan (ICS 205) - 1</vt:lpstr>
      <vt:lpstr>Default Communications Plan (ICS 205) - 2</vt:lpstr>
      <vt:lpstr>User Data</vt:lpstr>
      <vt:lpstr>Default Medical Plan</vt:lpstr>
      <vt:lpstr>User Data</vt:lpstr>
      <vt:lpstr>Resource Types</vt:lpstr>
      <vt:lpstr>Slide 51</vt:lpstr>
      <vt:lpstr>Preparing For Use With a GPS Receiver</vt:lpstr>
      <vt:lpstr>Download ICPro_to_GPSUtility_MNNDNR Garmin_Waypoints.xls</vt:lpstr>
      <vt:lpstr>Download MN DNR-Garmin</vt:lpstr>
      <vt:lpstr>Download GPS Utility</vt:lpstr>
      <vt:lpstr>Slide 56</vt:lpstr>
      <vt:lpstr>ICPro_to_GPSUtility_MNNDNR Garmin_Waypoints.xls</vt:lpstr>
      <vt:lpstr>Download MN DNR-Garmin</vt:lpstr>
      <vt:lpstr>Slide 59</vt:lpstr>
      <vt:lpstr>Incident Commander Pro v6</vt:lpstr>
      <vt:lpstr>Slide 61</vt:lpstr>
      <vt:lpstr>The GIS Display</vt:lpstr>
      <vt:lpstr>Program Options - General</vt:lpstr>
      <vt:lpstr>Options - Manage Point Symbols</vt:lpstr>
      <vt:lpstr>Options – Area Shading</vt:lpstr>
      <vt:lpstr>Options – Track Coordinate Systems - 1</vt:lpstr>
      <vt:lpstr>GIS Options – Track Coordinate Systems - 2</vt:lpstr>
      <vt:lpstr>Data Display – Team Tracker</vt:lpstr>
      <vt:lpstr>Data Display – Mission Areas</vt:lpstr>
      <vt:lpstr>Data Display – Mission Routes</vt:lpstr>
      <vt:lpstr>Load a Map</vt:lpstr>
      <vt:lpstr>GIS – Load a Mission Map - 1</vt:lpstr>
      <vt:lpstr>Map Tool Bar – View Buttons</vt:lpstr>
      <vt:lpstr>Map Layers - 1</vt:lpstr>
      <vt:lpstr>Map Layers - 2</vt:lpstr>
      <vt:lpstr>GIS – Map Overlays</vt:lpstr>
      <vt:lpstr>GIS – Map – Create Route - 1</vt:lpstr>
      <vt:lpstr>GIS – Map – Create Route - 2</vt:lpstr>
      <vt:lpstr>GIS – Map – Buffer a Route</vt:lpstr>
      <vt:lpstr>GIS – Map – Create Area - 1</vt:lpstr>
      <vt:lpstr>GIS – Map – Create Area - 2</vt:lpstr>
      <vt:lpstr>Select Area to Grid</vt:lpstr>
      <vt:lpstr>Place Text on the Map</vt:lpstr>
      <vt:lpstr>Add a Point of Interest</vt:lpstr>
      <vt:lpstr>Draw a Line</vt:lpstr>
      <vt:lpstr>Draw a Polygon</vt:lpstr>
      <vt:lpstr>Draw a Circle</vt:lpstr>
      <vt:lpstr>Measure Distance</vt:lpstr>
      <vt:lpstr>Draw a Polygon and Determine it’s Area</vt:lpstr>
      <vt:lpstr>Draw Bearing on the Map</vt:lpstr>
      <vt:lpstr>Display Subject Probability Distance Circles - 1</vt:lpstr>
      <vt:lpstr>Display Subject Probability Distance Circles - 2</vt:lpstr>
      <vt:lpstr>Draw Subject Sector Angles - 1</vt:lpstr>
      <vt:lpstr>Draw Subject Sector Angles - 2</vt:lpstr>
      <vt:lpstr>Using GPS with IC Prov6</vt:lpstr>
      <vt:lpstr>Slide 96</vt:lpstr>
      <vt:lpstr>GPS</vt:lpstr>
      <vt:lpstr>ICPro_to_GPSUtility_MNNDNR Garmin_Waypoints.xls</vt:lpstr>
      <vt:lpstr>Slide 99</vt:lpstr>
      <vt:lpstr>Using MN DNR – Garmin with IC Pro</vt:lpstr>
      <vt:lpstr>Open DNR Garmin</vt:lpstr>
      <vt:lpstr>Prepare DNR Garmin For Use</vt:lpstr>
      <vt:lpstr>Setting DNR Garmin Route Properties</vt:lpstr>
      <vt:lpstr>Connecting to a GPS Receiver</vt:lpstr>
      <vt:lpstr>Download a GPS Track</vt:lpstr>
      <vt:lpstr>Create an ESRI Shapefile</vt:lpstr>
      <vt:lpstr>Select Track Points to be Saved</vt:lpstr>
      <vt:lpstr>Saving the Track File</vt:lpstr>
      <vt:lpstr>Naming the Track File</vt:lpstr>
      <vt:lpstr>Loading the Track File to IC Pro</vt:lpstr>
      <vt:lpstr>Uploading Route Waypoint Files into a GPS - 1</vt:lpstr>
      <vt:lpstr>Uploading Route Waypoint Files into a GPS - 2</vt:lpstr>
      <vt:lpstr>Change the file extension From .gps to .csv</vt:lpstr>
      <vt:lpstr>Open and Copy the .csv File</vt:lpstr>
      <vt:lpstr>IC Pro_to_GPS_ Utility_MNDNRGarmin_Waypoints.xls</vt:lpstr>
      <vt:lpstr>Copy the .csv File to Step 1</vt:lpstr>
      <vt:lpstr>Step 2 – Highlight the Data</vt:lpstr>
      <vt:lpstr>Open DNR Garmin</vt:lpstr>
      <vt:lpstr>Enter Route Data</vt:lpstr>
      <vt:lpstr>Inputting the Data</vt:lpstr>
      <vt:lpstr>Uploading Data to the GPS</vt:lpstr>
      <vt:lpstr>The GPS Display</vt:lpstr>
      <vt:lpstr>Uncluttering the GPS Display</vt:lpstr>
      <vt:lpstr>Lat-Long/UTM Calculator</vt:lpstr>
      <vt:lpstr>Slide 125</vt:lpstr>
      <vt:lpstr>Using GPS Utility with IC Pro</vt:lpstr>
      <vt:lpstr>GPS and GPS Utility</vt:lpstr>
      <vt:lpstr>Opening GPS Utility</vt:lpstr>
      <vt:lpstr>Download Data from the GPS Receiver</vt:lpstr>
      <vt:lpstr>Data Display</vt:lpstr>
      <vt:lpstr>Set the Datum</vt:lpstr>
      <vt:lpstr>Save/Export</vt:lpstr>
      <vt:lpstr>Saving the File</vt:lpstr>
      <vt:lpstr>Create a Projection File</vt:lpstr>
      <vt:lpstr>Loading a Track File into IC Pro</vt:lpstr>
      <vt:lpstr>Quick Track Upload to IC Pro</vt:lpstr>
      <vt:lpstr>Select Track Points to add to the Map</vt:lpstr>
      <vt:lpstr>Save to a Text File</vt:lpstr>
      <vt:lpstr>Add the Track to the IC Pro GIS Map - 1</vt:lpstr>
      <vt:lpstr>Add the Track to the IC Pro GIS Map</vt:lpstr>
      <vt:lpstr>Uploading Route Waypoint Files into a GPS</vt:lpstr>
      <vt:lpstr>Name the File and Change the file extension .gps to .csv</vt:lpstr>
      <vt:lpstr>Open and Copy the .csv File</vt:lpstr>
      <vt:lpstr>IC Pro_to_GPS_ Utility_MNDNRGarmin_Waypoints.xls</vt:lpstr>
      <vt:lpstr>Copy the .csv File to Step_1_Paste...</vt:lpstr>
      <vt:lpstr>Step 2 Convert to GPS Utility Format</vt:lpstr>
      <vt:lpstr>Transfer Data to GPS Utility</vt:lpstr>
      <vt:lpstr>Completing the Data Transfer</vt:lpstr>
      <vt:lpstr>Upload Waypoints to the GPS</vt:lpstr>
      <vt:lpstr>Slide 150</vt:lpstr>
      <vt:lpstr>Incident Commander Pro v6</vt:lpstr>
      <vt:lpstr>Slide 152</vt:lpstr>
      <vt:lpstr>The Mission</vt:lpstr>
      <vt:lpstr>Open a Mission - 1</vt:lpstr>
      <vt:lpstr>Open a Mission - 2</vt:lpstr>
      <vt:lpstr>Section 1 - 09:30 to 10:00 - 1</vt:lpstr>
      <vt:lpstr>Open a Mission – Check-in Personnel</vt:lpstr>
      <vt:lpstr>Check-in Personnel</vt:lpstr>
      <vt:lpstr>Check-in Personnel - New Name</vt:lpstr>
      <vt:lpstr> Section 1 - 09:30 to 10:00 – 2</vt:lpstr>
      <vt:lpstr>Mission Quick Start – Assignment Form/ICS 215 Operations Plan</vt:lpstr>
      <vt:lpstr>Operations Plan and Assignments</vt:lpstr>
      <vt:lpstr>ICS 204 – Assignment Form - Header</vt:lpstr>
      <vt:lpstr>Section 1 - 09:30 to 10:00  - 3</vt:lpstr>
      <vt:lpstr>ICS 204 – Assignment Form – Assignment Form Tab</vt:lpstr>
      <vt:lpstr> Section 1 - 09:30 to 10:00  - 4 </vt:lpstr>
      <vt:lpstr>ICS 204 – Assignment Form – Personnel and Comments - 1</vt:lpstr>
      <vt:lpstr> Section 1 - 09:30 to 10:00  - 5 </vt:lpstr>
      <vt:lpstr>ICS 204 – Assignment Form – Personnel and Comments - 2</vt:lpstr>
      <vt:lpstr>Create a Mission Communications Plan from the Default Communications Plan</vt:lpstr>
      <vt:lpstr>Create a Mission Communications When there is no Default Communications Plan</vt:lpstr>
      <vt:lpstr>Open the Communications Log</vt:lpstr>
      <vt:lpstr>The Communications Log ICS 309</vt:lpstr>
      <vt:lpstr>The Communications Log</vt:lpstr>
      <vt:lpstr>Communications Log Items - 1</vt:lpstr>
      <vt:lpstr>Communications Log – Call Signs</vt:lpstr>
      <vt:lpstr>Communications Log – Entering a Dialogue</vt:lpstr>
      <vt:lpstr>Communications Log Items -  Enter a Clue</vt:lpstr>
      <vt:lpstr>Entering Grid References - 1</vt:lpstr>
      <vt:lpstr>Entering Grid References - 2</vt:lpstr>
      <vt:lpstr>Section 1 - 09:30 to 10:00  - 6</vt:lpstr>
      <vt:lpstr>Section 1 - 09:30 to 10:00  - 7</vt:lpstr>
      <vt:lpstr>Section 1 Log - 09:30 to 10:00</vt:lpstr>
      <vt:lpstr>Section 1 Map - 09:30 to 10:00</vt:lpstr>
      <vt:lpstr>GIS Team Tracker - 1</vt:lpstr>
      <vt:lpstr>GIS Team Tracker - 2</vt:lpstr>
      <vt:lpstr>GIS Team Tracker - 3</vt:lpstr>
      <vt:lpstr> Section 2 - 10:01 to 11:30 - 1 </vt:lpstr>
      <vt:lpstr>Section 2 - 10:01 to 11:30 - 2</vt:lpstr>
      <vt:lpstr>Section 2 Log - 10:01 to 11:29</vt:lpstr>
      <vt:lpstr>Section 2  Map - 10:01 to 11:29</vt:lpstr>
      <vt:lpstr> Section 3 - 11:31 to 12:11 </vt:lpstr>
      <vt:lpstr>Section 3 Log - 11:31 to 12:11</vt:lpstr>
      <vt:lpstr>Section 3 Map - 11:31 to 12:11</vt:lpstr>
      <vt:lpstr> Section 4 - 12:12 – 13:10 </vt:lpstr>
      <vt:lpstr>Section 4 Log - 12:12 – 13:10</vt:lpstr>
      <vt:lpstr>Section 4 - 12:12 – 13:10</vt:lpstr>
      <vt:lpstr>Section 5 - 13:11 to 14:10</vt:lpstr>
      <vt:lpstr>Section 5 Log - 13:11 to 14:10</vt:lpstr>
      <vt:lpstr>Section 5 - 13:11 to 14:10</vt:lpstr>
      <vt:lpstr> Section 6 - 14:11 to 14:34 </vt:lpstr>
      <vt:lpstr>Section 6 Log - 14:11 to 14:34</vt:lpstr>
      <vt:lpstr>Section 6 Map - 14:11 to 14:34</vt:lpstr>
      <vt:lpstr> Section 7 - 14:33 to 15:07 - 1 </vt:lpstr>
      <vt:lpstr>Section 7 - 14:33 to 15:07 - 2</vt:lpstr>
      <vt:lpstr>Section 7 Log - 14:33 to 15:07</vt:lpstr>
      <vt:lpstr>Section 7  Map - 14:33 to 15:07</vt:lpstr>
      <vt:lpstr>Section 8 - 15:08 to 15:29</vt:lpstr>
      <vt:lpstr>Section 8 Log - 15:08 to 15:29</vt:lpstr>
      <vt:lpstr>Section 8 Map - 15:08 to 15:29</vt:lpstr>
      <vt:lpstr> Section 9 - 15:30 to 17:08 </vt:lpstr>
      <vt:lpstr>Section 9 Log - 15:30 to 18:15</vt:lpstr>
      <vt:lpstr>Section 9 Map - 15:30 to 17:08</vt:lpstr>
      <vt:lpstr>Subject Debrief</vt:lpstr>
      <vt:lpstr>8933 SAR Maps – Hiker’s Map</vt:lpstr>
      <vt:lpstr>Raw Symbols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User1</dc:creator>
  <cp:lastModifiedBy>Lawrence Hooper</cp:lastModifiedBy>
  <cp:revision>2639</cp:revision>
  <dcterms:created xsi:type="dcterms:W3CDTF">2010-07-09T19:06:02Z</dcterms:created>
  <dcterms:modified xsi:type="dcterms:W3CDTF">2011-03-22T23:34:07Z</dcterms:modified>
</cp:coreProperties>
</file>