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267" r:id="rId2"/>
    <p:sldId id="269" r:id="rId3"/>
    <p:sldId id="270" r:id="rId4"/>
    <p:sldId id="307" r:id="rId5"/>
    <p:sldId id="275" r:id="rId6"/>
    <p:sldId id="274" r:id="rId7"/>
    <p:sldId id="291" r:id="rId8"/>
    <p:sldId id="292" r:id="rId9"/>
    <p:sldId id="290" r:id="rId10"/>
    <p:sldId id="271" r:id="rId11"/>
    <p:sldId id="257" r:id="rId12"/>
    <p:sldId id="258" r:id="rId13"/>
    <p:sldId id="272" r:id="rId14"/>
    <p:sldId id="259" r:id="rId15"/>
    <p:sldId id="260" r:id="rId16"/>
    <p:sldId id="308" r:id="rId17"/>
    <p:sldId id="306" r:id="rId18"/>
    <p:sldId id="303" r:id="rId19"/>
    <p:sldId id="264" r:id="rId20"/>
    <p:sldId id="262" r:id="rId21"/>
    <p:sldId id="311" r:id="rId22"/>
    <p:sldId id="277" r:id="rId23"/>
    <p:sldId id="278" r:id="rId24"/>
    <p:sldId id="279" r:id="rId25"/>
    <p:sldId id="280" r:id="rId26"/>
    <p:sldId id="273" r:id="rId27"/>
    <p:sldId id="281" r:id="rId28"/>
    <p:sldId id="282" r:id="rId29"/>
    <p:sldId id="297" r:id="rId30"/>
    <p:sldId id="283" r:id="rId31"/>
    <p:sldId id="296" r:id="rId32"/>
    <p:sldId id="286" r:id="rId33"/>
    <p:sldId id="287" r:id="rId34"/>
    <p:sldId id="293" r:id="rId35"/>
    <p:sldId id="294" r:id="rId36"/>
    <p:sldId id="295" r:id="rId37"/>
    <p:sldId id="300" r:id="rId38"/>
    <p:sldId id="301" r:id="rId39"/>
    <p:sldId id="302" r:id="rId40"/>
    <p:sldId id="299" r:id="rId41"/>
    <p:sldId id="304" r:id="rId42"/>
    <p:sldId id="285" r:id="rId43"/>
    <p:sldId id="265" r:id="rId44"/>
    <p:sldId id="266" r:id="rId45"/>
    <p:sldId id="289" r:id="rId46"/>
    <p:sldId id="298" r:id="rId47"/>
    <p:sldId id="310" r:id="rId48"/>
    <p:sldId id="312" r:id="rId49"/>
    <p:sldId id="305" r:id="rId50"/>
    <p:sldId id="288" r:id="rId51"/>
    <p:sldId id="30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D5FF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99" autoAdjust="0"/>
    <p:restoredTop sz="97391" autoAdjust="0"/>
  </p:normalViewPr>
  <p:slideViewPr>
    <p:cSldViewPr>
      <p:cViewPr>
        <p:scale>
          <a:sx n="90" d="100"/>
          <a:sy n="90" d="100"/>
        </p:scale>
        <p:origin x="-13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FF6E4-AD18-41FB-AFA4-22031C72F743}" type="datetimeFigureOut">
              <a:rPr lang="en-US" smtClean="0"/>
              <a:pPr/>
              <a:t>2/14/2021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E4833-D93A-4DF8-882A-FD7A023D6969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Image Recognition Slide show contains 49 slides (#1 to #49) which</a:t>
            </a:r>
            <a:r>
              <a:rPr lang="en-CA" baseline="0" dirty="0" smtClean="0"/>
              <a:t> take about 91 minutes to present.</a:t>
            </a:r>
            <a:br>
              <a:rPr lang="en-CA" baseline="0" dirty="0" smtClean="0"/>
            </a:br>
            <a:r>
              <a:rPr lang="en-CA" baseline="0" dirty="0" smtClean="0"/>
              <a:t>Take a break after Slide #39 – the multi-car search slide, at 69 minutes into the presentation.</a:t>
            </a:r>
            <a:br>
              <a:rPr lang="en-CA" baseline="0" dirty="0" smtClean="0"/>
            </a:br>
            <a:r>
              <a:rPr lang="en-CA" baseline="0" dirty="0" smtClean="0"/>
              <a:t>Continue from Slide #42 (the Searchlight </a:t>
            </a:r>
            <a:r>
              <a:rPr lang="en-CA" baseline="0" dirty="0" err="1" smtClean="0"/>
              <a:t>webpage</a:t>
            </a:r>
            <a:r>
              <a:rPr lang="en-CA" baseline="0" dirty="0" smtClean="0"/>
              <a:t> showing missing persons) up to the last slide #49. </a:t>
            </a:r>
          </a:p>
          <a:p>
            <a:r>
              <a:rPr lang="en-CA" baseline="0" dirty="0" smtClean="0"/>
              <a:t>Total slide duration  (#1 to #49): 91min.</a:t>
            </a:r>
          </a:p>
          <a:p>
            <a:endParaRPr lang="en-CA" baseline="0" dirty="0" smtClean="0"/>
          </a:p>
          <a:p>
            <a:r>
              <a:rPr lang="en-CA" baseline="0" dirty="0" smtClean="0"/>
              <a:t>The four MP4 videos in slide #50 have a total duration of 22 minutes, allow 29 minutes to view these four videos.</a:t>
            </a:r>
          </a:p>
          <a:p>
            <a:endParaRPr lang="en-CA" baseline="0" dirty="0" smtClean="0"/>
          </a:p>
          <a:p>
            <a:r>
              <a:rPr lang="en-CA" baseline="0" dirty="0" smtClean="0"/>
              <a:t>Total Presentation time Slides #1 to #49  91 minutes (with a break after slide #39)  + 29 minutes for the four videos = 120 minutes.</a:t>
            </a:r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1</a:t>
            </a:fld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27</a:t>
            </a:fld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28</a:t>
            </a:fld>
            <a:endParaRPr lang="en-C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29</a:t>
            </a:fld>
            <a:endParaRPr lang="en-C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30</a:t>
            </a:fld>
            <a:endParaRPr lang="en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31</a:t>
            </a:fld>
            <a:endParaRPr lang="en-C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32</a:t>
            </a:fld>
            <a:endParaRPr lang="en-C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33</a:t>
            </a:fld>
            <a:endParaRPr lang="en-C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34</a:t>
            </a:fld>
            <a:endParaRPr lang="en-C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35</a:t>
            </a:fld>
            <a:endParaRPr lang="en-C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36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5</a:t>
            </a:fld>
            <a:endParaRPr lang="en-C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37</a:t>
            </a:fld>
            <a:endParaRPr lang="en-C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38</a:t>
            </a:fld>
            <a:endParaRPr lang="en-C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39</a:t>
            </a:fld>
            <a:endParaRPr lang="en-C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40</a:t>
            </a:fld>
            <a:endParaRPr lang="en-C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Image Recognition Slide show contains 49 slides (#1 to # 49) which</a:t>
            </a:r>
            <a:r>
              <a:rPr lang="en-CA" baseline="0" dirty="0" smtClean="0"/>
              <a:t> take about 91 minutes to present.</a:t>
            </a:r>
            <a:br>
              <a:rPr lang="en-CA" baseline="0" dirty="0" smtClean="0"/>
            </a:br>
            <a:r>
              <a:rPr lang="en-CA" baseline="0" dirty="0" smtClean="0"/>
              <a:t>Take a break after Slide #39 – the multi-car search slide, at 69 minutes into the presentation.</a:t>
            </a:r>
            <a:br>
              <a:rPr lang="en-CA" baseline="0" dirty="0" smtClean="0"/>
            </a:br>
            <a:r>
              <a:rPr lang="en-CA" baseline="0" dirty="0" smtClean="0"/>
              <a:t>Continue from Slide #42 (the Searchlight </a:t>
            </a:r>
            <a:r>
              <a:rPr lang="en-CA" baseline="0" dirty="0" err="1" smtClean="0"/>
              <a:t>webpage</a:t>
            </a:r>
            <a:r>
              <a:rPr lang="en-CA" baseline="0" dirty="0" smtClean="0"/>
              <a:t> showing missing persons) up to the last slide #49 </a:t>
            </a:r>
          </a:p>
          <a:p>
            <a:r>
              <a:rPr lang="en-CA" baseline="0" dirty="0" smtClean="0"/>
              <a:t>Total slide duration  (#1 to #49) 91min.</a:t>
            </a:r>
          </a:p>
          <a:p>
            <a:endParaRPr lang="en-CA" baseline="0" dirty="0" smtClean="0"/>
          </a:p>
          <a:p>
            <a:r>
              <a:rPr lang="en-CA" baseline="0" dirty="0" smtClean="0"/>
              <a:t>The four MP4 videos in slide #50 have a total duration of 22 minutes, allow 29 minutes for these four videos.</a:t>
            </a:r>
          </a:p>
          <a:p>
            <a:endParaRPr lang="en-CA" baseline="0" dirty="0" smtClean="0"/>
          </a:p>
          <a:p>
            <a:r>
              <a:rPr lang="en-CA" baseline="0" dirty="0" smtClean="0"/>
              <a:t>Total Presentation time Slides #1 to #49  91 minutes (with a break after slide # 39)  + 29 minutes for the four videos = 120 minutes.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41</a:t>
            </a:fld>
            <a:endParaRPr lang="en-C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42</a:t>
            </a:fld>
            <a:endParaRPr lang="en-C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43</a:t>
            </a:fld>
            <a:endParaRPr lang="en-C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44</a:t>
            </a:fld>
            <a:endParaRPr lang="en-C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45</a:t>
            </a:fld>
            <a:endParaRPr lang="en-C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46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6</a:t>
            </a:fld>
            <a:endParaRPr lang="en-C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47</a:t>
            </a:fld>
            <a:endParaRPr lang="en-C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48</a:t>
            </a:fld>
            <a:endParaRPr lang="en-C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49</a:t>
            </a:fld>
            <a:endParaRPr lang="en-C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50</a:t>
            </a:fld>
            <a:endParaRPr lang="en-CA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Image Recognition Slide show contains 49 slides (#1 to #49) which</a:t>
            </a:r>
            <a:r>
              <a:rPr lang="en-CA" baseline="0" dirty="0" smtClean="0"/>
              <a:t> take about 91 minutes to present.</a:t>
            </a:r>
            <a:br>
              <a:rPr lang="en-CA" baseline="0" dirty="0" smtClean="0"/>
            </a:br>
            <a:r>
              <a:rPr lang="en-CA" baseline="0" dirty="0" smtClean="0"/>
              <a:t>Take a break after Slide #39 – the multi-car search slide, at 69 minutes into the presentation.</a:t>
            </a:r>
            <a:br>
              <a:rPr lang="en-CA" baseline="0" dirty="0" smtClean="0"/>
            </a:br>
            <a:r>
              <a:rPr lang="en-CA" baseline="0" dirty="0" smtClean="0"/>
              <a:t>Continue from Slide #42 (the Searchlight </a:t>
            </a:r>
            <a:r>
              <a:rPr lang="en-CA" baseline="0" dirty="0" err="1" smtClean="0"/>
              <a:t>webpage</a:t>
            </a:r>
            <a:r>
              <a:rPr lang="en-CA" baseline="0" dirty="0" smtClean="0"/>
              <a:t> showing missing persons) up to the last slide #49. </a:t>
            </a:r>
          </a:p>
          <a:p>
            <a:r>
              <a:rPr lang="en-CA" baseline="0" dirty="0" smtClean="0"/>
              <a:t>Total slide duration  (#1 to #49): 91min.</a:t>
            </a:r>
          </a:p>
          <a:p>
            <a:endParaRPr lang="en-CA" baseline="0" dirty="0" smtClean="0"/>
          </a:p>
          <a:p>
            <a:r>
              <a:rPr lang="en-CA" baseline="0" dirty="0" smtClean="0"/>
              <a:t>The four MP4 videos in slide #50 have a total duration of 22 minutes, allow 29 minutes to view these four videos.</a:t>
            </a:r>
          </a:p>
          <a:p>
            <a:endParaRPr lang="en-CA" baseline="0" dirty="0" smtClean="0"/>
          </a:p>
          <a:p>
            <a:r>
              <a:rPr lang="en-CA" baseline="0" dirty="0" smtClean="0"/>
              <a:t>Total Presentation time Slides #1 to #49  91 minutes (with a break after slide #39)  + 29 minutes for the four videos = 120 minutes.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51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21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22</a:t>
            </a:fld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23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24</a:t>
            </a:fld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25</a:t>
            </a:fld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4833-D93A-4DF8-882A-FD7A023D6969}" type="slidenum">
              <a:rPr lang="en-CA" smtClean="0"/>
              <a:pPr/>
              <a:t>26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64DAD-D0A7-443C-A503-0818DA5A59EE}" type="datetime1">
              <a:rPr lang="en-US" smtClean="0"/>
              <a:pPr/>
              <a:t>2/14/2021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3B8F-2434-483C-A258-49995C4E1F3E}" type="datetime1">
              <a:rPr lang="en-US" smtClean="0"/>
              <a:pPr/>
              <a:t>2/14/2021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7BD84-DA35-4C96-BB23-1A15411AF467}" type="datetime1">
              <a:rPr lang="en-US" smtClean="0"/>
              <a:pPr/>
              <a:t>2/14/2021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B064-54A6-4767-904E-A42EE2455EB4}" type="datetime1">
              <a:rPr lang="en-US" smtClean="0"/>
              <a:pPr/>
              <a:t>2/14/2021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E716-8314-4325-886D-D21E91291C66}" type="datetime1">
              <a:rPr lang="en-US" smtClean="0"/>
              <a:pPr/>
              <a:t>2/14/2021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C9A2-C4CF-448D-9107-02C9E5E5ACB0}" type="datetime1">
              <a:rPr lang="en-US" smtClean="0"/>
              <a:pPr/>
              <a:t>2/14/2021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F646-F1BF-4814-BE40-9AB779BB0B6A}" type="datetime1">
              <a:rPr lang="en-US" smtClean="0"/>
              <a:pPr/>
              <a:t>2/14/2021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F0CA9-8696-4BD0-BBCE-E25CEF58917C}" type="datetime1">
              <a:rPr lang="en-US" smtClean="0"/>
              <a:pPr/>
              <a:t>2/14/2021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CA75B-69F7-48D9-BF43-8EB217D07B91}" type="datetime1">
              <a:rPr lang="en-US" smtClean="0"/>
              <a:pPr/>
              <a:t>2/14/2021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5787-1290-4CF6-92B6-2CF0EADDD379}" type="datetime1">
              <a:rPr lang="en-US" smtClean="0"/>
              <a:pPr/>
              <a:t>2/14/2021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FBE76-6B74-46DD-A23E-14DDDB2AAC54}" type="datetime1">
              <a:rPr lang="en-US" smtClean="0"/>
              <a:pPr/>
              <a:t>2/14/2021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C7905-E0EE-4579-8BC4-2CDCE15376BA}" type="datetime1">
              <a:rPr lang="en-US" smtClean="0"/>
              <a:pPr/>
              <a:t>2/14/2021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E92F4-0336-4D05-B19A-A761440B11EE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0.jpeg"/><Relationship Id="rId7" Type="http://schemas.openxmlformats.org/officeDocument/2006/relationships/image" Target="../media/image5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7.png"/><Relationship Id="rId4" Type="http://schemas.openxmlformats.org/officeDocument/2006/relationships/image" Target="../media/image51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4.png"/><Relationship Id="rId4" Type="http://schemas.openxmlformats.org/officeDocument/2006/relationships/image" Target="../media/image55.jpeg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.png"/><Relationship Id="rId3" Type="http://schemas.openxmlformats.org/officeDocument/2006/relationships/image" Target="../media/image60.jpeg"/><Relationship Id="rId7" Type="http://schemas.openxmlformats.org/officeDocument/2006/relationships/image" Target="../media/image57.png"/><Relationship Id="rId12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openxmlformats.org/officeDocument/2006/relationships/image" Target="../media/image62.jpeg"/><Relationship Id="rId10" Type="http://schemas.openxmlformats.org/officeDocument/2006/relationships/image" Target="../media/image64.png"/><Relationship Id="rId4" Type="http://schemas.openxmlformats.org/officeDocument/2006/relationships/image" Target="../media/image61.jpe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3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37.png"/><Relationship Id="rId4" Type="http://schemas.openxmlformats.org/officeDocument/2006/relationships/image" Target="../media/image57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4.png"/><Relationship Id="rId4" Type="http://schemas.openxmlformats.org/officeDocument/2006/relationships/image" Target="../media/image48.png"/><Relationship Id="rId9" Type="http://schemas.openxmlformats.org/officeDocument/2006/relationships/image" Target="../media/image5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jpeg"/><Relationship Id="rId7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4.png"/><Relationship Id="rId4" Type="http://schemas.openxmlformats.org/officeDocument/2006/relationships/image" Target="../media/image69.png"/><Relationship Id="rId9" Type="http://schemas.openxmlformats.org/officeDocument/2006/relationships/image" Target="../media/image5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2.jpe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jpeg"/><Relationship Id="rId7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4.png"/><Relationship Id="rId5" Type="http://schemas.openxmlformats.org/officeDocument/2006/relationships/image" Target="../media/image76.png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4.png"/><Relationship Id="rId5" Type="http://schemas.openxmlformats.org/officeDocument/2006/relationships/image" Target="../media/image49.png"/><Relationship Id="rId10" Type="http://schemas.openxmlformats.org/officeDocument/2006/relationships/image" Target="../media/image53.gif"/><Relationship Id="rId4" Type="http://schemas.openxmlformats.org/officeDocument/2006/relationships/image" Target="../media/image73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4.png"/><Relationship Id="rId3" Type="http://schemas.openxmlformats.org/officeDocument/2006/relationships/image" Target="../media/image2.jpeg"/><Relationship Id="rId7" Type="http://schemas.openxmlformats.org/officeDocument/2006/relationships/image" Target="../media/image66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53.gif"/><Relationship Id="rId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73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pn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53.gif"/><Relationship Id="rId10" Type="http://schemas.openxmlformats.org/officeDocument/2006/relationships/image" Target="../media/image4.png"/><Relationship Id="rId4" Type="http://schemas.openxmlformats.org/officeDocument/2006/relationships/image" Target="../media/image52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89.png"/><Relationship Id="rId5" Type="http://schemas.openxmlformats.org/officeDocument/2006/relationships/image" Target="../media/image31.png"/><Relationship Id="rId10" Type="http://schemas.openxmlformats.org/officeDocument/2006/relationships/image" Target="../media/image88.png"/><Relationship Id="rId4" Type="http://schemas.openxmlformats.org/officeDocument/2006/relationships/image" Target="../media/image2.jpeg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.png"/><Relationship Id="rId5" Type="http://schemas.openxmlformats.org/officeDocument/2006/relationships/image" Target="../media/image2.jpeg"/><Relationship Id="rId10" Type="http://schemas.openxmlformats.org/officeDocument/2006/relationships/image" Target="../media/image53.gif"/><Relationship Id="rId4" Type="http://schemas.openxmlformats.org/officeDocument/2006/relationships/image" Target="../media/image31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jpeg"/><Relationship Id="rId7" Type="http://schemas.openxmlformats.org/officeDocument/2006/relationships/image" Target="../media/image5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100.png"/><Relationship Id="rId4" Type="http://schemas.openxmlformats.org/officeDocument/2006/relationships/image" Target="../media/image31.png"/><Relationship Id="rId9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2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sarinfo\librescues\PaulMillerSearch_JoshuaTreeNP\PaulMillerSearch_ImageSearchGeneralImages\JoshuaTreeSearch_IRVideo1.mp4" TargetMode="External"/><Relationship Id="rId6" Type="http://schemas.openxmlformats.org/officeDocument/2006/relationships/image" Target="../media/image94.png"/><Relationship Id="rId5" Type="http://schemas.openxmlformats.org/officeDocument/2006/relationships/image" Target="../media/image2.jpe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2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1.png"/><Relationship Id="rId3" Type="http://schemas.openxmlformats.org/officeDocument/2006/relationships/image" Target="../media/image2.jpeg"/><Relationship Id="rId7" Type="http://schemas.openxmlformats.org/officeDocument/2006/relationships/image" Target="../media/image107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09.png"/><Relationship Id="rId5" Type="http://schemas.openxmlformats.org/officeDocument/2006/relationships/image" Target="../media/image34.png"/><Relationship Id="rId15" Type="http://schemas.openxmlformats.org/officeDocument/2006/relationships/image" Target="../media/image112.png"/><Relationship Id="rId10" Type="http://schemas.openxmlformats.org/officeDocument/2006/relationships/image" Target="../media/image4.png"/><Relationship Id="rId4" Type="http://schemas.openxmlformats.org/officeDocument/2006/relationships/image" Target="../media/image31.png"/><Relationship Id="rId9" Type="http://schemas.openxmlformats.org/officeDocument/2006/relationships/image" Target="../media/image41.png"/><Relationship Id="rId1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.jpeg"/><Relationship Id="rId7" Type="http://schemas.openxmlformats.org/officeDocument/2006/relationships/image" Target="../media/image113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90.png"/><Relationship Id="rId4" Type="http://schemas.openxmlformats.org/officeDocument/2006/relationships/image" Target="../media/image31.png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jpe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34.png"/><Relationship Id="rId10" Type="http://schemas.openxmlformats.org/officeDocument/2006/relationships/image" Target="../media/image4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.pn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.png"/><Relationship Id="rId5" Type="http://schemas.openxmlformats.org/officeDocument/2006/relationships/image" Target="../media/image31.png"/><Relationship Id="rId10" Type="http://schemas.openxmlformats.org/officeDocument/2006/relationships/image" Target="../media/image122.png"/><Relationship Id="rId4" Type="http://schemas.openxmlformats.org/officeDocument/2006/relationships/image" Target="../media/image2.jpeg"/><Relationship Id="rId9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.png"/><Relationship Id="rId5" Type="http://schemas.openxmlformats.org/officeDocument/2006/relationships/image" Target="../media/image31.png"/><Relationship Id="rId10" Type="http://schemas.openxmlformats.org/officeDocument/2006/relationships/image" Target="../media/image124.png"/><Relationship Id="rId4" Type="http://schemas.openxmlformats.org/officeDocument/2006/relationships/image" Target="../media/image2.jpeg"/><Relationship Id="rId9" Type="http://schemas.openxmlformats.org/officeDocument/2006/relationships/image" Target="../media/image12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.png"/><Relationship Id="rId5" Type="http://schemas.openxmlformats.org/officeDocument/2006/relationships/image" Target="../media/image31.png"/><Relationship Id="rId10" Type="http://schemas.openxmlformats.org/officeDocument/2006/relationships/image" Target="../media/image126.jpeg"/><Relationship Id="rId4" Type="http://schemas.openxmlformats.org/officeDocument/2006/relationships/image" Target="../media/image2.jpeg"/><Relationship Id="rId9" Type="http://schemas.openxmlformats.org/officeDocument/2006/relationships/image" Target="../media/image12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image" Target="../media/image1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53.gif"/><Relationship Id="rId5" Type="http://schemas.openxmlformats.org/officeDocument/2006/relationships/image" Target="../media/image31.png"/><Relationship Id="rId10" Type="http://schemas.openxmlformats.org/officeDocument/2006/relationships/image" Target="../media/image131.png"/><Relationship Id="rId4" Type="http://schemas.openxmlformats.org/officeDocument/2006/relationships/image" Target="../media/image2.jpeg"/><Relationship Id="rId9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0.png"/><Relationship Id="rId3" Type="http://schemas.openxmlformats.org/officeDocument/2006/relationships/image" Target="../media/image1.png"/><Relationship Id="rId7" Type="http://schemas.openxmlformats.org/officeDocument/2006/relationships/image" Target="../media/image132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135.png"/><Relationship Id="rId4" Type="http://schemas.openxmlformats.org/officeDocument/2006/relationships/image" Target="../media/image2.jpeg"/><Relationship Id="rId9" Type="http://schemas.openxmlformats.org/officeDocument/2006/relationships/image" Target="../media/image134.pn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4.png"/><Relationship Id="rId4" Type="http://schemas.openxmlformats.org/officeDocument/2006/relationships/image" Target="../media/image28.png"/><Relationship Id="rId9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4.png"/><Relationship Id="rId5" Type="http://schemas.openxmlformats.org/officeDocument/2006/relationships/image" Target="../media/image31.png"/><Relationship Id="rId10" Type="http://schemas.openxmlformats.org/officeDocument/2006/relationships/image" Target="../media/image139.png"/><Relationship Id="rId4" Type="http://schemas.openxmlformats.org/officeDocument/2006/relationships/image" Target="../media/image2.jpeg"/><Relationship Id="rId9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18" Type="http://schemas.openxmlformats.org/officeDocument/2006/relationships/image" Target="../media/image73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50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45.png"/><Relationship Id="rId5" Type="http://schemas.openxmlformats.org/officeDocument/2006/relationships/image" Target="../media/image141.jpe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19" Type="http://schemas.openxmlformats.org/officeDocument/2006/relationships/image" Target="../media/image152.png"/><Relationship Id="rId4" Type="http://schemas.openxmlformats.org/officeDocument/2006/relationships/image" Target="../media/image140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156.png"/><Relationship Id="rId12" Type="http://schemas.openxmlformats.org/officeDocument/2006/relationships/image" Target="../media/image1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1" Type="http://schemas.openxmlformats.org/officeDocument/2006/relationships/image" Target="../media/image101.png"/><Relationship Id="rId5" Type="http://schemas.openxmlformats.org/officeDocument/2006/relationships/image" Target="../media/image154.png"/><Relationship Id="rId10" Type="http://schemas.openxmlformats.org/officeDocument/2006/relationships/image" Target="../media/image38.png"/><Relationship Id="rId4" Type="http://schemas.openxmlformats.org/officeDocument/2006/relationships/image" Target="../media/image2.jpeg"/><Relationship Id="rId9" Type="http://schemas.openxmlformats.org/officeDocument/2006/relationships/image" Target="../media/image15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160.png"/><Relationship Id="rId12" Type="http://schemas.openxmlformats.org/officeDocument/2006/relationships/image" Target="../media/image1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101.png"/><Relationship Id="rId5" Type="http://schemas.openxmlformats.org/officeDocument/2006/relationships/image" Target="../media/image154.png"/><Relationship Id="rId10" Type="http://schemas.openxmlformats.org/officeDocument/2006/relationships/image" Target="../media/image38.png"/><Relationship Id="rId4" Type="http://schemas.openxmlformats.org/officeDocument/2006/relationships/image" Target="../media/image2.jpeg"/><Relationship Id="rId9" Type="http://schemas.openxmlformats.org/officeDocument/2006/relationships/image" Target="../media/image16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4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62.png"/><Relationship Id="rId12" Type="http://schemas.openxmlformats.org/officeDocument/2006/relationships/image" Target="../media/image165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4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0" Type="http://schemas.openxmlformats.org/officeDocument/2006/relationships/image" Target="../media/image161.png"/><Relationship Id="rId4" Type="http://schemas.openxmlformats.org/officeDocument/2006/relationships/image" Target="../media/image2.jpeg"/><Relationship Id="rId9" Type="http://schemas.openxmlformats.org/officeDocument/2006/relationships/image" Target="../media/image16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6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4.png"/><Relationship Id="rId11" Type="http://schemas.openxmlformats.org/officeDocument/2006/relationships/image" Target="../media/image4.png"/><Relationship Id="rId5" Type="http://schemas.openxmlformats.org/officeDocument/2006/relationships/image" Target="../media/image2.jpeg"/><Relationship Id="rId10" Type="http://schemas.openxmlformats.org/officeDocument/2006/relationships/image" Target="../media/image169.png"/><Relationship Id="rId4" Type="http://schemas.openxmlformats.org/officeDocument/2006/relationships/image" Target="../media/image166.png"/><Relationship Id="rId9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70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4.png"/><Relationship Id="rId4" Type="http://schemas.openxmlformats.org/officeDocument/2006/relationships/image" Target="../media/image171.jpeg"/><Relationship Id="rId9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5.jpeg"/><Relationship Id="rId7" Type="http://schemas.openxmlformats.org/officeDocument/2006/relationships/image" Target="../media/image170.png"/><Relationship Id="rId12" Type="http://schemas.openxmlformats.org/officeDocument/2006/relationships/image" Target="../media/image1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11" Type="http://schemas.openxmlformats.org/officeDocument/2006/relationships/image" Target="../media/image4.png"/><Relationship Id="rId5" Type="http://schemas.openxmlformats.org/officeDocument/2006/relationships/image" Target="../media/image177.jpeg"/><Relationship Id="rId10" Type="http://schemas.openxmlformats.org/officeDocument/2006/relationships/image" Target="../media/image171.jpeg"/><Relationship Id="rId4" Type="http://schemas.openxmlformats.org/officeDocument/2006/relationships/image" Target="../media/image176.jpeg"/><Relationship Id="rId9" Type="http://schemas.openxmlformats.org/officeDocument/2006/relationships/image" Target="../media/image180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90.png"/><Relationship Id="rId18" Type="http://schemas.openxmlformats.org/officeDocument/2006/relationships/image" Target="../media/image195.gif"/><Relationship Id="rId26" Type="http://schemas.openxmlformats.org/officeDocument/2006/relationships/image" Target="../media/image4.png"/><Relationship Id="rId3" Type="http://schemas.openxmlformats.org/officeDocument/2006/relationships/image" Target="../media/image47.png"/><Relationship Id="rId21" Type="http://schemas.openxmlformats.org/officeDocument/2006/relationships/image" Target="../media/image198.png"/><Relationship Id="rId7" Type="http://schemas.openxmlformats.org/officeDocument/2006/relationships/image" Target="../media/image184.jpeg"/><Relationship Id="rId12" Type="http://schemas.openxmlformats.org/officeDocument/2006/relationships/image" Target="../media/image189.jpeg"/><Relationship Id="rId17" Type="http://schemas.openxmlformats.org/officeDocument/2006/relationships/image" Target="../media/image194.png"/><Relationship Id="rId25" Type="http://schemas.openxmlformats.org/officeDocument/2006/relationships/image" Target="../media/image201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93.png"/><Relationship Id="rId20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image" Target="../media/image188.png"/><Relationship Id="rId24" Type="http://schemas.openxmlformats.org/officeDocument/2006/relationships/image" Target="../media/image200.png"/><Relationship Id="rId5" Type="http://schemas.openxmlformats.org/officeDocument/2006/relationships/image" Target="../media/image182.png"/><Relationship Id="rId15" Type="http://schemas.openxmlformats.org/officeDocument/2006/relationships/image" Target="../media/image192.png"/><Relationship Id="rId23" Type="http://schemas.openxmlformats.org/officeDocument/2006/relationships/image" Target="../media/image121.png"/><Relationship Id="rId10" Type="http://schemas.openxmlformats.org/officeDocument/2006/relationships/image" Target="../media/image187.png"/><Relationship Id="rId19" Type="http://schemas.openxmlformats.org/officeDocument/2006/relationships/image" Target="../media/image196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Relationship Id="rId14" Type="http://schemas.openxmlformats.org/officeDocument/2006/relationships/image" Target="../media/image191.jpeg"/><Relationship Id="rId22" Type="http://schemas.openxmlformats.org/officeDocument/2006/relationships/image" Target="../media/image19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2.png"/><Relationship Id="rId10" Type="http://schemas.openxmlformats.org/officeDocument/2006/relationships/image" Target="../media/image4.png"/><Relationship Id="rId4" Type="http://schemas.openxmlformats.org/officeDocument/2006/relationships/image" Target="../media/image31.png"/><Relationship Id="rId9" Type="http://schemas.openxmlformats.org/officeDocument/2006/relationships/image" Target="../media/image35.g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96.png"/><Relationship Id="rId7" Type="http://schemas.openxmlformats.org/officeDocument/2006/relationships/image" Target="../media/image20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11" Type="http://schemas.openxmlformats.org/officeDocument/2006/relationships/image" Target="../media/image208.jpeg"/><Relationship Id="rId5" Type="http://schemas.openxmlformats.org/officeDocument/2006/relationships/image" Target="../media/image203.png"/><Relationship Id="rId10" Type="http://schemas.openxmlformats.org/officeDocument/2006/relationships/image" Target="../media/image207.png"/><Relationship Id="rId4" Type="http://schemas.openxmlformats.org/officeDocument/2006/relationships/image" Target="../media/image202.jpeg"/><Relationship Id="rId9" Type="http://schemas.openxmlformats.org/officeDocument/2006/relationships/image" Target="../media/image20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sartechnology.ca/sartechnology/SearchlightImageLocator_KeywordSearch.mp4" TargetMode="External"/><Relationship Id="rId13" Type="http://schemas.openxmlformats.org/officeDocument/2006/relationships/image" Target="../media/image211.png"/><Relationship Id="rId3" Type="http://schemas.openxmlformats.org/officeDocument/2006/relationships/image" Target="../media/image208.jpeg"/><Relationship Id="rId7" Type="http://schemas.openxmlformats.org/officeDocument/2006/relationships/hyperlink" Target="http://sartechnology.ca/sartechnology/SearchlightImageLocator_SegmentSearch.mp4" TargetMode="External"/><Relationship Id="rId12" Type="http://schemas.openxmlformats.org/officeDocument/2006/relationships/image" Target="../media/image2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artechnology.ca/sartechnology/SearchlightImageLocator_ColorSearch.mp4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://sartechnology.ca/sartechnology/SearchlightImageLocator_PersonSearch.mp4" TargetMode="External"/><Relationship Id="rId10" Type="http://schemas.openxmlformats.org/officeDocument/2006/relationships/image" Target="../media/image164.png"/><Relationship Id="rId4" Type="http://schemas.openxmlformats.org/officeDocument/2006/relationships/image" Target="../media/image4.png"/><Relationship Id="rId9" Type="http://schemas.openxmlformats.org/officeDocument/2006/relationships/image" Target="../media/image209.png"/><Relationship Id="rId14" Type="http://schemas.openxmlformats.org/officeDocument/2006/relationships/image" Target="../media/image2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pn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2.jpeg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.png"/><Relationship Id="rId4" Type="http://schemas.openxmlformats.org/officeDocument/2006/relationships/image" Target="../media/image40.png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.jpe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33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31.png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071538" y="276709"/>
            <a:ext cx="29289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2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2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500174"/>
            <a:ext cx="8842268" cy="525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576876" y="1000108"/>
            <a:ext cx="5709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Finding the Search Target is difficult…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5101" y="1548458"/>
            <a:ext cx="4728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i="1" u="sng" dirty="0" smtClean="0">
                <a:solidFill>
                  <a:schemeClr val="bg1">
                    <a:lumMod val="95000"/>
                  </a:schemeClr>
                </a:solidFill>
              </a:rPr>
              <a:t>Not</a:t>
            </a:r>
            <a:r>
              <a:rPr lang="en-CA" sz="2800" b="1" dirty="0" smtClean="0">
                <a:solidFill>
                  <a:schemeClr val="bg1">
                    <a:lumMod val="95000"/>
                  </a:schemeClr>
                </a:solidFill>
              </a:rPr>
              <a:t> finding the target is easy…</a:t>
            </a:r>
            <a:endParaRPr lang="en-CA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1</a:t>
            </a:fld>
            <a:endParaRPr lang="en-C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786315" y="162937"/>
            <a:ext cx="3357584" cy="81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" y="-24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1955101" y="1548458"/>
            <a:ext cx="4045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chemeClr val="bg1">
                    <a:lumMod val="95000"/>
                  </a:schemeClr>
                </a:solidFill>
              </a:rPr>
              <a:t>Not finding them is easy…</a:t>
            </a:r>
            <a:endParaRPr lang="en-CA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5720" y="2357430"/>
            <a:ext cx="84296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1. The target object is relatively small within the image.</a:t>
            </a:r>
            <a:br>
              <a:rPr lang="en-CA" sz="2800" b="1" dirty="0" smtClean="0">
                <a:solidFill>
                  <a:srgbClr val="002060"/>
                </a:solidFill>
              </a:rPr>
            </a:br>
            <a:r>
              <a:rPr lang="en-CA" sz="2800" b="1" dirty="0" smtClean="0">
                <a:solidFill>
                  <a:srgbClr val="002060"/>
                </a:solidFill>
              </a:rPr>
              <a:t>2.  Stable Flight – a low as possible to ground level. </a:t>
            </a:r>
            <a:br>
              <a:rPr lang="en-CA" sz="2800" b="1" dirty="0" smtClean="0">
                <a:solidFill>
                  <a:srgbClr val="002060"/>
                </a:solidFill>
              </a:rPr>
            </a:br>
            <a:r>
              <a:rPr lang="en-CA" sz="2800" b="1" dirty="0" smtClean="0">
                <a:solidFill>
                  <a:srgbClr val="002060"/>
                </a:solidFill>
              </a:rPr>
              <a:t>3. Predefined GPS-logged Flight Plan Track</a:t>
            </a:r>
            <a:br>
              <a:rPr lang="en-CA" sz="2800" b="1" dirty="0" smtClean="0">
                <a:solidFill>
                  <a:srgbClr val="002060"/>
                </a:solidFill>
              </a:rPr>
            </a:br>
            <a:r>
              <a:rPr lang="en-CA" sz="2800" b="1" dirty="0" smtClean="0">
                <a:solidFill>
                  <a:srgbClr val="002060"/>
                </a:solidFill>
              </a:rPr>
              <a:t>   – for full area coverage. </a:t>
            </a:r>
            <a:br>
              <a:rPr lang="en-CA" sz="2800" b="1" dirty="0" smtClean="0">
                <a:solidFill>
                  <a:srgbClr val="002060"/>
                </a:solidFill>
              </a:rPr>
            </a:br>
            <a:r>
              <a:rPr lang="en-CA" sz="2800" b="1" dirty="0" smtClean="0">
                <a:solidFill>
                  <a:srgbClr val="002060"/>
                </a:solidFill>
              </a:rPr>
              <a:t>4. Image segmenting – for improved image recognition.</a:t>
            </a:r>
          </a:p>
        </p:txBody>
      </p:sp>
      <p:pic>
        <p:nvPicPr>
          <p:cNvPr id="2050" name="Picture 2" descr="http://www.sartechnology.ca/wp-content/uploads/2018/04/Aircraft_Crashed34_270x200_YellowSegmentBord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643446"/>
            <a:ext cx="2643206" cy="1957930"/>
          </a:xfrm>
          <a:prstGeom prst="rect">
            <a:avLst/>
          </a:prstGeom>
          <a:noFill/>
        </p:spPr>
      </p:pic>
      <p:pic>
        <p:nvPicPr>
          <p:cNvPr id="2" name="Picture 4" descr="http://www.sartechnology.ca/wp-content/uploads/2018/04/Person130_270x200_Bor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4643446"/>
            <a:ext cx="2643206" cy="1957930"/>
          </a:xfrm>
          <a:prstGeom prst="rect">
            <a:avLst/>
          </a:prstGeom>
          <a:noFill/>
        </p:spPr>
      </p:pic>
      <p:pic>
        <p:nvPicPr>
          <p:cNvPr id="2054" name="Picture 6" descr="http://www.sartechnology.ca/wp-content/uploads/2018/01/AircraftCollection_Transparent_1045x15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1009268"/>
            <a:ext cx="6858048" cy="99097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071144" y="1905648"/>
            <a:ext cx="4358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Aerial Image Considerations</a:t>
            </a:r>
            <a:endParaRPr lang="en-CA" sz="2800" dirty="0"/>
          </a:p>
        </p:txBody>
      </p:sp>
      <p:pic>
        <p:nvPicPr>
          <p:cNvPr id="12" name="Picture 2" descr="http://www.sartechnology.ca/wp-content/uploads/2018/01/Aircraft_Crashed85_RecognizedPerspectiveScale_400x320Borde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5715" y="4642254"/>
            <a:ext cx="2400151" cy="193001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4" name="Picture 13" descr="clipboar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3702" y="3286124"/>
            <a:ext cx="571472" cy="571472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929454" y="6356350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10</a:t>
            </a:fld>
            <a:endParaRPr lang="en-CA" dirty="0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928662" y="214290"/>
            <a:ext cx="33575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Image Recognition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9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1287" y="142852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286380" y="133634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36" name="Picture 12" descr="http://www.sartechnology.ca/wp-content/uploads/2017/08/Person128_Recognized_400x320Bor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248176"/>
            <a:ext cx="2768222" cy="2214578"/>
          </a:xfrm>
          <a:prstGeom prst="rect">
            <a:avLst/>
          </a:prstGeom>
          <a:noFill/>
        </p:spPr>
      </p:pic>
      <p:pic>
        <p:nvPicPr>
          <p:cNvPr id="1038" name="Picture 14" descr="http://www.sartechnology.ca/wp-content/uploads/2017/08/Person138_Recognized_400x320Bor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9664" y="4248175"/>
            <a:ext cx="2768220" cy="221457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000100" y="1142984"/>
            <a:ext cx="7260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Application: For Land, Sea and Air SAR Missions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858016" y="6492875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11</a:t>
            </a:fld>
            <a:endParaRPr lang="en-CA" dirty="0"/>
          </a:p>
        </p:txBody>
      </p:sp>
      <p:pic>
        <p:nvPicPr>
          <p:cNvPr id="3" name="Picture 4" descr="C:\SARTechnology\webimages_ST\SinkingShip2_CommUse_270x176Labelle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1785926"/>
            <a:ext cx="2857520" cy="221457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8" name="Picture 6" descr="http://www.sartechnology.ca/wp-content/uploads/2017/08/Helicopter_Crashed113_Recognized_400x320Borde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1785926"/>
            <a:ext cx="2768221" cy="221457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36" y="4286256"/>
            <a:ext cx="2714644" cy="221457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2054" name="Picture 6" descr="C:\SARTechnology\webimages_ST\CrashedAircraftInWater8_CommUse_270x176Labelled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1785926"/>
            <a:ext cx="2714626" cy="221457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28662" y="214290"/>
            <a:ext cx="33575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Image Recognition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6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1287" y="142852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286380" y="133634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30" name="Picture 6" descr="http://www.sartechnology.ca/wp-content/uploads/2017/08/Aircraft_Crashed114_Recognized_400x320Bor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214686"/>
            <a:ext cx="2035982" cy="1571636"/>
          </a:xfrm>
          <a:prstGeom prst="rect">
            <a:avLst/>
          </a:prstGeom>
          <a:noFill/>
        </p:spPr>
      </p:pic>
      <p:pic>
        <p:nvPicPr>
          <p:cNvPr id="1036" name="Picture 12" descr="http://www.sartechnology.ca/wp-content/uploads/2017/08/Person128_Recognized_400x320Bor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929198"/>
            <a:ext cx="1966500" cy="1573200"/>
          </a:xfrm>
          <a:prstGeom prst="rect">
            <a:avLst/>
          </a:prstGeom>
          <a:noFill/>
        </p:spPr>
      </p:pic>
      <p:pic>
        <p:nvPicPr>
          <p:cNvPr id="1038" name="Picture 14" descr="http://www.sartechnology.ca/wp-content/uploads/2017/08/Person138_Recognized_400x320Border.pn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4929198"/>
            <a:ext cx="2000264" cy="15732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71472" y="760381"/>
            <a:ext cx="78663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2800" b="1" dirty="0" smtClean="0">
              <a:solidFill>
                <a:srgbClr val="002060"/>
              </a:solidFill>
            </a:endParaRPr>
          </a:p>
          <a:p>
            <a:r>
              <a:rPr lang="en-CA" sz="2800" b="1" dirty="0" smtClean="0">
                <a:solidFill>
                  <a:srgbClr val="002060"/>
                </a:solidFill>
              </a:rPr>
              <a:t>Aerial Platforms for Land, Sea and Air SAR Missions</a:t>
            </a:r>
            <a:endParaRPr lang="en-CA" sz="2800" b="1" dirty="0">
              <a:solidFill>
                <a:srgbClr val="002060"/>
              </a:solidFill>
            </a:endParaRPr>
          </a:p>
        </p:txBody>
      </p:sp>
      <p:pic>
        <p:nvPicPr>
          <p:cNvPr id="6148" name="Picture 4" descr="http://www.sartechnology.ca/wp-content/uploads/2017/08/Person134_Recognized_400x320Borde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214686"/>
            <a:ext cx="1964543" cy="1571636"/>
          </a:xfrm>
          <a:prstGeom prst="rect">
            <a:avLst/>
          </a:prstGeom>
          <a:noFill/>
        </p:spPr>
      </p:pic>
      <p:pic>
        <p:nvPicPr>
          <p:cNvPr id="6150" name="Picture 6" descr="http://www.sartechnology.ca/wp-content/uploads/2017/08/Helicopter_Crashed113_Recognized_400x320Borde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5140" y="3214686"/>
            <a:ext cx="2022686" cy="1573200"/>
          </a:xfrm>
          <a:prstGeom prst="rect">
            <a:avLst/>
          </a:prstGeom>
          <a:noFill/>
        </p:spPr>
      </p:pic>
      <p:pic>
        <p:nvPicPr>
          <p:cNvPr id="6152" name="Picture 8" descr="http://www.sartechnology.ca/wp-content/uploads/2018/01/AircraftCollection_Transparent_1045x15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4203" y="1714488"/>
            <a:ext cx="7488259" cy="1082036"/>
          </a:xfrm>
          <a:prstGeom prst="rect">
            <a:avLst/>
          </a:prstGeom>
          <a:noFill/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786578" y="6492875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12</a:t>
            </a:fld>
            <a:endParaRPr lang="en-CA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57422" y="3214686"/>
            <a:ext cx="1926522" cy="157163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3074" name="Picture 2" descr="C:\SARTechnology\webimages_ST\SinkingShip6_CommUse_270x176Labelled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85984" y="4929980"/>
            <a:ext cx="2000246" cy="157163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15141" y="4929198"/>
            <a:ext cx="1928826" cy="157163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316045" y="2845354"/>
            <a:ext cx="161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Target Objects:</a:t>
            </a:r>
            <a:endParaRPr lang="en-CA" dirty="0"/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928662" y="294946"/>
            <a:ext cx="33575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Image Recognition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1287" y="223508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5286380" y="214290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7" name="TextBox 16"/>
          <p:cNvSpPr txBox="1"/>
          <p:nvPr/>
        </p:nvSpPr>
        <p:spPr>
          <a:xfrm>
            <a:off x="142876" y="642918"/>
            <a:ext cx="907259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800" b="1" dirty="0" smtClean="0">
              <a:solidFill>
                <a:srgbClr val="002060"/>
              </a:solidFill>
            </a:endParaRPr>
          </a:p>
          <a:p>
            <a:r>
              <a:rPr lang="en-CA" sz="2800" b="1" dirty="0" smtClean="0">
                <a:solidFill>
                  <a:srgbClr val="002060"/>
                </a:solidFill>
              </a:rPr>
              <a:t>                             Image Recognition Benefits:</a:t>
            </a:r>
            <a:br>
              <a:rPr lang="en-CA" sz="2800" b="1" dirty="0" smtClean="0">
                <a:solidFill>
                  <a:srgbClr val="002060"/>
                </a:solidFill>
              </a:rPr>
            </a:br>
            <a:r>
              <a:rPr lang="en-CA" sz="1400" b="1" dirty="0" smtClean="0">
                <a:solidFill>
                  <a:srgbClr val="002060"/>
                </a:solidFill>
              </a:rPr>
              <a:t/>
            </a:r>
            <a:br>
              <a:rPr lang="en-CA" sz="1400" b="1" dirty="0" smtClean="0">
                <a:solidFill>
                  <a:srgbClr val="002060"/>
                </a:solidFill>
              </a:rPr>
            </a:br>
            <a:r>
              <a:rPr lang="en-CA" sz="2400" b="1" dirty="0" smtClean="0">
                <a:solidFill>
                  <a:srgbClr val="002060"/>
                </a:solidFill>
              </a:rPr>
              <a:t>1. Enhanced Capability for the search responder.</a:t>
            </a:r>
          </a:p>
          <a:p>
            <a:r>
              <a:rPr lang="en-CA" sz="2400" b="1" dirty="0" smtClean="0">
                <a:solidFill>
                  <a:srgbClr val="002060"/>
                </a:solidFill>
              </a:rPr>
              <a:t>2. Major Increase in Search-Area Size (</a:t>
            </a:r>
            <a:r>
              <a:rPr lang="en-CA" sz="2400" b="1" i="1" dirty="0" smtClean="0">
                <a:solidFill>
                  <a:srgbClr val="002060"/>
                </a:solidFill>
              </a:rPr>
              <a:t>50-200 times</a:t>
            </a:r>
            <a:r>
              <a:rPr lang="en-CA" sz="2400" b="1" dirty="0" smtClean="0">
                <a:solidFill>
                  <a:srgbClr val="002060"/>
                </a:solidFill>
              </a:rPr>
              <a:t>).</a:t>
            </a:r>
          </a:p>
          <a:p>
            <a:r>
              <a:rPr lang="en-CA" sz="2400" b="1" dirty="0" smtClean="0">
                <a:solidFill>
                  <a:srgbClr val="002060"/>
                </a:solidFill>
              </a:rPr>
              <a:t>3. </a:t>
            </a:r>
            <a:r>
              <a:rPr lang="en-CA" sz="2400" b="1" dirty="0" smtClean="0">
                <a:solidFill>
                  <a:srgbClr val="002060"/>
                </a:solidFill>
              </a:rPr>
              <a:t>Double the Coverage - compared to a visual search. </a:t>
            </a:r>
            <a:endParaRPr lang="en-CA" sz="2400" b="1" dirty="0" smtClean="0">
              <a:solidFill>
                <a:srgbClr val="002060"/>
              </a:solidFill>
            </a:endParaRPr>
          </a:p>
          <a:p>
            <a:r>
              <a:rPr lang="en-CA" sz="2400" b="1" dirty="0" smtClean="0">
                <a:solidFill>
                  <a:srgbClr val="002060"/>
                </a:solidFill>
              </a:rPr>
              <a:t>4. Increased Detection - compared to the visual search</a:t>
            </a:r>
            <a:r>
              <a:rPr lang="en-CA" sz="24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CA" sz="2400" b="1" dirty="0" smtClean="0">
                <a:solidFill>
                  <a:srgbClr val="002060"/>
                </a:solidFill>
              </a:rPr>
              <a:t>5. Detects </a:t>
            </a:r>
            <a:r>
              <a:rPr lang="en-CA" sz="2400" b="1" dirty="0" smtClean="0">
                <a:solidFill>
                  <a:srgbClr val="002060"/>
                </a:solidFill>
              </a:rPr>
              <a:t>R</a:t>
            </a:r>
            <a:r>
              <a:rPr lang="en-CA" sz="2400" b="1" dirty="0" smtClean="0">
                <a:solidFill>
                  <a:srgbClr val="002060"/>
                </a:solidFill>
              </a:rPr>
              <a:t>otated or Partially-Visible objects.</a:t>
            </a:r>
            <a:r>
              <a:rPr lang="en-CA" sz="2400" b="1" dirty="0" smtClean="0">
                <a:solidFill>
                  <a:srgbClr val="002060"/>
                </a:solidFill>
              </a:rPr>
              <a:t/>
            </a:r>
            <a:br>
              <a:rPr lang="en-CA" sz="2400" b="1" dirty="0" smtClean="0">
                <a:solidFill>
                  <a:srgbClr val="002060"/>
                </a:solidFill>
              </a:rPr>
            </a:br>
            <a:r>
              <a:rPr lang="en-CA" sz="2400" b="1" dirty="0" smtClean="0">
                <a:solidFill>
                  <a:srgbClr val="002060"/>
                </a:solidFill>
              </a:rPr>
              <a:t>3. Increased Responder Safety </a:t>
            </a:r>
            <a:r>
              <a:rPr lang="en-CA" sz="2400" b="1" dirty="0" smtClean="0">
                <a:solidFill>
                  <a:srgbClr val="002060"/>
                </a:solidFill>
              </a:rPr>
              <a:t>- for </a:t>
            </a:r>
            <a:r>
              <a:rPr lang="en-CA" sz="2400" b="1" dirty="0" smtClean="0">
                <a:solidFill>
                  <a:srgbClr val="002060"/>
                </a:solidFill>
              </a:rPr>
              <a:t>dangerous terrain. </a:t>
            </a:r>
            <a:br>
              <a:rPr lang="en-CA" sz="2400" b="1" dirty="0" smtClean="0">
                <a:solidFill>
                  <a:srgbClr val="002060"/>
                </a:solidFill>
              </a:rPr>
            </a:br>
            <a:r>
              <a:rPr lang="en-CA" sz="2400" b="1" dirty="0" smtClean="0">
                <a:solidFill>
                  <a:srgbClr val="002060"/>
                </a:solidFill>
              </a:rPr>
              <a:t>5. Permits brief mission ‘Windows of Opportunity’.</a:t>
            </a:r>
            <a:r>
              <a:rPr lang="en-CA" sz="2400" b="1" dirty="0" smtClean="0">
                <a:solidFill>
                  <a:srgbClr val="002060"/>
                </a:solidFill>
              </a:rPr>
              <a:t/>
            </a:r>
            <a:br>
              <a:rPr lang="en-CA" sz="2400" b="1" dirty="0" smtClean="0">
                <a:solidFill>
                  <a:srgbClr val="002060"/>
                </a:solidFill>
              </a:rPr>
            </a:br>
            <a:r>
              <a:rPr lang="en-CA" sz="2400" b="1" dirty="0" smtClean="0">
                <a:solidFill>
                  <a:srgbClr val="002060"/>
                </a:solidFill>
              </a:rPr>
              <a:t>6</a:t>
            </a:r>
            <a:r>
              <a:rPr lang="en-CA" sz="2400" b="1" dirty="0" smtClean="0">
                <a:solidFill>
                  <a:srgbClr val="002060"/>
                </a:solidFill>
              </a:rPr>
              <a:t>. Permanent Record of the search area coverage.</a:t>
            </a:r>
            <a:br>
              <a:rPr lang="en-CA" sz="2400" b="1" dirty="0" smtClean="0">
                <a:solidFill>
                  <a:srgbClr val="002060"/>
                </a:solidFill>
              </a:rPr>
            </a:br>
            <a:r>
              <a:rPr lang="en-CA" sz="2400" b="1" dirty="0" smtClean="0">
                <a:solidFill>
                  <a:srgbClr val="002060"/>
                </a:solidFill>
              </a:rPr>
              <a:t>7. Second opportunity to review </a:t>
            </a:r>
            <a:r>
              <a:rPr lang="en-CA" sz="2400" b="1" dirty="0" smtClean="0">
                <a:solidFill>
                  <a:srgbClr val="002060"/>
                </a:solidFill>
              </a:rPr>
              <a:t>and</a:t>
            </a:r>
            <a:br>
              <a:rPr lang="en-CA" sz="2400" b="1" dirty="0" smtClean="0">
                <a:solidFill>
                  <a:srgbClr val="002060"/>
                </a:solidFill>
              </a:rPr>
            </a:br>
            <a:r>
              <a:rPr lang="en-CA" sz="2400" b="1" dirty="0" smtClean="0">
                <a:solidFill>
                  <a:srgbClr val="002060"/>
                </a:solidFill>
              </a:rPr>
              <a:t>     scan all the mission </a:t>
            </a:r>
            <a:r>
              <a:rPr lang="en-CA" sz="2400" b="1" dirty="0" smtClean="0">
                <a:solidFill>
                  <a:srgbClr val="002060"/>
                </a:solidFill>
              </a:rPr>
              <a:t>imagery.</a:t>
            </a:r>
            <a:br>
              <a:rPr lang="en-CA" sz="2400" b="1" dirty="0" smtClean="0">
                <a:solidFill>
                  <a:srgbClr val="002060"/>
                </a:solidFill>
              </a:rPr>
            </a:br>
            <a:endParaRPr lang="en-CA" sz="2400" b="1" dirty="0">
              <a:solidFill>
                <a:srgbClr val="002060"/>
              </a:solidFill>
            </a:endParaRPr>
          </a:p>
        </p:txBody>
      </p:sp>
      <p:pic>
        <p:nvPicPr>
          <p:cNvPr id="6148" name="Picture 4" descr="http://www.sartechnology.ca/wp-content/uploads/2017/08/Person134_Recognized_400x320Bor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1428736"/>
            <a:ext cx="1857388" cy="1485912"/>
          </a:xfrm>
          <a:prstGeom prst="rect">
            <a:avLst/>
          </a:prstGeom>
          <a:noFill/>
        </p:spPr>
      </p:pic>
      <p:pic>
        <p:nvPicPr>
          <p:cNvPr id="6150" name="Picture 6" descr="http://www.sartechnology.ca/wp-content/uploads/2017/08/Helicopter_Crashed113_Recognized_400x320Bor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7787" y="5029211"/>
            <a:ext cx="1750229" cy="1400185"/>
          </a:xfrm>
          <a:prstGeom prst="rect">
            <a:avLst/>
          </a:prstGeom>
          <a:noFill/>
        </p:spPr>
      </p:pic>
      <p:pic>
        <p:nvPicPr>
          <p:cNvPr id="16" name="Picture 15" descr="CheckMarkDarkBlueTransparent1sma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913" y="1120414"/>
            <a:ext cx="385947" cy="52263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13</a:t>
            </a:fld>
            <a:endParaRPr lang="en-CA"/>
          </a:p>
        </p:txBody>
      </p:sp>
      <p:pic>
        <p:nvPicPr>
          <p:cNvPr id="13" name="Picture 6" descr="C:\SARTechnology\webimages_ST\CrashedAircraftInWater8_CommUse_270x176Labelle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6776" y="5000636"/>
            <a:ext cx="1751372" cy="142876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79487" y="3257925"/>
            <a:ext cx="1785950" cy="1456959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928662" y="290496"/>
            <a:ext cx="33575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Image Recognition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9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1287" y="219058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286380" y="209840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-24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071538" y="285728"/>
            <a:ext cx="32861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2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52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42844" y="1214422"/>
            <a:ext cx="3180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Aircraft Flight Plans:</a:t>
            </a:r>
            <a:endParaRPr lang="en-CA" sz="2800" b="1" dirty="0">
              <a:solidFill>
                <a:srgbClr val="002060"/>
              </a:solidFill>
            </a:endParaRPr>
          </a:p>
        </p:txBody>
      </p:sp>
      <p:pic>
        <p:nvPicPr>
          <p:cNvPr id="16388" name="Picture 4" descr="http://www.sartechnology.ca/wp-content/uploads/2018/01/Aircraft_FourPropellerTransparent_295x15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4142" y="1071546"/>
            <a:ext cx="1533610" cy="785818"/>
          </a:xfrm>
          <a:prstGeom prst="rect">
            <a:avLst/>
          </a:prstGeom>
          <a:noFill/>
        </p:spPr>
      </p:pic>
      <p:pic>
        <p:nvPicPr>
          <p:cNvPr id="16390" name="Picture 6" descr="http://www.sartechnology.ca/wp-content/uploads/2018/01/Aircraft_TwoPropellerTransparent_279x15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1071546"/>
            <a:ext cx="1325058" cy="714380"/>
          </a:xfrm>
          <a:prstGeom prst="rect">
            <a:avLst/>
          </a:prstGeom>
          <a:noFill/>
        </p:spPr>
      </p:pic>
      <p:pic>
        <p:nvPicPr>
          <p:cNvPr id="16392" name="Picture 8" descr="http://www.sartechnology.ca/wp-content/uploads/2018/01/Helicopter_Bell1_Transparent_254x15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1142984"/>
            <a:ext cx="1198313" cy="714380"/>
          </a:xfrm>
          <a:prstGeom prst="rect">
            <a:avLst/>
          </a:prstGeom>
          <a:noFill/>
        </p:spPr>
      </p:pic>
      <p:pic>
        <p:nvPicPr>
          <p:cNvPr id="16394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2396" y="1142984"/>
            <a:ext cx="1368845" cy="713181"/>
          </a:xfrm>
          <a:prstGeom prst="rect">
            <a:avLst/>
          </a:prstGeom>
          <a:noFill/>
        </p:spPr>
      </p:pic>
      <p:pic>
        <p:nvPicPr>
          <p:cNvPr id="16396" name="Picture 12" descr="http://www.sartechnology.ca/wp-content/uploads/2018/01/GoogleEarthImageGrid5_Aircraft2_650x42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2428868"/>
            <a:ext cx="8358246" cy="4262439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291286" y="1857364"/>
            <a:ext cx="6566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rgbClr val="002060"/>
                </a:solidFill>
              </a:rPr>
              <a:t>For Aircraft Altitude, Range, Speed and Endurance</a:t>
            </a:r>
            <a:endParaRPr lang="en-CA" sz="2400" b="1" dirty="0">
              <a:solidFill>
                <a:srgbClr val="002060"/>
              </a:solidFill>
            </a:endParaRPr>
          </a:p>
        </p:txBody>
      </p:sp>
      <p:pic>
        <p:nvPicPr>
          <p:cNvPr id="13" name="Picture 12" descr="clipboar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348" y="1785926"/>
            <a:ext cx="571472" cy="571472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796118" y="6421461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14</a:t>
            </a:fld>
            <a:endParaRPr lang="en-CA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286380" y="209840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-24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071538" y="214290"/>
            <a:ext cx="29289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2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71414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42844" y="1214422"/>
            <a:ext cx="298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Drone Flight Plans: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87201" y="1857364"/>
            <a:ext cx="6399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rgbClr val="002060"/>
                </a:solidFill>
              </a:rPr>
              <a:t>For Drone Altitude, Range, Speed and Endurance</a:t>
            </a:r>
            <a:endParaRPr lang="en-CA" sz="2400" b="1" dirty="0">
              <a:solidFill>
                <a:srgbClr val="002060"/>
              </a:solidFill>
            </a:endParaRPr>
          </a:p>
        </p:txBody>
      </p:sp>
      <p:pic>
        <p:nvPicPr>
          <p:cNvPr id="17410" name="Picture 2" descr="http://www.sartechnology.ca/wp-content/uploads/2018/01/GoogleEarthImageGrid5_Drone8_650x42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500306"/>
            <a:ext cx="8501122" cy="4048125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7412" name="Picture 4" descr="http://www.sartechnology.ca/wp-content/uploads/2018/01/Drone9_302x15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1178702"/>
            <a:ext cx="1285884" cy="642943"/>
          </a:xfrm>
          <a:prstGeom prst="rect">
            <a:avLst/>
          </a:prstGeom>
          <a:noFill/>
        </p:spPr>
      </p:pic>
      <p:pic>
        <p:nvPicPr>
          <p:cNvPr id="17414" name="Picture 6" descr="http://www.sartechnology.ca/wp-content/uploads/2018/01/Drone10_206x15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1142984"/>
            <a:ext cx="928694" cy="677401"/>
          </a:xfrm>
          <a:prstGeom prst="rect">
            <a:avLst/>
          </a:prstGeom>
          <a:noFill/>
        </p:spPr>
      </p:pic>
      <p:pic>
        <p:nvPicPr>
          <p:cNvPr id="17416" name="Picture 8" descr="http://www.sartechnology.ca/wp-content/uploads/2018/01/Drone1_transparent_220x15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1142984"/>
            <a:ext cx="1000132" cy="688981"/>
          </a:xfrm>
          <a:prstGeom prst="rect">
            <a:avLst/>
          </a:prstGeom>
          <a:noFill/>
        </p:spPr>
      </p:pic>
      <p:pic>
        <p:nvPicPr>
          <p:cNvPr id="17418" name="Picture 10" descr="http://www.sartechnology.ca/wp-content/uploads/2018/01/Drone11_247x15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16" y="1142984"/>
            <a:ext cx="1071570" cy="657797"/>
          </a:xfrm>
          <a:prstGeom prst="rect">
            <a:avLst/>
          </a:prstGeom>
          <a:noFill/>
        </p:spPr>
      </p:pic>
      <p:pic>
        <p:nvPicPr>
          <p:cNvPr id="13" name="Picture 12" descr="clipboar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348" y="1785926"/>
            <a:ext cx="571472" cy="571472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867556" y="6421461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15</a:t>
            </a:fld>
            <a:endParaRPr lang="en-CA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286380" y="142852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25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071538" y="285728"/>
            <a:ext cx="29289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2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52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518129" y="928670"/>
            <a:ext cx="5297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i="1" dirty="0" smtClean="0">
                <a:solidFill>
                  <a:srgbClr val="002060"/>
                </a:solidFill>
              </a:rPr>
              <a:t>50 -200 Times the Search Area Coverage</a:t>
            </a:r>
            <a:endParaRPr lang="en-CA" sz="2400" b="1" i="1" dirty="0">
              <a:solidFill>
                <a:srgbClr val="002060"/>
              </a:solidFill>
            </a:endParaRPr>
          </a:p>
        </p:txBody>
      </p:sp>
      <p:pic>
        <p:nvPicPr>
          <p:cNvPr id="15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000372"/>
            <a:ext cx="1091156" cy="568503"/>
          </a:xfrm>
          <a:prstGeom prst="rect">
            <a:avLst/>
          </a:prstGeom>
          <a:noFill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16</a:t>
            </a:fld>
            <a:endParaRPr lang="en-CA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1500174"/>
            <a:ext cx="6651706" cy="521497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1" name="Picture 5" descr="C:\sarinfo\libplanning\ImageRecognitionSearchCoverageCalculations\STI_ImageRecognitionPowerpoint\GoogleEarth_51_1_SqKm_Area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46" y="1500174"/>
            <a:ext cx="6643734" cy="521497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2" name="Picture 6" descr="C:\sarinfo\libplanning\ImageRecognitionSearchCoverageCalculations\STI_ImageRecognitionPowerpoint\GoogleEarth_216_51_1SqKm_Areas_Circle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4546" y="1500174"/>
            <a:ext cx="6643734" cy="521497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285752" y="987966"/>
            <a:ext cx="1428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3 Searchers</a:t>
            </a:r>
            <a:endParaRPr lang="en-CA" dirty="0"/>
          </a:p>
        </p:txBody>
      </p:sp>
      <p:pic>
        <p:nvPicPr>
          <p:cNvPr id="24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976639"/>
            <a:ext cx="1000100" cy="521062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71406" y="1514291"/>
            <a:ext cx="2143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Resource</a:t>
            </a:r>
            <a:r>
              <a:rPr lang="en-CA" b="1" dirty="0" smtClean="0">
                <a:solidFill>
                  <a:srgbClr val="FF0000"/>
                </a:solidFill>
              </a:rPr>
              <a:t>         </a:t>
            </a:r>
            <a:r>
              <a:rPr lang="en-CA" b="1" dirty="0" smtClean="0">
                <a:solidFill>
                  <a:srgbClr val="002060"/>
                </a:solidFill>
              </a:rPr>
              <a:t>Target</a:t>
            </a:r>
          </a:p>
          <a:p>
            <a:r>
              <a:rPr lang="en-CA" b="1" dirty="0" smtClean="0">
                <a:solidFill>
                  <a:srgbClr val="FF0000"/>
                </a:solidFill>
              </a:rPr>
              <a:t>Ground Search</a:t>
            </a:r>
            <a:br>
              <a:rPr lang="en-CA" b="1" dirty="0" smtClean="0">
                <a:solidFill>
                  <a:srgbClr val="FF0000"/>
                </a:solidFill>
              </a:rPr>
            </a:br>
            <a:r>
              <a:rPr lang="en-CA" b="1" dirty="0" smtClean="0">
                <a:solidFill>
                  <a:srgbClr val="FF0000"/>
                </a:solidFill>
              </a:rPr>
              <a:t>1.0  Sq. Km</a:t>
            </a:r>
            <a:br>
              <a:rPr lang="en-CA" b="1" dirty="0" smtClean="0">
                <a:solidFill>
                  <a:srgbClr val="FF0000"/>
                </a:solidFill>
              </a:rPr>
            </a:br>
            <a:r>
              <a:rPr lang="en-CA" b="1" dirty="0" smtClean="0">
                <a:solidFill>
                  <a:srgbClr val="FF0000"/>
                </a:solidFill>
              </a:rPr>
              <a:t>Searched Area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2908" y="3643314"/>
            <a:ext cx="200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7030A0"/>
                </a:solidFill>
              </a:rPr>
              <a:t>Image Recognition</a:t>
            </a:r>
            <a:br>
              <a:rPr lang="en-CA" b="1" dirty="0" smtClean="0">
                <a:solidFill>
                  <a:srgbClr val="7030A0"/>
                </a:solidFill>
              </a:rPr>
            </a:br>
            <a:r>
              <a:rPr lang="en-CA" b="1" dirty="0" smtClean="0">
                <a:solidFill>
                  <a:srgbClr val="7030A0"/>
                </a:solidFill>
              </a:rPr>
              <a:t>51  Sq. Km</a:t>
            </a:r>
            <a:br>
              <a:rPr lang="en-CA" b="1" dirty="0" smtClean="0">
                <a:solidFill>
                  <a:srgbClr val="7030A0"/>
                </a:solidFill>
              </a:rPr>
            </a:br>
            <a:r>
              <a:rPr lang="en-CA" b="1" dirty="0" smtClean="0">
                <a:solidFill>
                  <a:srgbClr val="7030A0"/>
                </a:solidFill>
              </a:rPr>
              <a:t>Searched Area</a:t>
            </a:r>
            <a:br>
              <a:rPr lang="en-CA" b="1" dirty="0" smtClean="0">
                <a:solidFill>
                  <a:srgbClr val="7030A0"/>
                </a:solidFill>
              </a:rPr>
            </a:br>
            <a:r>
              <a:rPr lang="en-CA" b="1" i="1" dirty="0" smtClean="0">
                <a:solidFill>
                  <a:srgbClr val="7030A0"/>
                </a:solidFill>
              </a:rPr>
              <a:t>- </a:t>
            </a:r>
            <a:r>
              <a:rPr lang="en-CA" b="1" i="1" u="sng" dirty="0" smtClean="0">
                <a:solidFill>
                  <a:srgbClr val="7030A0"/>
                </a:solidFill>
              </a:rPr>
              <a:t>50X Larger Area</a:t>
            </a:r>
            <a:endParaRPr lang="en-CA" i="1" u="sng" dirty="0">
              <a:solidFill>
                <a:srgbClr val="7030A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2844" y="5500702"/>
            <a:ext cx="200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Image Recognition</a:t>
            </a:r>
            <a:b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216  Sq. Km</a:t>
            </a:r>
            <a:b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Searched Area</a:t>
            </a:r>
            <a:b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CA" b="1" i="1" u="sng" dirty="0" smtClean="0">
                <a:solidFill>
                  <a:schemeClr val="accent6">
                    <a:lumMod val="75000"/>
                  </a:schemeClr>
                </a:solidFill>
              </a:rPr>
              <a:t>216X Larger Area</a:t>
            </a:r>
            <a:endParaRPr lang="en-CA" i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9326" y="1833553"/>
            <a:ext cx="714376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29322" y="3000372"/>
            <a:ext cx="35719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6792" y="3857628"/>
            <a:ext cx="36684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52622" y="1804986"/>
            <a:ext cx="538031" cy="83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00166" y="2786058"/>
            <a:ext cx="56122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1538" y="5000636"/>
            <a:ext cx="1023935" cy="43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ctangle 30"/>
          <p:cNvSpPr/>
          <p:nvPr/>
        </p:nvSpPr>
        <p:spPr>
          <a:xfrm>
            <a:off x="285720" y="1202280"/>
            <a:ext cx="1357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for 6 Hours:</a:t>
            </a:r>
            <a:endParaRPr lang="en-CA" dirty="0"/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5286380" y="142852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7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2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-24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071538" y="357166"/>
            <a:ext cx="3000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2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52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428860" y="928670"/>
            <a:ext cx="643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rgbClr val="002060"/>
                </a:solidFill>
              </a:rPr>
              <a:t>Increased Operational Capability for GSAR Teams</a:t>
            </a:r>
            <a:endParaRPr lang="en-CA" sz="2400" b="1" dirty="0">
              <a:solidFill>
                <a:srgbClr val="00206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17</a:t>
            </a:fld>
            <a:endParaRPr lang="en-CA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1428736"/>
            <a:ext cx="6651706" cy="521497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1" name="Picture 5" descr="C:\sarinfo\libplanning\ImageRecognitionSearchCoverageCalculations\STI_ImageRecognitionPowerpoint\GoogleEarth_51_1_SqKm_Area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1428736"/>
            <a:ext cx="6643734" cy="521497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2" name="Picture 6" descr="C:\sarinfo\libplanning\ImageRecognitionSearchCoverageCalculations\STI_ImageRecognitionPowerpoint\GoogleEarth_216_51_1SqKm_Areas_Circle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46" y="1428736"/>
            <a:ext cx="6643734" cy="521497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-32" y="2645579"/>
            <a:ext cx="21431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 smtClean="0">
                <a:solidFill>
                  <a:srgbClr val="002060"/>
                </a:solidFill>
              </a:rPr>
              <a:t>GSAR Teams can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search much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larger areas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(</a:t>
            </a:r>
            <a:r>
              <a:rPr lang="en-CA" b="1" i="1" u="sng" dirty="0" smtClean="0">
                <a:solidFill>
                  <a:srgbClr val="002060"/>
                </a:solidFill>
              </a:rPr>
              <a:t>50-200X</a:t>
            </a:r>
            <a:r>
              <a:rPr lang="en-CA" b="1" dirty="0" smtClean="0">
                <a:solidFill>
                  <a:srgbClr val="002060"/>
                </a:solidFill>
              </a:rPr>
              <a:t>)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than before.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sz="1000" b="1" i="1" dirty="0" smtClean="0">
                <a:solidFill>
                  <a:srgbClr val="002060"/>
                </a:solidFill>
              </a:rPr>
              <a:t/>
            </a:r>
            <a:br>
              <a:rPr lang="en-CA" sz="1000" b="1" i="1" dirty="0" smtClean="0">
                <a:solidFill>
                  <a:srgbClr val="002060"/>
                </a:solidFill>
              </a:rPr>
            </a:br>
            <a:r>
              <a:rPr lang="en-CA" b="1" i="1" u="sng" dirty="0" smtClean="0">
                <a:solidFill>
                  <a:srgbClr val="002060"/>
                </a:solidFill>
              </a:rPr>
              <a:t>Fills the major operational gap </a:t>
            </a:r>
            <a:r>
              <a:rPr lang="en-CA" b="1" dirty="0" smtClean="0">
                <a:solidFill>
                  <a:srgbClr val="002060"/>
                </a:solidFill>
              </a:rPr>
              <a:t>between aircraft 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(too high/too fast) </a:t>
            </a:r>
          </a:p>
          <a:p>
            <a:pPr algn="ctr"/>
            <a:r>
              <a:rPr lang="en-CA" b="1" dirty="0" smtClean="0">
                <a:solidFill>
                  <a:srgbClr val="002060"/>
                </a:solidFill>
              </a:rPr>
              <a:t>- and  traditional</a:t>
            </a:r>
          </a:p>
          <a:p>
            <a:pPr algn="ctr"/>
            <a:r>
              <a:rPr lang="en-CA" b="1" dirty="0" smtClean="0">
                <a:solidFill>
                  <a:srgbClr val="002060"/>
                </a:solidFill>
              </a:rPr>
              <a:t>ground-based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small-area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 searching </a:t>
            </a:r>
            <a:endParaRPr lang="en-CA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1643050"/>
            <a:ext cx="714376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0694" y="2928934"/>
            <a:ext cx="35719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76792" y="3857628"/>
            <a:ext cx="36684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85852" y="1571612"/>
            <a:ext cx="538031" cy="83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1817308"/>
            <a:ext cx="1000100" cy="521062"/>
          </a:xfrm>
          <a:prstGeom prst="rect">
            <a:avLst/>
          </a:prstGeom>
          <a:noFill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5286380" y="142852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071538" y="357166"/>
            <a:ext cx="29289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2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52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522017" y="1142984"/>
            <a:ext cx="7000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rgbClr val="002060"/>
                </a:solidFill>
              </a:rPr>
              <a:t>Default Flight Plans - for Enhanced Image Recognition</a:t>
            </a:r>
            <a:endParaRPr lang="en-CA" sz="2400" b="1" dirty="0">
              <a:solidFill>
                <a:srgbClr val="002060"/>
              </a:solidFill>
            </a:endParaRPr>
          </a:p>
        </p:txBody>
      </p:sp>
      <p:pic>
        <p:nvPicPr>
          <p:cNvPr id="17418" name="Picture 10" descr="http://www.sartechnology.ca/wp-content/uploads/2018/01/Drone11_247x15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1913" y="3071810"/>
            <a:ext cx="1629243" cy="1000132"/>
          </a:xfrm>
          <a:prstGeom prst="rect">
            <a:avLst/>
          </a:prstGeom>
          <a:noFill/>
        </p:spPr>
      </p:pic>
      <p:pic>
        <p:nvPicPr>
          <p:cNvPr id="18434" name="Picture 2" descr="http://www.sartechnology.ca/wp-content/uploads/2018/01/CreepingLineAheadSegmentSearch1BlueBorder_490x41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281" y="1785926"/>
            <a:ext cx="5822794" cy="4979084"/>
          </a:xfrm>
          <a:prstGeom prst="rect">
            <a:avLst/>
          </a:prstGeom>
          <a:noFill/>
          <a:ln w="15875">
            <a:solidFill>
              <a:srgbClr val="002060"/>
            </a:solidFill>
          </a:ln>
        </p:spPr>
      </p:pic>
      <p:pic>
        <p:nvPicPr>
          <p:cNvPr id="18436" name="Picture 4" descr="http://www.sartechnology.ca/wp-content/uploads/2018/01/Aircraft_Crashed85_RecognizedPerspectiveScale_400x320Borde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1714488"/>
            <a:ext cx="2309829" cy="1857388"/>
          </a:xfrm>
          <a:prstGeom prst="rect">
            <a:avLst/>
          </a:prstGeom>
          <a:noFill/>
        </p:spPr>
      </p:pic>
      <p:pic>
        <p:nvPicPr>
          <p:cNvPr id="15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90104" y="1857364"/>
            <a:ext cx="1782490" cy="928694"/>
          </a:xfrm>
          <a:prstGeom prst="rect">
            <a:avLst/>
          </a:prstGeom>
          <a:noFill/>
        </p:spPr>
      </p:pic>
      <p:pic>
        <p:nvPicPr>
          <p:cNvPr id="16" name="Picture 6" descr="http://www.sartechnology.ca/wp-content/uploads/2018/01/Aircraft_TwoPropellerTransparent_279x15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15206" y="4214818"/>
            <a:ext cx="1722575" cy="928694"/>
          </a:xfrm>
          <a:prstGeom prst="rect">
            <a:avLst/>
          </a:prstGeom>
          <a:noFill/>
        </p:spPr>
      </p:pic>
      <p:pic>
        <p:nvPicPr>
          <p:cNvPr id="18" name="Picture 8" descr="http://www.sartechnology.ca/wp-content/uploads/2018/01/Helicopter_Bell1_Transparent_254x15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15206" y="5286388"/>
            <a:ext cx="1797470" cy="1071570"/>
          </a:xfrm>
          <a:prstGeom prst="rect">
            <a:avLst/>
          </a:prstGeom>
          <a:noFill/>
        </p:spPr>
      </p:pic>
      <p:pic>
        <p:nvPicPr>
          <p:cNvPr id="13" name="Picture 12" descr="clipboar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662" y="1143016"/>
            <a:ext cx="571472" cy="571472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18</a:t>
            </a:fld>
            <a:endParaRPr lang="en-CA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5286380" y="209840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-24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071538" y="285728"/>
            <a:ext cx="31432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2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52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1093421" y="1181385"/>
            <a:ext cx="740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rgbClr val="002060"/>
                </a:solidFill>
              </a:rPr>
              <a:t>Custom Flight Plans - for Image Recognition &amp; Coverage</a:t>
            </a:r>
            <a:endParaRPr lang="en-CA" sz="2400" b="1" dirty="0">
              <a:solidFill>
                <a:srgbClr val="002060"/>
              </a:solidFill>
            </a:endParaRPr>
          </a:p>
        </p:txBody>
      </p:sp>
      <p:pic>
        <p:nvPicPr>
          <p:cNvPr id="17418" name="Picture 10" descr="http://www.sartechnology.ca/wp-content/uploads/2018/01/Drone11_247x15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1913" y="3071810"/>
            <a:ext cx="1629243" cy="1000132"/>
          </a:xfrm>
          <a:prstGeom prst="rect">
            <a:avLst/>
          </a:prstGeom>
          <a:noFill/>
        </p:spPr>
      </p:pic>
      <p:pic>
        <p:nvPicPr>
          <p:cNvPr id="18436" name="Picture 4" descr="http://www.sartechnology.ca/wp-content/uploads/2018/01/Aircraft_Crashed85_RecognizedPerspectiveScale_400x320Borde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7723" y="4357693"/>
            <a:ext cx="2714644" cy="2182909"/>
          </a:xfrm>
          <a:prstGeom prst="rect">
            <a:avLst/>
          </a:prstGeom>
          <a:noFill/>
        </p:spPr>
      </p:pic>
      <p:pic>
        <p:nvPicPr>
          <p:cNvPr id="15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90104" y="1857364"/>
            <a:ext cx="1782490" cy="928694"/>
          </a:xfrm>
          <a:prstGeom prst="rect">
            <a:avLst/>
          </a:prstGeom>
          <a:noFill/>
        </p:spPr>
      </p:pic>
      <p:pic>
        <p:nvPicPr>
          <p:cNvPr id="16" name="Picture 6" descr="http://www.sartechnology.ca/wp-content/uploads/2018/01/Aircraft_TwoPropellerTransparent_279x15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5206" y="4214818"/>
            <a:ext cx="1722575" cy="928694"/>
          </a:xfrm>
          <a:prstGeom prst="rect">
            <a:avLst/>
          </a:prstGeom>
          <a:noFill/>
        </p:spPr>
      </p:pic>
      <p:pic>
        <p:nvPicPr>
          <p:cNvPr id="18" name="Picture 8" descr="http://www.sartechnology.ca/wp-content/uploads/2018/01/Helicopter_Bell1_Transparent_254x15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15206" y="5286388"/>
            <a:ext cx="1797470" cy="107157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14282" y="2523176"/>
            <a:ext cx="4000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Flight Parameters: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 - Designed</a:t>
            </a:r>
            <a:r>
              <a:rPr lang="en-CA" dirty="0" smtClean="0">
                <a:solidFill>
                  <a:srgbClr val="002060"/>
                </a:solidFill>
              </a:rPr>
              <a:t> </a:t>
            </a:r>
            <a:r>
              <a:rPr lang="en-CA" b="1" dirty="0" smtClean="0">
                <a:solidFill>
                  <a:srgbClr val="002060"/>
                </a:solidFill>
              </a:rPr>
              <a:t>for Maximum Coverage.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 - Designed</a:t>
            </a:r>
            <a:r>
              <a:rPr lang="en-CA" dirty="0" smtClean="0">
                <a:solidFill>
                  <a:srgbClr val="002060"/>
                </a:solidFill>
              </a:rPr>
              <a:t> </a:t>
            </a:r>
            <a:r>
              <a:rPr lang="en-CA" b="1" dirty="0" smtClean="0">
                <a:solidFill>
                  <a:srgbClr val="002060"/>
                </a:solidFill>
              </a:rPr>
              <a:t>for Maximum Duration. 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 - Designed</a:t>
            </a:r>
            <a:r>
              <a:rPr lang="en-CA" dirty="0" smtClean="0">
                <a:solidFill>
                  <a:srgbClr val="002060"/>
                </a:solidFill>
              </a:rPr>
              <a:t> </a:t>
            </a:r>
            <a:r>
              <a:rPr lang="en-CA" b="1" dirty="0" smtClean="0">
                <a:solidFill>
                  <a:srgbClr val="002060"/>
                </a:solidFill>
              </a:rPr>
              <a:t>for Maximum Detection.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 - Designed</a:t>
            </a:r>
            <a:r>
              <a:rPr lang="en-CA" dirty="0" smtClean="0">
                <a:solidFill>
                  <a:srgbClr val="002060"/>
                </a:solidFill>
              </a:rPr>
              <a:t> </a:t>
            </a:r>
            <a:r>
              <a:rPr lang="en-CA" b="1" dirty="0" smtClean="0">
                <a:solidFill>
                  <a:srgbClr val="002060"/>
                </a:solidFill>
              </a:rPr>
              <a:t>for Maximum Recognition.</a:t>
            </a:r>
            <a:r>
              <a:rPr lang="en-CA" dirty="0" smtClean="0">
                <a:solidFill>
                  <a:srgbClr val="002060"/>
                </a:solidFill>
              </a:rPr>
              <a:t> </a:t>
            </a:r>
            <a:endParaRPr lang="en-CA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2844" y="5023506"/>
            <a:ext cx="4000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Image Parameters: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 - Customized for Camera Angle.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 - Customized for Field of View. 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 - Customized for Target Perspective.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 - Customized for Image Resolution.</a:t>
            </a:r>
            <a:r>
              <a:rPr lang="en-CA" dirty="0" smtClean="0">
                <a:solidFill>
                  <a:srgbClr val="002060"/>
                </a:solidFill>
              </a:rPr>
              <a:t> </a:t>
            </a:r>
            <a:endParaRPr lang="en-CA" dirty="0">
              <a:solidFill>
                <a:srgbClr val="002060"/>
              </a:solidFill>
            </a:endParaRPr>
          </a:p>
        </p:txBody>
      </p:sp>
      <p:pic>
        <p:nvPicPr>
          <p:cNvPr id="17" name="Picture 2" descr="http://www.sartechnology.ca/wp-content/uploads/2018/01/CreepingLineAheadSegmentSearch1BlueBorder_490x419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69198" y="1857364"/>
            <a:ext cx="2731694" cy="2335878"/>
          </a:xfrm>
          <a:prstGeom prst="rect">
            <a:avLst/>
          </a:prstGeom>
          <a:noFill/>
          <a:ln w="15875">
            <a:solidFill>
              <a:srgbClr val="002060"/>
            </a:solidFill>
          </a:ln>
        </p:spPr>
      </p:pic>
      <p:pic>
        <p:nvPicPr>
          <p:cNvPr id="19" name="Picture 4" descr="http://www.sartechnology.ca/wp-content/uploads/2018/01/Aircraft_FourPropellerTransparent_295x151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58" y="1857364"/>
            <a:ext cx="1357322" cy="695488"/>
          </a:xfrm>
          <a:prstGeom prst="rect">
            <a:avLst/>
          </a:prstGeom>
          <a:noFill/>
        </p:spPr>
      </p:pic>
      <p:pic>
        <p:nvPicPr>
          <p:cNvPr id="21" name="Picture 20" descr="clipboar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066" y="1142984"/>
            <a:ext cx="571472" cy="571472"/>
          </a:xfrm>
          <a:prstGeom prst="rect">
            <a:avLst/>
          </a:prstGeom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19</a:t>
            </a:fld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8596" y="4143380"/>
            <a:ext cx="1205607" cy="86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5286380" y="209840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-24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928662" y="205271"/>
            <a:ext cx="33575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Image Recognition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2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1414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000100" y="928670"/>
            <a:ext cx="6895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Principle:  Multi-Level Deep Neural Networks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5101" y="1548458"/>
            <a:ext cx="4045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chemeClr val="bg1">
                    <a:lumMod val="95000"/>
                  </a:schemeClr>
                </a:solidFill>
              </a:rPr>
              <a:t>Not finding them is easy…</a:t>
            </a:r>
            <a:endParaRPr lang="en-CA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1952944"/>
            <a:ext cx="228101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1952944"/>
            <a:ext cx="224662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1952944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9461" y="3691647"/>
            <a:ext cx="1032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Pixels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35428" y="3691647"/>
            <a:ext cx="1036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Edges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94057" y="3691647"/>
            <a:ext cx="2006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Object Parts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4091" y="3691647"/>
            <a:ext cx="2359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Object Models</a:t>
            </a:r>
            <a:endParaRPr lang="en-CA" sz="2800" b="1" dirty="0">
              <a:solidFill>
                <a:srgbClr val="00206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142976" y="3952463"/>
            <a:ext cx="756000" cy="1588"/>
          </a:xfrm>
          <a:prstGeom prst="straightConnector1">
            <a:avLst/>
          </a:prstGeom>
          <a:ln w="76200" cap="flat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 descr="C:\Downloads\ClarifAI_Steps\DeepNeuralNetworksPrinciples\Pixels_Portrai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1952944"/>
            <a:ext cx="1301511" cy="157163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cxnSp>
        <p:nvCxnSpPr>
          <p:cNvPr id="23" name="Straight Arrow Connector 22"/>
          <p:cNvCxnSpPr/>
          <p:nvPr/>
        </p:nvCxnSpPr>
        <p:spPr>
          <a:xfrm>
            <a:off x="3173058" y="3953257"/>
            <a:ext cx="756000" cy="1588"/>
          </a:xfrm>
          <a:prstGeom prst="straightConnector1">
            <a:avLst/>
          </a:prstGeom>
          <a:ln w="76200" cap="flat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000760" y="3998916"/>
            <a:ext cx="756000" cy="1588"/>
          </a:xfrm>
          <a:prstGeom prst="straightConnector1">
            <a:avLst/>
          </a:prstGeom>
          <a:ln w="76200" cap="flat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06056" y="4357694"/>
            <a:ext cx="1995100" cy="155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57356" y="4357694"/>
            <a:ext cx="164307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868" y="4357694"/>
            <a:ext cx="164307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86380" y="4357694"/>
            <a:ext cx="164307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2844" y="4357694"/>
            <a:ext cx="1643074" cy="157163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-28086" y="1334144"/>
            <a:ext cx="9243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- Image components are assembled into recognizable objects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2844" y="6120490"/>
            <a:ext cx="8774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- Mission images are then compared to reference libraries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2</a:t>
            </a:fld>
            <a:endParaRPr lang="en-CA" dirty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4857753" y="91499"/>
            <a:ext cx="3357584" cy="81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718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2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49" y="147620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950545" y="1038509"/>
            <a:ext cx="740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rgbClr val="002060"/>
                </a:solidFill>
              </a:rPr>
              <a:t>Custom Flight Plans - for Image Recognition &amp; Coverage</a:t>
            </a:r>
            <a:endParaRPr lang="en-CA" sz="2400" b="1" dirty="0">
              <a:solidFill>
                <a:srgbClr val="002060"/>
              </a:solidFill>
            </a:endParaRPr>
          </a:p>
        </p:txBody>
      </p:sp>
      <p:pic>
        <p:nvPicPr>
          <p:cNvPr id="18436" name="Picture 4" descr="http://www.sartechnology.ca/wp-content/uploads/2018/01/Aircraft_Crashed85_RecognizedPerspectiveScale_400x320Bor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643182"/>
            <a:ext cx="2309829" cy="1857388"/>
          </a:xfrm>
          <a:prstGeom prst="rect">
            <a:avLst/>
          </a:prstGeom>
          <a:noFill/>
        </p:spPr>
      </p:pic>
      <p:pic>
        <p:nvPicPr>
          <p:cNvPr id="13" name="Picture 12" descr="clipboar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90" y="1071578"/>
            <a:ext cx="571472" cy="5714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2263" y="1647844"/>
            <a:ext cx="613568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06" y="4954731"/>
            <a:ext cx="8786874" cy="1831855"/>
          </a:xfrm>
          <a:prstGeom prst="rect">
            <a:avLst/>
          </a:prstGeom>
          <a:noFill/>
          <a:ln w="1587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010432" y="6356350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20</a:t>
            </a:fld>
            <a:endParaRPr lang="en-CA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16531" y="5286388"/>
            <a:ext cx="1298873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0" descr="http://www.sartechnology.ca/wp-content/uploads/2018/01/Drone11_247x15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17" y="1599198"/>
            <a:ext cx="1500197" cy="920916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711241" y="4559866"/>
            <a:ext cx="182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Drone Flight Plan</a:t>
            </a:r>
            <a:endParaRPr lang="en-CA" b="1" dirty="0">
              <a:solidFill>
                <a:srgbClr val="002060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286380" y="209840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-24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00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-32" y="2335279"/>
            <a:ext cx="23151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400" b="1" dirty="0" smtClean="0">
                <a:solidFill>
                  <a:srgbClr val="002060"/>
                </a:solidFill>
              </a:rPr>
              <a:t>Helicopter</a:t>
            </a:r>
            <a:br>
              <a:rPr lang="en-CA" sz="2400" b="1" dirty="0" smtClean="0">
                <a:solidFill>
                  <a:srgbClr val="002060"/>
                </a:solidFill>
              </a:rPr>
            </a:br>
            <a:r>
              <a:rPr lang="en-CA" sz="2400" b="1" dirty="0" smtClean="0">
                <a:solidFill>
                  <a:srgbClr val="002060"/>
                </a:solidFill>
              </a:rPr>
              <a:t> Hardware </a:t>
            </a:r>
            <a:r>
              <a:rPr lang="en-CA" sz="2400" b="1" dirty="0" err="1" smtClean="0">
                <a:solidFill>
                  <a:srgbClr val="002060"/>
                </a:solidFill>
              </a:rPr>
              <a:t>Setup</a:t>
            </a:r>
            <a:endParaRPr lang="en-CA" sz="2400" dirty="0"/>
          </a:p>
        </p:txBody>
      </p:sp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074" y="5814972"/>
            <a:ext cx="367356" cy="36735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87228" y="3357562"/>
            <a:ext cx="2391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1600" b="1" dirty="0" smtClean="0">
                <a:solidFill>
                  <a:srgbClr val="FFFF00"/>
                </a:solidFill>
              </a:rPr>
              <a:t>.</a:t>
            </a:r>
            <a:endParaRPr lang="en-CA" sz="1600" b="1" dirty="0">
              <a:solidFill>
                <a:srgbClr val="FFFF0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2438400" y="4476750"/>
            <a:ext cx="581025" cy="161925"/>
          </a:xfrm>
          <a:custGeom>
            <a:avLst/>
            <a:gdLst>
              <a:gd name="connsiteX0" fmla="*/ 0 w 581025"/>
              <a:gd name="connsiteY0" fmla="*/ 0 h 161925"/>
              <a:gd name="connsiteX1" fmla="*/ 28575 w 581025"/>
              <a:gd name="connsiteY1" fmla="*/ 9525 h 161925"/>
              <a:gd name="connsiteX2" fmla="*/ 57150 w 581025"/>
              <a:gd name="connsiteY2" fmla="*/ 28575 h 161925"/>
              <a:gd name="connsiteX3" fmla="*/ 104775 w 581025"/>
              <a:gd name="connsiteY3" fmla="*/ 38100 h 161925"/>
              <a:gd name="connsiteX4" fmla="*/ 304800 w 581025"/>
              <a:gd name="connsiteY4" fmla="*/ 28575 h 161925"/>
              <a:gd name="connsiteX5" fmla="*/ 371475 w 581025"/>
              <a:gd name="connsiteY5" fmla="*/ 9525 h 161925"/>
              <a:gd name="connsiteX6" fmla="*/ 457200 w 581025"/>
              <a:gd name="connsiteY6" fmla="*/ 38100 h 161925"/>
              <a:gd name="connsiteX7" fmla="*/ 495300 w 581025"/>
              <a:gd name="connsiteY7" fmla="*/ 95250 h 161925"/>
              <a:gd name="connsiteX8" fmla="*/ 514350 w 581025"/>
              <a:gd name="connsiteY8" fmla="*/ 123825 h 161925"/>
              <a:gd name="connsiteX9" fmla="*/ 542925 w 581025"/>
              <a:gd name="connsiteY9" fmla="*/ 133350 h 161925"/>
              <a:gd name="connsiteX10" fmla="*/ 581025 w 581025"/>
              <a:gd name="connsiteY10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1025" h="161925">
                <a:moveTo>
                  <a:pt x="0" y="0"/>
                </a:moveTo>
                <a:cubicBezTo>
                  <a:pt x="9525" y="3175"/>
                  <a:pt x="19595" y="5035"/>
                  <a:pt x="28575" y="9525"/>
                </a:cubicBezTo>
                <a:cubicBezTo>
                  <a:pt x="38814" y="14645"/>
                  <a:pt x="46431" y="24555"/>
                  <a:pt x="57150" y="28575"/>
                </a:cubicBezTo>
                <a:cubicBezTo>
                  <a:pt x="72309" y="34259"/>
                  <a:pt x="88900" y="34925"/>
                  <a:pt x="104775" y="38100"/>
                </a:cubicBezTo>
                <a:cubicBezTo>
                  <a:pt x="171450" y="34925"/>
                  <a:pt x="238262" y="33898"/>
                  <a:pt x="304800" y="28575"/>
                </a:cubicBezTo>
                <a:cubicBezTo>
                  <a:pt x="320537" y="27316"/>
                  <a:pt x="355103" y="14982"/>
                  <a:pt x="371475" y="9525"/>
                </a:cubicBezTo>
                <a:cubicBezTo>
                  <a:pt x="403177" y="14809"/>
                  <a:pt x="434333" y="11967"/>
                  <a:pt x="457200" y="38100"/>
                </a:cubicBezTo>
                <a:cubicBezTo>
                  <a:pt x="472277" y="55330"/>
                  <a:pt x="482600" y="76200"/>
                  <a:pt x="495300" y="95250"/>
                </a:cubicBezTo>
                <a:cubicBezTo>
                  <a:pt x="501650" y="104775"/>
                  <a:pt x="503490" y="120205"/>
                  <a:pt x="514350" y="123825"/>
                </a:cubicBezTo>
                <a:cubicBezTo>
                  <a:pt x="523875" y="127000"/>
                  <a:pt x="533945" y="128860"/>
                  <a:pt x="542925" y="133350"/>
                </a:cubicBezTo>
                <a:cubicBezTo>
                  <a:pt x="564466" y="144120"/>
                  <a:pt x="567630" y="148530"/>
                  <a:pt x="581025" y="16192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Freeform 25"/>
          <p:cNvSpPr/>
          <p:nvPr/>
        </p:nvSpPr>
        <p:spPr>
          <a:xfrm>
            <a:off x="1857356" y="1643050"/>
            <a:ext cx="6808966" cy="4169133"/>
          </a:xfrm>
          <a:custGeom>
            <a:avLst/>
            <a:gdLst>
              <a:gd name="connsiteX0" fmla="*/ 6411401 w 6808966"/>
              <a:gd name="connsiteY0" fmla="*/ 2028908 h 4169133"/>
              <a:gd name="connsiteX1" fmla="*/ 6268278 w 6808966"/>
              <a:gd name="connsiteY1" fmla="*/ 1830125 h 4169133"/>
              <a:gd name="connsiteX2" fmla="*/ 6284180 w 6808966"/>
              <a:gd name="connsiteY2" fmla="*/ 1520024 h 4169133"/>
              <a:gd name="connsiteX3" fmla="*/ 6149008 w 6808966"/>
              <a:gd name="connsiteY3" fmla="*/ 1217875 h 4169133"/>
              <a:gd name="connsiteX4" fmla="*/ 5878664 w 6808966"/>
              <a:gd name="connsiteY4" fmla="*/ 995238 h 4169133"/>
              <a:gd name="connsiteX5" fmla="*/ 5481099 w 6808966"/>
              <a:gd name="connsiteY5" fmla="*/ 915725 h 4169133"/>
              <a:gd name="connsiteX6" fmla="*/ 5282316 w 6808966"/>
              <a:gd name="connsiteY6" fmla="*/ 1034995 h 4169133"/>
              <a:gd name="connsiteX7" fmla="*/ 5004020 w 6808966"/>
              <a:gd name="connsiteY7" fmla="*/ 1122459 h 4169133"/>
              <a:gd name="connsiteX8" fmla="*/ 4701871 w 6808966"/>
              <a:gd name="connsiteY8" fmla="*/ 1019092 h 4169133"/>
              <a:gd name="connsiteX9" fmla="*/ 4240695 w 6808966"/>
              <a:gd name="connsiteY9" fmla="*/ 891871 h 4169133"/>
              <a:gd name="connsiteX10" fmla="*/ 3914692 w 6808966"/>
              <a:gd name="connsiteY10" fmla="*/ 836212 h 4169133"/>
              <a:gd name="connsiteX11" fmla="*/ 3501224 w 6808966"/>
              <a:gd name="connsiteY11" fmla="*/ 629478 h 4169133"/>
              <a:gd name="connsiteX12" fmla="*/ 3230879 w 6808966"/>
              <a:gd name="connsiteY12" fmla="*/ 613575 h 4169133"/>
              <a:gd name="connsiteX13" fmla="*/ 2936681 w 6808966"/>
              <a:gd name="connsiteY13" fmla="*/ 351182 h 4169133"/>
              <a:gd name="connsiteX14" fmla="*/ 2602726 w 6808966"/>
              <a:gd name="connsiteY14" fmla="*/ 160351 h 4169133"/>
              <a:gd name="connsiteX15" fmla="*/ 2348285 w 6808966"/>
              <a:gd name="connsiteY15" fmla="*/ 64935 h 4169133"/>
              <a:gd name="connsiteX16" fmla="*/ 1823499 w 6808966"/>
              <a:gd name="connsiteY16" fmla="*/ 56984 h 4169133"/>
              <a:gd name="connsiteX17" fmla="*/ 1688326 w 6808966"/>
              <a:gd name="connsiteY17" fmla="*/ 25179 h 4169133"/>
              <a:gd name="connsiteX18" fmla="*/ 1529300 w 6808966"/>
              <a:gd name="connsiteY18" fmla="*/ 208059 h 4169133"/>
              <a:gd name="connsiteX19" fmla="*/ 1322566 w 6808966"/>
              <a:gd name="connsiteY19" fmla="*/ 287572 h 4169133"/>
              <a:gd name="connsiteX20" fmla="*/ 1131735 w 6808966"/>
              <a:gd name="connsiteY20" fmla="*/ 446598 h 4169133"/>
              <a:gd name="connsiteX21" fmla="*/ 1131735 w 6808966"/>
              <a:gd name="connsiteY21" fmla="*/ 565868 h 4169133"/>
              <a:gd name="connsiteX22" fmla="*/ 1298712 w 6808966"/>
              <a:gd name="connsiteY22" fmla="*/ 621527 h 4169133"/>
              <a:gd name="connsiteX23" fmla="*/ 1457739 w 6808966"/>
              <a:gd name="connsiteY23" fmla="*/ 701040 h 4169133"/>
              <a:gd name="connsiteX24" fmla="*/ 1441836 w 6808966"/>
              <a:gd name="connsiteY24" fmla="*/ 812358 h 4169133"/>
              <a:gd name="connsiteX25" fmla="*/ 1139686 w 6808966"/>
              <a:gd name="connsiteY25" fmla="*/ 764650 h 4169133"/>
              <a:gd name="connsiteX26" fmla="*/ 948855 w 6808966"/>
              <a:gd name="connsiteY26" fmla="*/ 724894 h 4169133"/>
              <a:gd name="connsiteX27" fmla="*/ 718267 w 6808966"/>
              <a:gd name="connsiteY27" fmla="*/ 653332 h 4169133"/>
              <a:gd name="connsiteX28" fmla="*/ 575144 w 6808966"/>
              <a:gd name="connsiteY28" fmla="*/ 549965 h 4169133"/>
              <a:gd name="connsiteX29" fmla="*/ 384312 w 6808966"/>
              <a:gd name="connsiteY29" fmla="*/ 486355 h 4169133"/>
              <a:gd name="connsiteX30" fmla="*/ 249140 w 6808966"/>
              <a:gd name="connsiteY30" fmla="*/ 629478 h 4169133"/>
              <a:gd name="connsiteX31" fmla="*/ 272994 w 6808966"/>
              <a:gd name="connsiteY31" fmla="*/ 724894 h 4169133"/>
              <a:gd name="connsiteX32" fmla="*/ 161676 w 6808966"/>
              <a:gd name="connsiteY32" fmla="*/ 923676 h 4169133"/>
              <a:gd name="connsiteX33" fmla="*/ 161676 w 6808966"/>
              <a:gd name="connsiteY33" fmla="*/ 1019092 h 4169133"/>
              <a:gd name="connsiteX34" fmla="*/ 265043 w 6808966"/>
              <a:gd name="connsiteY34" fmla="*/ 1146313 h 4169133"/>
              <a:gd name="connsiteX35" fmla="*/ 368410 w 6808966"/>
              <a:gd name="connsiteY35" fmla="*/ 1305339 h 4169133"/>
              <a:gd name="connsiteX36" fmla="*/ 336605 w 6808966"/>
              <a:gd name="connsiteY36" fmla="*/ 1456414 h 4169133"/>
              <a:gd name="connsiteX37" fmla="*/ 312751 w 6808966"/>
              <a:gd name="connsiteY37" fmla="*/ 1694953 h 4169133"/>
              <a:gd name="connsiteX38" fmla="*/ 328653 w 6808966"/>
              <a:gd name="connsiteY38" fmla="*/ 1877833 h 4169133"/>
              <a:gd name="connsiteX39" fmla="*/ 392264 w 6808966"/>
              <a:gd name="connsiteY39" fmla="*/ 1997102 h 4169133"/>
              <a:gd name="connsiteX40" fmla="*/ 312751 w 6808966"/>
              <a:gd name="connsiteY40" fmla="*/ 2172031 h 4169133"/>
              <a:gd name="connsiteX41" fmla="*/ 209384 w 6808966"/>
              <a:gd name="connsiteY41" fmla="*/ 2036859 h 4169133"/>
              <a:gd name="connsiteX42" fmla="*/ 90114 w 6808966"/>
              <a:gd name="connsiteY42" fmla="*/ 2084567 h 4169133"/>
              <a:gd name="connsiteX43" fmla="*/ 74212 w 6808966"/>
              <a:gd name="connsiteY43" fmla="*/ 2235641 h 4169133"/>
              <a:gd name="connsiteX44" fmla="*/ 2650 w 6808966"/>
              <a:gd name="connsiteY44" fmla="*/ 2561645 h 4169133"/>
              <a:gd name="connsiteX45" fmla="*/ 90114 w 6808966"/>
              <a:gd name="connsiteY45" fmla="*/ 2688866 h 4169133"/>
              <a:gd name="connsiteX46" fmla="*/ 241189 w 6808966"/>
              <a:gd name="connsiteY46" fmla="*/ 2935356 h 4169133"/>
              <a:gd name="connsiteX47" fmla="*/ 424069 w 6808966"/>
              <a:gd name="connsiteY47" fmla="*/ 3150041 h 4169133"/>
              <a:gd name="connsiteX48" fmla="*/ 511533 w 6808966"/>
              <a:gd name="connsiteY48" fmla="*/ 3293165 h 4169133"/>
              <a:gd name="connsiteX49" fmla="*/ 519485 w 6808966"/>
              <a:gd name="connsiteY49" fmla="*/ 3483996 h 4169133"/>
              <a:gd name="connsiteX50" fmla="*/ 575144 w 6808966"/>
              <a:gd name="connsiteY50" fmla="*/ 3666876 h 4169133"/>
              <a:gd name="connsiteX51" fmla="*/ 694413 w 6808966"/>
              <a:gd name="connsiteY51" fmla="*/ 3865659 h 4169133"/>
              <a:gd name="connsiteX52" fmla="*/ 837537 w 6808966"/>
              <a:gd name="connsiteY52" fmla="*/ 3976977 h 4169133"/>
              <a:gd name="connsiteX53" fmla="*/ 1099930 w 6808966"/>
              <a:gd name="connsiteY53" fmla="*/ 4024685 h 4169133"/>
              <a:gd name="connsiteX54" fmla="*/ 1330518 w 6808966"/>
              <a:gd name="connsiteY54" fmla="*/ 4096247 h 4169133"/>
              <a:gd name="connsiteX55" fmla="*/ 1529300 w 6808966"/>
              <a:gd name="connsiteY55" fmla="*/ 4136003 h 4169133"/>
              <a:gd name="connsiteX56" fmla="*/ 1759888 w 6808966"/>
              <a:gd name="connsiteY56" fmla="*/ 4143955 h 4169133"/>
              <a:gd name="connsiteX57" fmla="*/ 2006379 w 6808966"/>
              <a:gd name="connsiteY57" fmla="*/ 4159857 h 4169133"/>
              <a:gd name="connsiteX58" fmla="*/ 2229015 w 6808966"/>
              <a:gd name="connsiteY58" fmla="*/ 4167808 h 4169133"/>
              <a:gd name="connsiteX59" fmla="*/ 2523213 w 6808966"/>
              <a:gd name="connsiteY59" fmla="*/ 4151906 h 4169133"/>
              <a:gd name="connsiteX60" fmla="*/ 2729947 w 6808966"/>
              <a:gd name="connsiteY60" fmla="*/ 4104198 h 4169133"/>
              <a:gd name="connsiteX61" fmla="*/ 2928730 w 6808966"/>
              <a:gd name="connsiteY61" fmla="*/ 4136003 h 4169133"/>
              <a:gd name="connsiteX62" fmla="*/ 3199074 w 6808966"/>
              <a:gd name="connsiteY62" fmla="*/ 4112149 h 4169133"/>
              <a:gd name="connsiteX63" fmla="*/ 3469419 w 6808966"/>
              <a:gd name="connsiteY63" fmla="*/ 4120101 h 4169133"/>
              <a:gd name="connsiteX64" fmla="*/ 3763617 w 6808966"/>
              <a:gd name="connsiteY64" fmla="*/ 4143955 h 4169133"/>
              <a:gd name="connsiteX65" fmla="*/ 3978302 w 6808966"/>
              <a:gd name="connsiteY65" fmla="*/ 4143955 h 4169133"/>
              <a:gd name="connsiteX66" fmla="*/ 4352013 w 6808966"/>
              <a:gd name="connsiteY66" fmla="*/ 4104198 h 4169133"/>
              <a:gd name="connsiteX67" fmla="*/ 4566699 w 6808966"/>
              <a:gd name="connsiteY67" fmla="*/ 4088295 h 4169133"/>
              <a:gd name="connsiteX68" fmla="*/ 5107387 w 6808966"/>
              <a:gd name="connsiteY68" fmla="*/ 4008782 h 4169133"/>
              <a:gd name="connsiteX69" fmla="*/ 5393634 w 6808966"/>
              <a:gd name="connsiteY69" fmla="*/ 3969026 h 4169133"/>
              <a:gd name="connsiteX70" fmla="*/ 5846859 w 6808966"/>
              <a:gd name="connsiteY70" fmla="*/ 3857708 h 4169133"/>
              <a:gd name="connsiteX71" fmla="*/ 6196716 w 6808966"/>
              <a:gd name="connsiteY71" fmla="*/ 3810000 h 4169133"/>
              <a:gd name="connsiteX72" fmla="*/ 6443206 w 6808966"/>
              <a:gd name="connsiteY72" fmla="*/ 3738438 h 4169133"/>
              <a:gd name="connsiteX73" fmla="*/ 6634038 w 6808966"/>
              <a:gd name="connsiteY73" fmla="*/ 3714584 h 4169133"/>
              <a:gd name="connsiteX74" fmla="*/ 6753307 w 6808966"/>
              <a:gd name="connsiteY74" fmla="*/ 3579412 h 4169133"/>
              <a:gd name="connsiteX75" fmla="*/ 6793064 w 6808966"/>
              <a:gd name="connsiteY75" fmla="*/ 3380629 h 4169133"/>
              <a:gd name="connsiteX76" fmla="*/ 6801015 w 6808966"/>
              <a:gd name="connsiteY76" fmla="*/ 3142090 h 4169133"/>
              <a:gd name="connsiteX77" fmla="*/ 6745356 w 6808966"/>
              <a:gd name="connsiteY77" fmla="*/ 2911502 h 4169133"/>
              <a:gd name="connsiteX78" fmla="*/ 6753307 w 6808966"/>
              <a:gd name="connsiteY78" fmla="*/ 2696817 h 4169133"/>
              <a:gd name="connsiteX79" fmla="*/ 6777161 w 6808966"/>
              <a:gd name="connsiteY79" fmla="*/ 2450327 h 4169133"/>
              <a:gd name="connsiteX80" fmla="*/ 6673794 w 6808966"/>
              <a:gd name="connsiteY80" fmla="*/ 2219739 h 4169133"/>
              <a:gd name="connsiteX81" fmla="*/ 6578379 w 6808966"/>
              <a:gd name="connsiteY81" fmla="*/ 2132275 h 4169133"/>
              <a:gd name="connsiteX82" fmla="*/ 6459109 w 6808966"/>
              <a:gd name="connsiteY82" fmla="*/ 2052761 h 4169133"/>
              <a:gd name="connsiteX83" fmla="*/ 6459109 w 6808966"/>
              <a:gd name="connsiteY83" fmla="*/ 2052761 h 4169133"/>
              <a:gd name="connsiteX84" fmla="*/ 6459109 w 6808966"/>
              <a:gd name="connsiteY84" fmla="*/ 2052761 h 4169133"/>
              <a:gd name="connsiteX85" fmla="*/ 6530671 w 6808966"/>
              <a:gd name="connsiteY85" fmla="*/ 2044810 h 416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808966" h="4169133">
                <a:moveTo>
                  <a:pt x="6411401" y="2028908"/>
                </a:moveTo>
                <a:cubicBezTo>
                  <a:pt x="6350441" y="1971923"/>
                  <a:pt x="6289482" y="1914939"/>
                  <a:pt x="6268278" y="1830125"/>
                </a:cubicBezTo>
                <a:cubicBezTo>
                  <a:pt x="6247075" y="1745311"/>
                  <a:pt x="6304058" y="1622066"/>
                  <a:pt x="6284180" y="1520024"/>
                </a:cubicBezTo>
                <a:cubicBezTo>
                  <a:pt x="6264302" y="1417982"/>
                  <a:pt x="6216594" y="1305339"/>
                  <a:pt x="6149008" y="1217875"/>
                </a:cubicBezTo>
                <a:cubicBezTo>
                  <a:pt x="6081422" y="1130411"/>
                  <a:pt x="5989982" y="1045596"/>
                  <a:pt x="5878664" y="995238"/>
                </a:cubicBezTo>
                <a:cubicBezTo>
                  <a:pt x="5767346" y="944880"/>
                  <a:pt x="5580490" y="909099"/>
                  <a:pt x="5481099" y="915725"/>
                </a:cubicBezTo>
                <a:cubicBezTo>
                  <a:pt x="5381708" y="922351"/>
                  <a:pt x="5361829" y="1000539"/>
                  <a:pt x="5282316" y="1034995"/>
                </a:cubicBezTo>
                <a:cubicBezTo>
                  <a:pt x="5202803" y="1069451"/>
                  <a:pt x="5100761" y="1125110"/>
                  <a:pt x="5004020" y="1122459"/>
                </a:cubicBezTo>
                <a:cubicBezTo>
                  <a:pt x="4907279" y="1119809"/>
                  <a:pt x="4829092" y="1057523"/>
                  <a:pt x="4701871" y="1019092"/>
                </a:cubicBezTo>
                <a:cubicBezTo>
                  <a:pt x="4574650" y="980661"/>
                  <a:pt x="4371891" y="922351"/>
                  <a:pt x="4240695" y="891871"/>
                </a:cubicBezTo>
                <a:cubicBezTo>
                  <a:pt x="4109499" y="861391"/>
                  <a:pt x="4037937" y="879944"/>
                  <a:pt x="3914692" y="836212"/>
                </a:cubicBezTo>
                <a:cubicBezTo>
                  <a:pt x="3791447" y="792480"/>
                  <a:pt x="3615193" y="666584"/>
                  <a:pt x="3501224" y="629478"/>
                </a:cubicBezTo>
                <a:cubicBezTo>
                  <a:pt x="3387255" y="592372"/>
                  <a:pt x="3324969" y="659958"/>
                  <a:pt x="3230879" y="613575"/>
                </a:cubicBezTo>
                <a:cubicBezTo>
                  <a:pt x="3136789" y="567192"/>
                  <a:pt x="3041373" y="426719"/>
                  <a:pt x="2936681" y="351182"/>
                </a:cubicBezTo>
                <a:cubicBezTo>
                  <a:pt x="2831989" y="275645"/>
                  <a:pt x="2700792" y="208059"/>
                  <a:pt x="2602726" y="160351"/>
                </a:cubicBezTo>
                <a:cubicBezTo>
                  <a:pt x="2504660" y="112643"/>
                  <a:pt x="2478156" y="82163"/>
                  <a:pt x="2348285" y="64935"/>
                </a:cubicBezTo>
                <a:cubicBezTo>
                  <a:pt x="2218414" y="47707"/>
                  <a:pt x="1933492" y="63610"/>
                  <a:pt x="1823499" y="56984"/>
                </a:cubicBezTo>
                <a:cubicBezTo>
                  <a:pt x="1713506" y="50358"/>
                  <a:pt x="1737359" y="0"/>
                  <a:pt x="1688326" y="25179"/>
                </a:cubicBezTo>
                <a:cubicBezTo>
                  <a:pt x="1639293" y="50358"/>
                  <a:pt x="1590260" y="164327"/>
                  <a:pt x="1529300" y="208059"/>
                </a:cubicBezTo>
                <a:cubicBezTo>
                  <a:pt x="1468340" y="251791"/>
                  <a:pt x="1388827" y="247816"/>
                  <a:pt x="1322566" y="287572"/>
                </a:cubicBezTo>
                <a:cubicBezTo>
                  <a:pt x="1256305" y="327328"/>
                  <a:pt x="1163540" y="400215"/>
                  <a:pt x="1131735" y="446598"/>
                </a:cubicBezTo>
                <a:cubicBezTo>
                  <a:pt x="1099930" y="492981"/>
                  <a:pt x="1103906" y="536713"/>
                  <a:pt x="1131735" y="565868"/>
                </a:cubicBezTo>
                <a:cubicBezTo>
                  <a:pt x="1159564" y="595023"/>
                  <a:pt x="1244378" y="598998"/>
                  <a:pt x="1298712" y="621527"/>
                </a:cubicBezTo>
                <a:cubicBezTo>
                  <a:pt x="1353046" y="644056"/>
                  <a:pt x="1433885" y="669235"/>
                  <a:pt x="1457739" y="701040"/>
                </a:cubicBezTo>
                <a:cubicBezTo>
                  <a:pt x="1481593" y="732845"/>
                  <a:pt x="1494845" y="801756"/>
                  <a:pt x="1441836" y="812358"/>
                </a:cubicBezTo>
                <a:cubicBezTo>
                  <a:pt x="1388827" y="822960"/>
                  <a:pt x="1221849" y="779227"/>
                  <a:pt x="1139686" y="764650"/>
                </a:cubicBezTo>
                <a:cubicBezTo>
                  <a:pt x="1057523" y="750073"/>
                  <a:pt x="1019092" y="743447"/>
                  <a:pt x="948855" y="724894"/>
                </a:cubicBezTo>
                <a:cubicBezTo>
                  <a:pt x="878618" y="706341"/>
                  <a:pt x="780552" y="682487"/>
                  <a:pt x="718267" y="653332"/>
                </a:cubicBezTo>
                <a:cubicBezTo>
                  <a:pt x="655982" y="624177"/>
                  <a:pt x="630803" y="577795"/>
                  <a:pt x="575144" y="549965"/>
                </a:cubicBezTo>
                <a:cubicBezTo>
                  <a:pt x="519485" y="522136"/>
                  <a:pt x="438646" y="473103"/>
                  <a:pt x="384312" y="486355"/>
                </a:cubicBezTo>
                <a:cubicBezTo>
                  <a:pt x="329978" y="499607"/>
                  <a:pt x="267693" y="589722"/>
                  <a:pt x="249140" y="629478"/>
                </a:cubicBezTo>
                <a:cubicBezTo>
                  <a:pt x="230587" y="669234"/>
                  <a:pt x="287571" y="675861"/>
                  <a:pt x="272994" y="724894"/>
                </a:cubicBezTo>
                <a:cubicBezTo>
                  <a:pt x="258417" y="773927"/>
                  <a:pt x="180229" y="874643"/>
                  <a:pt x="161676" y="923676"/>
                </a:cubicBezTo>
                <a:cubicBezTo>
                  <a:pt x="143123" y="972709"/>
                  <a:pt x="144448" y="981986"/>
                  <a:pt x="161676" y="1019092"/>
                </a:cubicBezTo>
                <a:cubicBezTo>
                  <a:pt x="178904" y="1056198"/>
                  <a:pt x="230587" y="1098605"/>
                  <a:pt x="265043" y="1146313"/>
                </a:cubicBezTo>
                <a:cubicBezTo>
                  <a:pt x="299499" y="1194021"/>
                  <a:pt x="356483" y="1253656"/>
                  <a:pt x="368410" y="1305339"/>
                </a:cubicBezTo>
                <a:cubicBezTo>
                  <a:pt x="380337" y="1357022"/>
                  <a:pt x="345881" y="1391478"/>
                  <a:pt x="336605" y="1456414"/>
                </a:cubicBezTo>
                <a:cubicBezTo>
                  <a:pt x="327329" y="1521350"/>
                  <a:pt x="314076" y="1624717"/>
                  <a:pt x="312751" y="1694953"/>
                </a:cubicBezTo>
                <a:cubicBezTo>
                  <a:pt x="311426" y="1765189"/>
                  <a:pt x="315401" y="1827475"/>
                  <a:pt x="328653" y="1877833"/>
                </a:cubicBezTo>
                <a:cubicBezTo>
                  <a:pt x="341905" y="1928191"/>
                  <a:pt x="394914" y="1948069"/>
                  <a:pt x="392264" y="1997102"/>
                </a:cubicBezTo>
                <a:cubicBezTo>
                  <a:pt x="389614" y="2046135"/>
                  <a:pt x="343231" y="2165405"/>
                  <a:pt x="312751" y="2172031"/>
                </a:cubicBezTo>
                <a:cubicBezTo>
                  <a:pt x="282271" y="2178657"/>
                  <a:pt x="246490" y="2051436"/>
                  <a:pt x="209384" y="2036859"/>
                </a:cubicBezTo>
                <a:cubicBezTo>
                  <a:pt x="172278" y="2022282"/>
                  <a:pt x="112643" y="2051437"/>
                  <a:pt x="90114" y="2084567"/>
                </a:cubicBezTo>
                <a:cubicBezTo>
                  <a:pt x="67585" y="2117697"/>
                  <a:pt x="88789" y="2156128"/>
                  <a:pt x="74212" y="2235641"/>
                </a:cubicBezTo>
                <a:cubicBezTo>
                  <a:pt x="59635" y="2315154"/>
                  <a:pt x="0" y="2486108"/>
                  <a:pt x="2650" y="2561645"/>
                </a:cubicBezTo>
                <a:cubicBezTo>
                  <a:pt x="5300" y="2637182"/>
                  <a:pt x="50358" y="2626581"/>
                  <a:pt x="90114" y="2688866"/>
                </a:cubicBezTo>
                <a:cubicBezTo>
                  <a:pt x="129871" y="2751151"/>
                  <a:pt x="185530" y="2858494"/>
                  <a:pt x="241189" y="2935356"/>
                </a:cubicBezTo>
                <a:cubicBezTo>
                  <a:pt x="296848" y="3012219"/>
                  <a:pt x="379012" y="3090406"/>
                  <a:pt x="424069" y="3150041"/>
                </a:cubicBezTo>
                <a:cubicBezTo>
                  <a:pt x="469126" y="3209676"/>
                  <a:pt x="495630" y="3237506"/>
                  <a:pt x="511533" y="3293165"/>
                </a:cubicBezTo>
                <a:cubicBezTo>
                  <a:pt x="527436" y="3348824"/>
                  <a:pt x="508883" y="3421711"/>
                  <a:pt x="519485" y="3483996"/>
                </a:cubicBezTo>
                <a:cubicBezTo>
                  <a:pt x="530087" y="3546281"/>
                  <a:pt x="545989" y="3603266"/>
                  <a:pt x="575144" y="3666876"/>
                </a:cubicBezTo>
                <a:cubicBezTo>
                  <a:pt x="604299" y="3730486"/>
                  <a:pt x="650681" y="3813975"/>
                  <a:pt x="694413" y="3865659"/>
                </a:cubicBezTo>
                <a:cubicBezTo>
                  <a:pt x="738145" y="3917343"/>
                  <a:pt x="769951" y="3950473"/>
                  <a:pt x="837537" y="3976977"/>
                </a:cubicBezTo>
                <a:cubicBezTo>
                  <a:pt x="905123" y="4003481"/>
                  <a:pt x="1017767" y="4004807"/>
                  <a:pt x="1099930" y="4024685"/>
                </a:cubicBezTo>
                <a:cubicBezTo>
                  <a:pt x="1182094" y="4044563"/>
                  <a:pt x="1258956" y="4077694"/>
                  <a:pt x="1330518" y="4096247"/>
                </a:cubicBezTo>
                <a:cubicBezTo>
                  <a:pt x="1402080" y="4114800"/>
                  <a:pt x="1457738" y="4128052"/>
                  <a:pt x="1529300" y="4136003"/>
                </a:cubicBezTo>
                <a:cubicBezTo>
                  <a:pt x="1600862" y="4143954"/>
                  <a:pt x="1680375" y="4139979"/>
                  <a:pt x="1759888" y="4143955"/>
                </a:cubicBezTo>
                <a:cubicBezTo>
                  <a:pt x="1839401" y="4147931"/>
                  <a:pt x="1928191" y="4155882"/>
                  <a:pt x="2006379" y="4159857"/>
                </a:cubicBezTo>
                <a:cubicBezTo>
                  <a:pt x="2084567" y="4163832"/>
                  <a:pt x="2142876" y="4169133"/>
                  <a:pt x="2229015" y="4167808"/>
                </a:cubicBezTo>
                <a:cubicBezTo>
                  <a:pt x="2315154" y="4166483"/>
                  <a:pt x="2439724" y="4162508"/>
                  <a:pt x="2523213" y="4151906"/>
                </a:cubicBezTo>
                <a:cubicBezTo>
                  <a:pt x="2606702" y="4141304"/>
                  <a:pt x="2662361" y="4106849"/>
                  <a:pt x="2729947" y="4104198"/>
                </a:cubicBezTo>
                <a:cubicBezTo>
                  <a:pt x="2797533" y="4101548"/>
                  <a:pt x="2850542" y="4134678"/>
                  <a:pt x="2928730" y="4136003"/>
                </a:cubicBezTo>
                <a:cubicBezTo>
                  <a:pt x="3006918" y="4137328"/>
                  <a:pt x="3108959" y="4114799"/>
                  <a:pt x="3199074" y="4112149"/>
                </a:cubicBezTo>
                <a:cubicBezTo>
                  <a:pt x="3289189" y="4109499"/>
                  <a:pt x="3375329" y="4114800"/>
                  <a:pt x="3469419" y="4120101"/>
                </a:cubicBezTo>
                <a:cubicBezTo>
                  <a:pt x="3563509" y="4125402"/>
                  <a:pt x="3678803" y="4139979"/>
                  <a:pt x="3763617" y="4143955"/>
                </a:cubicBezTo>
                <a:cubicBezTo>
                  <a:pt x="3848431" y="4147931"/>
                  <a:pt x="3880236" y="4150581"/>
                  <a:pt x="3978302" y="4143955"/>
                </a:cubicBezTo>
                <a:cubicBezTo>
                  <a:pt x="4076368" y="4137329"/>
                  <a:pt x="4253947" y="4113475"/>
                  <a:pt x="4352013" y="4104198"/>
                </a:cubicBezTo>
                <a:cubicBezTo>
                  <a:pt x="4450079" y="4094921"/>
                  <a:pt x="4440803" y="4104198"/>
                  <a:pt x="4566699" y="4088295"/>
                </a:cubicBezTo>
                <a:cubicBezTo>
                  <a:pt x="4692595" y="4072392"/>
                  <a:pt x="5107387" y="4008782"/>
                  <a:pt x="5107387" y="4008782"/>
                </a:cubicBezTo>
                <a:cubicBezTo>
                  <a:pt x="5245209" y="3988904"/>
                  <a:pt x="5270389" y="3994205"/>
                  <a:pt x="5393634" y="3969026"/>
                </a:cubicBezTo>
                <a:cubicBezTo>
                  <a:pt x="5516879" y="3943847"/>
                  <a:pt x="5713012" y="3884212"/>
                  <a:pt x="5846859" y="3857708"/>
                </a:cubicBezTo>
                <a:cubicBezTo>
                  <a:pt x="5980706" y="3831204"/>
                  <a:pt x="6097325" y="3829878"/>
                  <a:pt x="6196716" y="3810000"/>
                </a:cubicBezTo>
                <a:cubicBezTo>
                  <a:pt x="6296107" y="3790122"/>
                  <a:pt x="6370319" y="3754341"/>
                  <a:pt x="6443206" y="3738438"/>
                </a:cubicBezTo>
                <a:cubicBezTo>
                  <a:pt x="6516093" y="3722535"/>
                  <a:pt x="6582355" y="3741088"/>
                  <a:pt x="6634038" y="3714584"/>
                </a:cubicBezTo>
                <a:cubicBezTo>
                  <a:pt x="6685722" y="3688080"/>
                  <a:pt x="6726803" y="3635071"/>
                  <a:pt x="6753307" y="3579412"/>
                </a:cubicBezTo>
                <a:cubicBezTo>
                  <a:pt x="6779811" y="3523753"/>
                  <a:pt x="6785113" y="3453516"/>
                  <a:pt x="6793064" y="3380629"/>
                </a:cubicBezTo>
                <a:cubicBezTo>
                  <a:pt x="6801015" y="3307742"/>
                  <a:pt x="6808966" y="3220278"/>
                  <a:pt x="6801015" y="3142090"/>
                </a:cubicBezTo>
                <a:cubicBezTo>
                  <a:pt x="6793064" y="3063902"/>
                  <a:pt x="6753307" y="2985714"/>
                  <a:pt x="6745356" y="2911502"/>
                </a:cubicBezTo>
                <a:cubicBezTo>
                  <a:pt x="6737405" y="2837290"/>
                  <a:pt x="6748006" y="2773680"/>
                  <a:pt x="6753307" y="2696817"/>
                </a:cubicBezTo>
                <a:cubicBezTo>
                  <a:pt x="6758608" y="2619955"/>
                  <a:pt x="6790413" y="2529840"/>
                  <a:pt x="6777161" y="2450327"/>
                </a:cubicBezTo>
                <a:cubicBezTo>
                  <a:pt x="6763909" y="2370814"/>
                  <a:pt x="6706924" y="2272748"/>
                  <a:pt x="6673794" y="2219739"/>
                </a:cubicBezTo>
                <a:cubicBezTo>
                  <a:pt x="6640664" y="2166730"/>
                  <a:pt x="6614160" y="2160105"/>
                  <a:pt x="6578379" y="2132275"/>
                </a:cubicBezTo>
                <a:cubicBezTo>
                  <a:pt x="6542598" y="2104445"/>
                  <a:pt x="6459109" y="2052761"/>
                  <a:pt x="6459109" y="2052761"/>
                </a:cubicBezTo>
                <a:lnTo>
                  <a:pt x="6459109" y="2052761"/>
                </a:lnTo>
                <a:lnTo>
                  <a:pt x="6459109" y="2052761"/>
                </a:lnTo>
                <a:cubicBezTo>
                  <a:pt x="6471036" y="2051436"/>
                  <a:pt x="6528021" y="2043485"/>
                  <a:pt x="6530671" y="2044810"/>
                </a:cubicBezTo>
              </a:path>
            </a:pathLst>
          </a:custGeom>
          <a:ln w="3492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7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8549" y="5814972"/>
            <a:ext cx="433385" cy="428623"/>
          </a:xfrm>
          <a:prstGeom prst="rect">
            <a:avLst/>
          </a:prstGeom>
          <a:noFill/>
        </p:spPr>
      </p:pic>
      <p:pic>
        <p:nvPicPr>
          <p:cNvPr id="38" name="Picture 8" descr="http://www.sartechnology.ca/wp-content/uploads/2018/01/Helicopter_Bell1_Transparent_254x15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291" y="1571612"/>
            <a:ext cx="1198313" cy="714380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2000232" y="1069287"/>
            <a:ext cx="70009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b="1" dirty="0" smtClean="0">
                <a:solidFill>
                  <a:srgbClr val="002060"/>
                </a:solidFill>
              </a:rPr>
              <a:t>Dual  </a:t>
            </a:r>
            <a:r>
              <a:rPr lang="en-CA" sz="2200" b="1" dirty="0" err="1" smtClean="0">
                <a:solidFill>
                  <a:srgbClr val="002060"/>
                </a:solidFill>
              </a:rPr>
              <a:t>GoPro</a:t>
            </a:r>
            <a:r>
              <a:rPr lang="en-CA" sz="2200" b="1" dirty="0" smtClean="0">
                <a:solidFill>
                  <a:srgbClr val="002060"/>
                </a:solidFill>
              </a:rPr>
              <a:t> Cameras - Mounted on Helicopter Windshield</a:t>
            </a:r>
            <a:endParaRPr lang="en-CA" sz="2200" b="1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43372" y="5672096"/>
            <a:ext cx="4000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Cameras pointing to the Left-Side</a:t>
            </a:r>
            <a:endParaRPr lang="en-CA" sz="2000" b="1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95772" y="5957848"/>
            <a:ext cx="3848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&amp; Right-Side of Flight Track-Line</a:t>
            </a:r>
            <a:endParaRPr lang="en-CA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3286124"/>
            <a:ext cx="2006546" cy="1214446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4378" y="4642248"/>
            <a:ext cx="2038730" cy="2072899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2143108" y="6357958"/>
            <a:ext cx="603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Helicopter search result for 1/240</a:t>
            </a:r>
            <a:r>
              <a:rPr lang="en-CA" b="1" baseline="30000" dirty="0" smtClean="0">
                <a:solidFill>
                  <a:srgbClr val="002060"/>
                </a:solidFill>
              </a:rPr>
              <a:t>th</a:t>
            </a:r>
            <a:r>
              <a:rPr lang="en-CA" b="1" dirty="0" smtClean="0">
                <a:solidFill>
                  <a:srgbClr val="002060"/>
                </a:solidFill>
              </a:rPr>
              <a:t> of image area (12X Zoom)</a:t>
            </a:r>
            <a:endParaRPr lang="en-CA" b="1" dirty="0">
              <a:solidFill>
                <a:srgbClr val="00206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429652" y="5715016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21</a:t>
            </a:fld>
            <a:endParaRPr lang="en-CA"/>
          </a:p>
        </p:txBody>
      </p:sp>
      <p:pic>
        <p:nvPicPr>
          <p:cNvPr id="31" name="Picture 30" descr="Helicopter_RCMP_GoPro3aClose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7422" y="1571612"/>
            <a:ext cx="4071966" cy="3884488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32" name="Picture 31" descr="Helicopter_RCMP_GoPro3aCloseUpPilo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3702" y="1571612"/>
            <a:ext cx="2071702" cy="3929090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5286380" y="142852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71470" y="1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3500430" y="635795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Missing Canadian on a short 2km hike.</a:t>
            </a:r>
            <a:endParaRPr lang="en-CA" sz="2000" b="1" dirty="0">
              <a:solidFill>
                <a:srgbClr val="002060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00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0" y="1285860"/>
            <a:ext cx="2267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Paul Miller Search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49 Palms Oasis Trail</a:t>
            </a:r>
            <a:endParaRPr lang="en-CA" sz="2000" dirty="0"/>
          </a:p>
        </p:txBody>
      </p:sp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884" y="6419230"/>
            <a:ext cx="367356" cy="367356"/>
          </a:xfrm>
          <a:prstGeom prst="rect">
            <a:avLst/>
          </a:prstGeom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789" y="6357958"/>
            <a:ext cx="433385" cy="428623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0298" y="1187211"/>
            <a:ext cx="6286544" cy="5027839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0" y="5072074"/>
            <a:ext cx="22470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Joshua Tree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National Park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Southern California</a:t>
            </a:r>
            <a:endParaRPr lang="en-CA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197" y="2071678"/>
            <a:ext cx="2221787" cy="2857520"/>
          </a:xfrm>
          <a:prstGeom prst="rect">
            <a:avLst/>
          </a:prstGeom>
          <a:noFill/>
          <a:ln w="444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22</a:t>
            </a:fld>
            <a:endParaRPr lang="en-CA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286380" y="209840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71470" y="1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3428992" y="6229341"/>
            <a:ext cx="535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100 Deg F.  No Water.  No Shade. 1/2 Day Hike.</a:t>
            </a:r>
            <a:endParaRPr lang="en-CA" sz="2000" b="1" dirty="0">
              <a:solidFill>
                <a:srgbClr val="002060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718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0" y="1285860"/>
            <a:ext cx="2267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Paul Miller Search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49 Palms Oasis Trail</a:t>
            </a:r>
            <a:endParaRPr lang="en-CA" sz="2000" dirty="0"/>
          </a:p>
        </p:txBody>
      </p:sp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884" y="6245718"/>
            <a:ext cx="367356" cy="367356"/>
          </a:xfrm>
          <a:prstGeom prst="rect">
            <a:avLst/>
          </a:prstGeom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789" y="6215085"/>
            <a:ext cx="433385" cy="428623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0" y="5143512"/>
            <a:ext cx="22470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Joshua Tree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National Park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Southern California</a:t>
            </a:r>
            <a:endParaRPr lang="en-CA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4612" y="1357298"/>
            <a:ext cx="6192837" cy="4257675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357554" y="5786454"/>
            <a:ext cx="542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Started around noon. Due back for flight home.</a:t>
            </a:r>
            <a:endParaRPr lang="en-CA" sz="2000" b="1" dirty="0">
              <a:solidFill>
                <a:srgbClr val="00206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610" y="2109799"/>
            <a:ext cx="238125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796118" y="6356350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23</a:t>
            </a:fld>
            <a:endParaRPr lang="en-CA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286380" y="209840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1470" y="0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1432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92799" y="1071546"/>
            <a:ext cx="22360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California  Highway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Patrol Helicopter</a:t>
            </a:r>
            <a:endParaRPr lang="en-CA" sz="2000" dirty="0"/>
          </a:p>
        </p:txBody>
      </p:sp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525" y="6174277"/>
            <a:ext cx="304519" cy="367356"/>
          </a:xfrm>
          <a:prstGeom prst="rect">
            <a:avLst/>
          </a:prstGeom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6143644"/>
            <a:ext cx="359253" cy="428623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32479" y="5786454"/>
            <a:ext cx="22470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Joshua Tree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National Park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Southern California</a:t>
            </a:r>
            <a:endParaRPr lang="en-CA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433881" y="6157900"/>
            <a:ext cx="4500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Crew:  Pilot, Navigator and Two Spotters</a:t>
            </a:r>
            <a:endParaRPr lang="en-CA" sz="2000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71954" y="1071546"/>
            <a:ext cx="6329202" cy="464347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0" y="1785926"/>
            <a:ext cx="21581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Image Recognition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Flight Plan:</a:t>
            </a:r>
            <a:endParaRPr lang="en-CA" sz="2000" dirty="0"/>
          </a:p>
        </p:txBody>
      </p:sp>
      <p:sp>
        <p:nvSpPr>
          <p:cNvPr id="22" name="Rectangle 21"/>
          <p:cNvSpPr/>
          <p:nvPr/>
        </p:nvSpPr>
        <p:spPr>
          <a:xfrm>
            <a:off x="75676" y="2643183"/>
            <a:ext cx="25674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Speed:     30 Km/hr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Altitude: 100 ft AGL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Track Spacing:   132 </a:t>
            </a:r>
            <a:r>
              <a:rPr lang="en-CA" sz="2000" b="1" dirty="0" err="1" smtClean="0">
                <a:solidFill>
                  <a:srgbClr val="002060"/>
                </a:solidFill>
              </a:rPr>
              <a:t>m</a:t>
            </a:r>
            <a:endParaRPr lang="en-CA" sz="2000" b="1" dirty="0" smtClean="0">
              <a:solidFill>
                <a:srgbClr val="002060"/>
              </a:solidFill>
            </a:endParaRPr>
          </a:p>
          <a:p>
            <a:r>
              <a:rPr lang="en-CA" sz="2000" b="1" dirty="0" smtClean="0">
                <a:solidFill>
                  <a:srgbClr val="002060"/>
                </a:solidFill>
              </a:rPr>
              <a:t>No. of Cameras: 2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Image Interval:  5 sec.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Search Areas:  6 Areas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Area Size: 16.2 Sq. Km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Track Length:   126 Km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Duration:      4.2 Hours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No. Images:  7,567 </a:t>
            </a:r>
          </a:p>
          <a:p>
            <a:endParaRPr lang="en-CA" sz="2000" b="1" dirty="0" smtClean="0">
              <a:solidFill>
                <a:srgbClr val="002060"/>
              </a:solidFill>
            </a:endParaRPr>
          </a:p>
          <a:p>
            <a:pPr algn="ctr"/>
            <a:endParaRPr lang="en-CA" sz="2000" dirty="0"/>
          </a:p>
        </p:txBody>
      </p:sp>
      <p:pic>
        <p:nvPicPr>
          <p:cNvPr id="26" name="Picture 25" descr="clipboar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8826" y="2071678"/>
            <a:ext cx="500034" cy="50003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1406" y="2643182"/>
            <a:ext cx="2500298" cy="314327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7010432" y="6421461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24</a:t>
            </a:fld>
            <a:endParaRPr lang="en-CA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286380" y="142852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214414" y="285733"/>
            <a:ext cx="3000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016" y="6174282"/>
            <a:ext cx="367356" cy="367356"/>
          </a:xfrm>
          <a:prstGeom prst="rect">
            <a:avLst/>
          </a:prstGeom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1359" y="6143649"/>
            <a:ext cx="433385" cy="428623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350168" y="1643050"/>
            <a:ext cx="27930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Left-Side &amp; Right-Side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cameras both mounted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To windshield with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dual suction cup clamps.</a:t>
            </a:r>
            <a:endParaRPr lang="en-CA" sz="2000" dirty="0"/>
          </a:p>
        </p:txBody>
      </p:sp>
      <p:sp>
        <p:nvSpPr>
          <p:cNvPr id="22" name="Rectangle 21"/>
          <p:cNvSpPr/>
          <p:nvPr/>
        </p:nvSpPr>
        <p:spPr>
          <a:xfrm>
            <a:off x="0" y="2643183"/>
            <a:ext cx="256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>
              <a:solidFill>
                <a:srgbClr val="002060"/>
              </a:solidFill>
            </a:endParaRPr>
          </a:p>
          <a:p>
            <a:pPr algn="ctr"/>
            <a:endParaRPr lang="en-CA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1214422"/>
            <a:ext cx="5357850" cy="4484719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71406" y="5083932"/>
            <a:ext cx="309270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Spotters ensure both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cameras remain operating, 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 level and pointing to the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left and right of the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helicopter’s centre-line.</a:t>
            </a:r>
            <a:endParaRPr lang="en-CA" sz="2000" dirty="0"/>
          </a:p>
        </p:txBody>
      </p:sp>
      <p:sp>
        <p:nvSpPr>
          <p:cNvPr id="25" name="Rectangle 24"/>
          <p:cNvSpPr/>
          <p:nvPr/>
        </p:nvSpPr>
        <p:spPr>
          <a:xfrm>
            <a:off x="4071934" y="6157905"/>
            <a:ext cx="50720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Spotters visually scan the terrain during flight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885" y="3000372"/>
            <a:ext cx="3278107" cy="1928826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0298" y="1072437"/>
            <a:ext cx="848417" cy="60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286380" y="209840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44" y="1071546"/>
            <a:ext cx="846689" cy="6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1795432" y="6357958"/>
            <a:ext cx="6643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Fast, Full-Coverage Searching of Large Areas in Limited Time.</a:t>
            </a:r>
            <a:endParaRPr lang="en-CA" sz="2000" b="1" dirty="0">
              <a:solidFill>
                <a:srgbClr val="002060"/>
              </a:solidFill>
            </a:endParaRPr>
          </a:p>
        </p:txBody>
      </p:sp>
      <p:pic>
        <p:nvPicPr>
          <p:cNvPr id="12" name="Picture 11" descr="MagnifyingGlassNavyBlue150x1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285860"/>
            <a:ext cx="367356" cy="367356"/>
          </a:xfrm>
          <a:prstGeom prst="rect">
            <a:avLst/>
          </a:prstGeom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718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71414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357158" y="1857364"/>
            <a:ext cx="11810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smtClean="0">
                <a:solidFill>
                  <a:srgbClr val="002060"/>
                </a:solidFill>
              </a:rPr>
              <a:t>Persons</a:t>
            </a:r>
            <a:br>
              <a:rPr lang="en-CA" sz="2400" b="1" dirty="0" smtClean="0">
                <a:solidFill>
                  <a:srgbClr val="002060"/>
                </a:solidFill>
              </a:rPr>
            </a:br>
            <a:r>
              <a:rPr lang="en-CA" sz="2400" b="1" dirty="0" smtClean="0">
                <a:solidFill>
                  <a:srgbClr val="002060"/>
                </a:solidFill>
              </a:rPr>
              <a:t>Search</a:t>
            </a:r>
            <a:endParaRPr lang="en-CA" sz="2400" dirty="0"/>
          </a:p>
        </p:txBody>
      </p:sp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242" y="6357958"/>
            <a:ext cx="367356" cy="36735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1000108"/>
            <a:ext cx="608274" cy="96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08" y="1142984"/>
            <a:ext cx="6842554" cy="4938806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2643174" y="5143512"/>
            <a:ext cx="56436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chemeClr val="bg1"/>
                </a:solidFill>
              </a:rPr>
              <a:t>Total </a:t>
            </a:r>
            <a:r>
              <a:rPr lang="en-CA" sz="2000" b="1" dirty="0" err="1" smtClean="0">
                <a:solidFill>
                  <a:schemeClr val="bg1"/>
                </a:solidFill>
              </a:rPr>
              <a:t>Mtn</a:t>
            </a:r>
            <a:r>
              <a:rPr lang="en-CA" sz="2000" b="1" dirty="0" smtClean="0">
                <a:solidFill>
                  <a:schemeClr val="bg1"/>
                </a:solidFill>
              </a:rPr>
              <a:t> Search Area 16.8 </a:t>
            </a:r>
            <a:r>
              <a:rPr lang="en-CA" sz="2000" b="1" dirty="0" err="1" smtClean="0">
                <a:solidFill>
                  <a:schemeClr val="bg1"/>
                </a:solidFill>
              </a:rPr>
              <a:t>Sq.Km</a:t>
            </a:r>
            <a:r>
              <a:rPr lang="en-CA" sz="2000" b="1" dirty="0" smtClean="0">
                <a:solidFill>
                  <a:schemeClr val="bg1"/>
                </a:solidFill>
              </a:rPr>
              <a:t>:   4.2 Flying Hrs</a:t>
            </a:r>
            <a:endParaRPr lang="en-CA" sz="2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44220" y="2714620"/>
            <a:ext cx="11904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b="1" dirty="0" smtClean="0">
                <a:solidFill>
                  <a:srgbClr val="FFFF00"/>
                </a:solidFill>
              </a:rPr>
              <a:t>6.2 Sq. Km</a:t>
            </a:r>
            <a:endParaRPr lang="en-CA" sz="1600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87228" y="3357562"/>
            <a:ext cx="10256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1600" b="1" dirty="0" smtClean="0">
                <a:solidFill>
                  <a:srgbClr val="FFFF00"/>
                </a:solidFill>
              </a:rPr>
              <a:t>10 Sq. Km</a:t>
            </a:r>
            <a:endParaRPr lang="en-CA" sz="16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15658" y="2500306"/>
            <a:ext cx="770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solidFill>
                  <a:srgbClr val="FFFF00"/>
                </a:solidFill>
              </a:rPr>
              <a:t>1.6 Km</a:t>
            </a:r>
            <a:endParaRPr lang="en-CA" sz="1600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30104" y="3143248"/>
            <a:ext cx="770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solidFill>
                  <a:srgbClr val="FFFF00"/>
                </a:solidFill>
              </a:rPr>
              <a:t>3.3 Km</a:t>
            </a:r>
            <a:endParaRPr lang="en-CA" sz="16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0302" y="4214818"/>
            <a:ext cx="770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solidFill>
                  <a:srgbClr val="FFFF00"/>
                </a:solidFill>
              </a:rPr>
              <a:t>6.5 Km</a:t>
            </a:r>
            <a:endParaRPr lang="en-CA" sz="1600" b="1" dirty="0">
              <a:solidFill>
                <a:srgbClr val="FFFF0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2438400" y="4476750"/>
            <a:ext cx="581025" cy="161925"/>
          </a:xfrm>
          <a:custGeom>
            <a:avLst/>
            <a:gdLst>
              <a:gd name="connsiteX0" fmla="*/ 0 w 581025"/>
              <a:gd name="connsiteY0" fmla="*/ 0 h 161925"/>
              <a:gd name="connsiteX1" fmla="*/ 28575 w 581025"/>
              <a:gd name="connsiteY1" fmla="*/ 9525 h 161925"/>
              <a:gd name="connsiteX2" fmla="*/ 57150 w 581025"/>
              <a:gd name="connsiteY2" fmla="*/ 28575 h 161925"/>
              <a:gd name="connsiteX3" fmla="*/ 104775 w 581025"/>
              <a:gd name="connsiteY3" fmla="*/ 38100 h 161925"/>
              <a:gd name="connsiteX4" fmla="*/ 304800 w 581025"/>
              <a:gd name="connsiteY4" fmla="*/ 28575 h 161925"/>
              <a:gd name="connsiteX5" fmla="*/ 371475 w 581025"/>
              <a:gd name="connsiteY5" fmla="*/ 9525 h 161925"/>
              <a:gd name="connsiteX6" fmla="*/ 457200 w 581025"/>
              <a:gd name="connsiteY6" fmla="*/ 38100 h 161925"/>
              <a:gd name="connsiteX7" fmla="*/ 495300 w 581025"/>
              <a:gd name="connsiteY7" fmla="*/ 95250 h 161925"/>
              <a:gd name="connsiteX8" fmla="*/ 514350 w 581025"/>
              <a:gd name="connsiteY8" fmla="*/ 123825 h 161925"/>
              <a:gd name="connsiteX9" fmla="*/ 542925 w 581025"/>
              <a:gd name="connsiteY9" fmla="*/ 133350 h 161925"/>
              <a:gd name="connsiteX10" fmla="*/ 581025 w 581025"/>
              <a:gd name="connsiteY10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1025" h="161925">
                <a:moveTo>
                  <a:pt x="0" y="0"/>
                </a:moveTo>
                <a:cubicBezTo>
                  <a:pt x="9525" y="3175"/>
                  <a:pt x="19595" y="5035"/>
                  <a:pt x="28575" y="9525"/>
                </a:cubicBezTo>
                <a:cubicBezTo>
                  <a:pt x="38814" y="14645"/>
                  <a:pt x="46431" y="24555"/>
                  <a:pt x="57150" y="28575"/>
                </a:cubicBezTo>
                <a:cubicBezTo>
                  <a:pt x="72309" y="34259"/>
                  <a:pt x="88900" y="34925"/>
                  <a:pt x="104775" y="38100"/>
                </a:cubicBezTo>
                <a:cubicBezTo>
                  <a:pt x="171450" y="34925"/>
                  <a:pt x="238262" y="33898"/>
                  <a:pt x="304800" y="28575"/>
                </a:cubicBezTo>
                <a:cubicBezTo>
                  <a:pt x="320537" y="27316"/>
                  <a:pt x="355103" y="14982"/>
                  <a:pt x="371475" y="9525"/>
                </a:cubicBezTo>
                <a:cubicBezTo>
                  <a:pt x="403177" y="14809"/>
                  <a:pt x="434333" y="11967"/>
                  <a:pt x="457200" y="38100"/>
                </a:cubicBezTo>
                <a:cubicBezTo>
                  <a:pt x="472277" y="55330"/>
                  <a:pt x="482600" y="76200"/>
                  <a:pt x="495300" y="95250"/>
                </a:cubicBezTo>
                <a:cubicBezTo>
                  <a:pt x="501650" y="104775"/>
                  <a:pt x="503490" y="120205"/>
                  <a:pt x="514350" y="123825"/>
                </a:cubicBezTo>
                <a:cubicBezTo>
                  <a:pt x="523875" y="127000"/>
                  <a:pt x="533945" y="128860"/>
                  <a:pt x="542925" y="133350"/>
                </a:cubicBezTo>
                <a:cubicBezTo>
                  <a:pt x="564466" y="144120"/>
                  <a:pt x="567630" y="148530"/>
                  <a:pt x="581025" y="16192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Freeform 25"/>
          <p:cNvSpPr/>
          <p:nvPr/>
        </p:nvSpPr>
        <p:spPr>
          <a:xfrm>
            <a:off x="2192190" y="1643050"/>
            <a:ext cx="6666090" cy="4169133"/>
          </a:xfrm>
          <a:custGeom>
            <a:avLst/>
            <a:gdLst>
              <a:gd name="connsiteX0" fmla="*/ 6411401 w 6808966"/>
              <a:gd name="connsiteY0" fmla="*/ 2028908 h 4169133"/>
              <a:gd name="connsiteX1" fmla="*/ 6268278 w 6808966"/>
              <a:gd name="connsiteY1" fmla="*/ 1830125 h 4169133"/>
              <a:gd name="connsiteX2" fmla="*/ 6284180 w 6808966"/>
              <a:gd name="connsiteY2" fmla="*/ 1520024 h 4169133"/>
              <a:gd name="connsiteX3" fmla="*/ 6149008 w 6808966"/>
              <a:gd name="connsiteY3" fmla="*/ 1217875 h 4169133"/>
              <a:gd name="connsiteX4" fmla="*/ 5878664 w 6808966"/>
              <a:gd name="connsiteY4" fmla="*/ 995238 h 4169133"/>
              <a:gd name="connsiteX5" fmla="*/ 5481099 w 6808966"/>
              <a:gd name="connsiteY5" fmla="*/ 915725 h 4169133"/>
              <a:gd name="connsiteX6" fmla="*/ 5282316 w 6808966"/>
              <a:gd name="connsiteY6" fmla="*/ 1034995 h 4169133"/>
              <a:gd name="connsiteX7" fmla="*/ 5004020 w 6808966"/>
              <a:gd name="connsiteY7" fmla="*/ 1122459 h 4169133"/>
              <a:gd name="connsiteX8" fmla="*/ 4701871 w 6808966"/>
              <a:gd name="connsiteY8" fmla="*/ 1019092 h 4169133"/>
              <a:gd name="connsiteX9" fmla="*/ 4240695 w 6808966"/>
              <a:gd name="connsiteY9" fmla="*/ 891871 h 4169133"/>
              <a:gd name="connsiteX10" fmla="*/ 3914692 w 6808966"/>
              <a:gd name="connsiteY10" fmla="*/ 836212 h 4169133"/>
              <a:gd name="connsiteX11" fmla="*/ 3501224 w 6808966"/>
              <a:gd name="connsiteY11" fmla="*/ 629478 h 4169133"/>
              <a:gd name="connsiteX12" fmla="*/ 3230879 w 6808966"/>
              <a:gd name="connsiteY12" fmla="*/ 613575 h 4169133"/>
              <a:gd name="connsiteX13" fmla="*/ 2936681 w 6808966"/>
              <a:gd name="connsiteY13" fmla="*/ 351182 h 4169133"/>
              <a:gd name="connsiteX14" fmla="*/ 2602726 w 6808966"/>
              <a:gd name="connsiteY14" fmla="*/ 160351 h 4169133"/>
              <a:gd name="connsiteX15" fmla="*/ 2348285 w 6808966"/>
              <a:gd name="connsiteY15" fmla="*/ 64935 h 4169133"/>
              <a:gd name="connsiteX16" fmla="*/ 1823499 w 6808966"/>
              <a:gd name="connsiteY16" fmla="*/ 56984 h 4169133"/>
              <a:gd name="connsiteX17" fmla="*/ 1688326 w 6808966"/>
              <a:gd name="connsiteY17" fmla="*/ 25179 h 4169133"/>
              <a:gd name="connsiteX18" fmla="*/ 1529300 w 6808966"/>
              <a:gd name="connsiteY18" fmla="*/ 208059 h 4169133"/>
              <a:gd name="connsiteX19" fmla="*/ 1322566 w 6808966"/>
              <a:gd name="connsiteY19" fmla="*/ 287572 h 4169133"/>
              <a:gd name="connsiteX20" fmla="*/ 1131735 w 6808966"/>
              <a:gd name="connsiteY20" fmla="*/ 446598 h 4169133"/>
              <a:gd name="connsiteX21" fmla="*/ 1131735 w 6808966"/>
              <a:gd name="connsiteY21" fmla="*/ 565868 h 4169133"/>
              <a:gd name="connsiteX22" fmla="*/ 1298712 w 6808966"/>
              <a:gd name="connsiteY22" fmla="*/ 621527 h 4169133"/>
              <a:gd name="connsiteX23" fmla="*/ 1457739 w 6808966"/>
              <a:gd name="connsiteY23" fmla="*/ 701040 h 4169133"/>
              <a:gd name="connsiteX24" fmla="*/ 1441836 w 6808966"/>
              <a:gd name="connsiteY24" fmla="*/ 812358 h 4169133"/>
              <a:gd name="connsiteX25" fmla="*/ 1139686 w 6808966"/>
              <a:gd name="connsiteY25" fmla="*/ 764650 h 4169133"/>
              <a:gd name="connsiteX26" fmla="*/ 948855 w 6808966"/>
              <a:gd name="connsiteY26" fmla="*/ 724894 h 4169133"/>
              <a:gd name="connsiteX27" fmla="*/ 718267 w 6808966"/>
              <a:gd name="connsiteY27" fmla="*/ 653332 h 4169133"/>
              <a:gd name="connsiteX28" fmla="*/ 575144 w 6808966"/>
              <a:gd name="connsiteY28" fmla="*/ 549965 h 4169133"/>
              <a:gd name="connsiteX29" fmla="*/ 384312 w 6808966"/>
              <a:gd name="connsiteY29" fmla="*/ 486355 h 4169133"/>
              <a:gd name="connsiteX30" fmla="*/ 249140 w 6808966"/>
              <a:gd name="connsiteY30" fmla="*/ 629478 h 4169133"/>
              <a:gd name="connsiteX31" fmla="*/ 272994 w 6808966"/>
              <a:gd name="connsiteY31" fmla="*/ 724894 h 4169133"/>
              <a:gd name="connsiteX32" fmla="*/ 161676 w 6808966"/>
              <a:gd name="connsiteY32" fmla="*/ 923676 h 4169133"/>
              <a:gd name="connsiteX33" fmla="*/ 161676 w 6808966"/>
              <a:gd name="connsiteY33" fmla="*/ 1019092 h 4169133"/>
              <a:gd name="connsiteX34" fmla="*/ 265043 w 6808966"/>
              <a:gd name="connsiteY34" fmla="*/ 1146313 h 4169133"/>
              <a:gd name="connsiteX35" fmla="*/ 368410 w 6808966"/>
              <a:gd name="connsiteY35" fmla="*/ 1305339 h 4169133"/>
              <a:gd name="connsiteX36" fmla="*/ 336605 w 6808966"/>
              <a:gd name="connsiteY36" fmla="*/ 1456414 h 4169133"/>
              <a:gd name="connsiteX37" fmla="*/ 312751 w 6808966"/>
              <a:gd name="connsiteY37" fmla="*/ 1694953 h 4169133"/>
              <a:gd name="connsiteX38" fmla="*/ 328653 w 6808966"/>
              <a:gd name="connsiteY38" fmla="*/ 1877833 h 4169133"/>
              <a:gd name="connsiteX39" fmla="*/ 392264 w 6808966"/>
              <a:gd name="connsiteY39" fmla="*/ 1997102 h 4169133"/>
              <a:gd name="connsiteX40" fmla="*/ 312751 w 6808966"/>
              <a:gd name="connsiteY40" fmla="*/ 2172031 h 4169133"/>
              <a:gd name="connsiteX41" fmla="*/ 209384 w 6808966"/>
              <a:gd name="connsiteY41" fmla="*/ 2036859 h 4169133"/>
              <a:gd name="connsiteX42" fmla="*/ 90114 w 6808966"/>
              <a:gd name="connsiteY42" fmla="*/ 2084567 h 4169133"/>
              <a:gd name="connsiteX43" fmla="*/ 74212 w 6808966"/>
              <a:gd name="connsiteY43" fmla="*/ 2235641 h 4169133"/>
              <a:gd name="connsiteX44" fmla="*/ 2650 w 6808966"/>
              <a:gd name="connsiteY44" fmla="*/ 2561645 h 4169133"/>
              <a:gd name="connsiteX45" fmla="*/ 90114 w 6808966"/>
              <a:gd name="connsiteY45" fmla="*/ 2688866 h 4169133"/>
              <a:gd name="connsiteX46" fmla="*/ 241189 w 6808966"/>
              <a:gd name="connsiteY46" fmla="*/ 2935356 h 4169133"/>
              <a:gd name="connsiteX47" fmla="*/ 424069 w 6808966"/>
              <a:gd name="connsiteY47" fmla="*/ 3150041 h 4169133"/>
              <a:gd name="connsiteX48" fmla="*/ 511533 w 6808966"/>
              <a:gd name="connsiteY48" fmla="*/ 3293165 h 4169133"/>
              <a:gd name="connsiteX49" fmla="*/ 519485 w 6808966"/>
              <a:gd name="connsiteY49" fmla="*/ 3483996 h 4169133"/>
              <a:gd name="connsiteX50" fmla="*/ 575144 w 6808966"/>
              <a:gd name="connsiteY50" fmla="*/ 3666876 h 4169133"/>
              <a:gd name="connsiteX51" fmla="*/ 694413 w 6808966"/>
              <a:gd name="connsiteY51" fmla="*/ 3865659 h 4169133"/>
              <a:gd name="connsiteX52" fmla="*/ 837537 w 6808966"/>
              <a:gd name="connsiteY52" fmla="*/ 3976977 h 4169133"/>
              <a:gd name="connsiteX53" fmla="*/ 1099930 w 6808966"/>
              <a:gd name="connsiteY53" fmla="*/ 4024685 h 4169133"/>
              <a:gd name="connsiteX54" fmla="*/ 1330518 w 6808966"/>
              <a:gd name="connsiteY54" fmla="*/ 4096247 h 4169133"/>
              <a:gd name="connsiteX55" fmla="*/ 1529300 w 6808966"/>
              <a:gd name="connsiteY55" fmla="*/ 4136003 h 4169133"/>
              <a:gd name="connsiteX56" fmla="*/ 1759888 w 6808966"/>
              <a:gd name="connsiteY56" fmla="*/ 4143955 h 4169133"/>
              <a:gd name="connsiteX57" fmla="*/ 2006379 w 6808966"/>
              <a:gd name="connsiteY57" fmla="*/ 4159857 h 4169133"/>
              <a:gd name="connsiteX58" fmla="*/ 2229015 w 6808966"/>
              <a:gd name="connsiteY58" fmla="*/ 4167808 h 4169133"/>
              <a:gd name="connsiteX59" fmla="*/ 2523213 w 6808966"/>
              <a:gd name="connsiteY59" fmla="*/ 4151906 h 4169133"/>
              <a:gd name="connsiteX60" fmla="*/ 2729947 w 6808966"/>
              <a:gd name="connsiteY60" fmla="*/ 4104198 h 4169133"/>
              <a:gd name="connsiteX61" fmla="*/ 2928730 w 6808966"/>
              <a:gd name="connsiteY61" fmla="*/ 4136003 h 4169133"/>
              <a:gd name="connsiteX62" fmla="*/ 3199074 w 6808966"/>
              <a:gd name="connsiteY62" fmla="*/ 4112149 h 4169133"/>
              <a:gd name="connsiteX63" fmla="*/ 3469419 w 6808966"/>
              <a:gd name="connsiteY63" fmla="*/ 4120101 h 4169133"/>
              <a:gd name="connsiteX64" fmla="*/ 3763617 w 6808966"/>
              <a:gd name="connsiteY64" fmla="*/ 4143955 h 4169133"/>
              <a:gd name="connsiteX65" fmla="*/ 3978302 w 6808966"/>
              <a:gd name="connsiteY65" fmla="*/ 4143955 h 4169133"/>
              <a:gd name="connsiteX66" fmla="*/ 4352013 w 6808966"/>
              <a:gd name="connsiteY66" fmla="*/ 4104198 h 4169133"/>
              <a:gd name="connsiteX67" fmla="*/ 4566699 w 6808966"/>
              <a:gd name="connsiteY67" fmla="*/ 4088295 h 4169133"/>
              <a:gd name="connsiteX68" fmla="*/ 5107387 w 6808966"/>
              <a:gd name="connsiteY68" fmla="*/ 4008782 h 4169133"/>
              <a:gd name="connsiteX69" fmla="*/ 5393634 w 6808966"/>
              <a:gd name="connsiteY69" fmla="*/ 3969026 h 4169133"/>
              <a:gd name="connsiteX70" fmla="*/ 5846859 w 6808966"/>
              <a:gd name="connsiteY70" fmla="*/ 3857708 h 4169133"/>
              <a:gd name="connsiteX71" fmla="*/ 6196716 w 6808966"/>
              <a:gd name="connsiteY71" fmla="*/ 3810000 h 4169133"/>
              <a:gd name="connsiteX72" fmla="*/ 6443206 w 6808966"/>
              <a:gd name="connsiteY72" fmla="*/ 3738438 h 4169133"/>
              <a:gd name="connsiteX73" fmla="*/ 6634038 w 6808966"/>
              <a:gd name="connsiteY73" fmla="*/ 3714584 h 4169133"/>
              <a:gd name="connsiteX74" fmla="*/ 6753307 w 6808966"/>
              <a:gd name="connsiteY74" fmla="*/ 3579412 h 4169133"/>
              <a:gd name="connsiteX75" fmla="*/ 6793064 w 6808966"/>
              <a:gd name="connsiteY75" fmla="*/ 3380629 h 4169133"/>
              <a:gd name="connsiteX76" fmla="*/ 6801015 w 6808966"/>
              <a:gd name="connsiteY76" fmla="*/ 3142090 h 4169133"/>
              <a:gd name="connsiteX77" fmla="*/ 6745356 w 6808966"/>
              <a:gd name="connsiteY77" fmla="*/ 2911502 h 4169133"/>
              <a:gd name="connsiteX78" fmla="*/ 6753307 w 6808966"/>
              <a:gd name="connsiteY78" fmla="*/ 2696817 h 4169133"/>
              <a:gd name="connsiteX79" fmla="*/ 6777161 w 6808966"/>
              <a:gd name="connsiteY79" fmla="*/ 2450327 h 4169133"/>
              <a:gd name="connsiteX80" fmla="*/ 6673794 w 6808966"/>
              <a:gd name="connsiteY80" fmla="*/ 2219739 h 4169133"/>
              <a:gd name="connsiteX81" fmla="*/ 6578379 w 6808966"/>
              <a:gd name="connsiteY81" fmla="*/ 2132275 h 4169133"/>
              <a:gd name="connsiteX82" fmla="*/ 6459109 w 6808966"/>
              <a:gd name="connsiteY82" fmla="*/ 2052761 h 4169133"/>
              <a:gd name="connsiteX83" fmla="*/ 6459109 w 6808966"/>
              <a:gd name="connsiteY83" fmla="*/ 2052761 h 4169133"/>
              <a:gd name="connsiteX84" fmla="*/ 6459109 w 6808966"/>
              <a:gd name="connsiteY84" fmla="*/ 2052761 h 4169133"/>
              <a:gd name="connsiteX85" fmla="*/ 6530671 w 6808966"/>
              <a:gd name="connsiteY85" fmla="*/ 2044810 h 416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808966" h="4169133">
                <a:moveTo>
                  <a:pt x="6411401" y="2028908"/>
                </a:moveTo>
                <a:cubicBezTo>
                  <a:pt x="6350441" y="1971923"/>
                  <a:pt x="6289482" y="1914939"/>
                  <a:pt x="6268278" y="1830125"/>
                </a:cubicBezTo>
                <a:cubicBezTo>
                  <a:pt x="6247075" y="1745311"/>
                  <a:pt x="6304058" y="1622066"/>
                  <a:pt x="6284180" y="1520024"/>
                </a:cubicBezTo>
                <a:cubicBezTo>
                  <a:pt x="6264302" y="1417982"/>
                  <a:pt x="6216594" y="1305339"/>
                  <a:pt x="6149008" y="1217875"/>
                </a:cubicBezTo>
                <a:cubicBezTo>
                  <a:pt x="6081422" y="1130411"/>
                  <a:pt x="5989982" y="1045596"/>
                  <a:pt x="5878664" y="995238"/>
                </a:cubicBezTo>
                <a:cubicBezTo>
                  <a:pt x="5767346" y="944880"/>
                  <a:pt x="5580490" y="909099"/>
                  <a:pt x="5481099" y="915725"/>
                </a:cubicBezTo>
                <a:cubicBezTo>
                  <a:pt x="5381708" y="922351"/>
                  <a:pt x="5361829" y="1000539"/>
                  <a:pt x="5282316" y="1034995"/>
                </a:cubicBezTo>
                <a:cubicBezTo>
                  <a:pt x="5202803" y="1069451"/>
                  <a:pt x="5100761" y="1125110"/>
                  <a:pt x="5004020" y="1122459"/>
                </a:cubicBezTo>
                <a:cubicBezTo>
                  <a:pt x="4907279" y="1119809"/>
                  <a:pt x="4829092" y="1057523"/>
                  <a:pt x="4701871" y="1019092"/>
                </a:cubicBezTo>
                <a:cubicBezTo>
                  <a:pt x="4574650" y="980661"/>
                  <a:pt x="4371891" y="922351"/>
                  <a:pt x="4240695" y="891871"/>
                </a:cubicBezTo>
                <a:cubicBezTo>
                  <a:pt x="4109499" y="861391"/>
                  <a:pt x="4037937" y="879944"/>
                  <a:pt x="3914692" y="836212"/>
                </a:cubicBezTo>
                <a:cubicBezTo>
                  <a:pt x="3791447" y="792480"/>
                  <a:pt x="3615193" y="666584"/>
                  <a:pt x="3501224" y="629478"/>
                </a:cubicBezTo>
                <a:cubicBezTo>
                  <a:pt x="3387255" y="592372"/>
                  <a:pt x="3324969" y="659958"/>
                  <a:pt x="3230879" y="613575"/>
                </a:cubicBezTo>
                <a:cubicBezTo>
                  <a:pt x="3136789" y="567192"/>
                  <a:pt x="3041373" y="426719"/>
                  <a:pt x="2936681" y="351182"/>
                </a:cubicBezTo>
                <a:cubicBezTo>
                  <a:pt x="2831989" y="275645"/>
                  <a:pt x="2700792" y="208059"/>
                  <a:pt x="2602726" y="160351"/>
                </a:cubicBezTo>
                <a:cubicBezTo>
                  <a:pt x="2504660" y="112643"/>
                  <a:pt x="2478156" y="82163"/>
                  <a:pt x="2348285" y="64935"/>
                </a:cubicBezTo>
                <a:cubicBezTo>
                  <a:pt x="2218414" y="47707"/>
                  <a:pt x="1933492" y="63610"/>
                  <a:pt x="1823499" y="56984"/>
                </a:cubicBezTo>
                <a:cubicBezTo>
                  <a:pt x="1713506" y="50358"/>
                  <a:pt x="1737359" y="0"/>
                  <a:pt x="1688326" y="25179"/>
                </a:cubicBezTo>
                <a:cubicBezTo>
                  <a:pt x="1639293" y="50358"/>
                  <a:pt x="1590260" y="164327"/>
                  <a:pt x="1529300" y="208059"/>
                </a:cubicBezTo>
                <a:cubicBezTo>
                  <a:pt x="1468340" y="251791"/>
                  <a:pt x="1388827" y="247816"/>
                  <a:pt x="1322566" y="287572"/>
                </a:cubicBezTo>
                <a:cubicBezTo>
                  <a:pt x="1256305" y="327328"/>
                  <a:pt x="1163540" y="400215"/>
                  <a:pt x="1131735" y="446598"/>
                </a:cubicBezTo>
                <a:cubicBezTo>
                  <a:pt x="1099930" y="492981"/>
                  <a:pt x="1103906" y="536713"/>
                  <a:pt x="1131735" y="565868"/>
                </a:cubicBezTo>
                <a:cubicBezTo>
                  <a:pt x="1159564" y="595023"/>
                  <a:pt x="1244378" y="598998"/>
                  <a:pt x="1298712" y="621527"/>
                </a:cubicBezTo>
                <a:cubicBezTo>
                  <a:pt x="1353046" y="644056"/>
                  <a:pt x="1433885" y="669235"/>
                  <a:pt x="1457739" y="701040"/>
                </a:cubicBezTo>
                <a:cubicBezTo>
                  <a:pt x="1481593" y="732845"/>
                  <a:pt x="1494845" y="801756"/>
                  <a:pt x="1441836" y="812358"/>
                </a:cubicBezTo>
                <a:cubicBezTo>
                  <a:pt x="1388827" y="822960"/>
                  <a:pt x="1221849" y="779227"/>
                  <a:pt x="1139686" y="764650"/>
                </a:cubicBezTo>
                <a:cubicBezTo>
                  <a:pt x="1057523" y="750073"/>
                  <a:pt x="1019092" y="743447"/>
                  <a:pt x="948855" y="724894"/>
                </a:cubicBezTo>
                <a:cubicBezTo>
                  <a:pt x="878618" y="706341"/>
                  <a:pt x="780552" y="682487"/>
                  <a:pt x="718267" y="653332"/>
                </a:cubicBezTo>
                <a:cubicBezTo>
                  <a:pt x="655982" y="624177"/>
                  <a:pt x="630803" y="577795"/>
                  <a:pt x="575144" y="549965"/>
                </a:cubicBezTo>
                <a:cubicBezTo>
                  <a:pt x="519485" y="522136"/>
                  <a:pt x="438646" y="473103"/>
                  <a:pt x="384312" y="486355"/>
                </a:cubicBezTo>
                <a:cubicBezTo>
                  <a:pt x="329978" y="499607"/>
                  <a:pt x="267693" y="589722"/>
                  <a:pt x="249140" y="629478"/>
                </a:cubicBezTo>
                <a:cubicBezTo>
                  <a:pt x="230587" y="669234"/>
                  <a:pt x="287571" y="675861"/>
                  <a:pt x="272994" y="724894"/>
                </a:cubicBezTo>
                <a:cubicBezTo>
                  <a:pt x="258417" y="773927"/>
                  <a:pt x="180229" y="874643"/>
                  <a:pt x="161676" y="923676"/>
                </a:cubicBezTo>
                <a:cubicBezTo>
                  <a:pt x="143123" y="972709"/>
                  <a:pt x="144448" y="981986"/>
                  <a:pt x="161676" y="1019092"/>
                </a:cubicBezTo>
                <a:cubicBezTo>
                  <a:pt x="178904" y="1056198"/>
                  <a:pt x="230587" y="1098605"/>
                  <a:pt x="265043" y="1146313"/>
                </a:cubicBezTo>
                <a:cubicBezTo>
                  <a:pt x="299499" y="1194021"/>
                  <a:pt x="356483" y="1253656"/>
                  <a:pt x="368410" y="1305339"/>
                </a:cubicBezTo>
                <a:cubicBezTo>
                  <a:pt x="380337" y="1357022"/>
                  <a:pt x="345881" y="1391478"/>
                  <a:pt x="336605" y="1456414"/>
                </a:cubicBezTo>
                <a:cubicBezTo>
                  <a:pt x="327329" y="1521350"/>
                  <a:pt x="314076" y="1624717"/>
                  <a:pt x="312751" y="1694953"/>
                </a:cubicBezTo>
                <a:cubicBezTo>
                  <a:pt x="311426" y="1765189"/>
                  <a:pt x="315401" y="1827475"/>
                  <a:pt x="328653" y="1877833"/>
                </a:cubicBezTo>
                <a:cubicBezTo>
                  <a:pt x="341905" y="1928191"/>
                  <a:pt x="394914" y="1948069"/>
                  <a:pt x="392264" y="1997102"/>
                </a:cubicBezTo>
                <a:cubicBezTo>
                  <a:pt x="389614" y="2046135"/>
                  <a:pt x="343231" y="2165405"/>
                  <a:pt x="312751" y="2172031"/>
                </a:cubicBezTo>
                <a:cubicBezTo>
                  <a:pt x="282271" y="2178657"/>
                  <a:pt x="246490" y="2051436"/>
                  <a:pt x="209384" y="2036859"/>
                </a:cubicBezTo>
                <a:cubicBezTo>
                  <a:pt x="172278" y="2022282"/>
                  <a:pt x="112643" y="2051437"/>
                  <a:pt x="90114" y="2084567"/>
                </a:cubicBezTo>
                <a:cubicBezTo>
                  <a:pt x="67585" y="2117697"/>
                  <a:pt x="88789" y="2156128"/>
                  <a:pt x="74212" y="2235641"/>
                </a:cubicBezTo>
                <a:cubicBezTo>
                  <a:pt x="59635" y="2315154"/>
                  <a:pt x="0" y="2486108"/>
                  <a:pt x="2650" y="2561645"/>
                </a:cubicBezTo>
                <a:cubicBezTo>
                  <a:pt x="5300" y="2637182"/>
                  <a:pt x="50358" y="2626581"/>
                  <a:pt x="90114" y="2688866"/>
                </a:cubicBezTo>
                <a:cubicBezTo>
                  <a:pt x="129871" y="2751151"/>
                  <a:pt x="185530" y="2858494"/>
                  <a:pt x="241189" y="2935356"/>
                </a:cubicBezTo>
                <a:cubicBezTo>
                  <a:pt x="296848" y="3012219"/>
                  <a:pt x="379012" y="3090406"/>
                  <a:pt x="424069" y="3150041"/>
                </a:cubicBezTo>
                <a:cubicBezTo>
                  <a:pt x="469126" y="3209676"/>
                  <a:pt x="495630" y="3237506"/>
                  <a:pt x="511533" y="3293165"/>
                </a:cubicBezTo>
                <a:cubicBezTo>
                  <a:pt x="527436" y="3348824"/>
                  <a:pt x="508883" y="3421711"/>
                  <a:pt x="519485" y="3483996"/>
                </a:cubicBezTo>
                <a:cubicBezTo>
                  <a:pt x="530087" y="3546281"/>
                  <a:pt x="545989" y="3603266"/>
                  <a:pt x="575144" y="3666876"/>
                </a:cubicBezTo>
                <a:cubicBezTo>
                  <a:pt x="604299" y="3730486"/>
                  <a:pt x="650681" y="3813975"/>
                  <a:pt x="694413" y="3865659"/>
                </a:cubicBezTo>
                <a:cubicBezTo>
                  <a:pt x="738145" y="3917343"/>
                  <a:pt x="769951" y="3950473"/>
                  <a:pt x="837537" y="3976977"/>
                </a:cubicBezTo>
                <a:cubicBezTo>
                  <a:pt x="905123" y="4003481"/>
                  <a:pt x="1017767" y="4004807"/>
                  <a:pt x="1099930" y="4024685"/>
                </a:cubicBezTo>
                <a:cubicBezTo>
                  <a:pt x="1182094" y="4044563"/>
                  <a:pt x="1258956" y="4077694"/>
                  <a:pt x="1330518" y="4096247"/>
                </a:cubicBezTo>
                <a:cubicBezTo>
                  <a:pt x="1402080" y="4114800"/>
                  <a:pt x="1457738" y="4128052"/>
                  <a:pt x="1529300" y="4136003"/>
                </a:cubicBezTo>
                <a:cubicBezTo>
                  <a:pt x="1600862" y="4143954"/>
                  <a:pt x="1680375" y="4139979"/>
                  <a:pt x="1759888" y="4143955"/>
                </a:cubicBezTo>
                <a:cubicBezTo>
                  <a:pt x="1839401" y="4147931"/>
                  <a:pt x="1928191" y="4155882"/>
                  <a:pt x="2006379" y="4159857"/>
                </a:cubicBezTo>
                <a:cubicBezTo>
                  <a:pt x="2084567" y="4163832"/>
                  <a:pt x="2142876" y="4169133"/>
                  <a:pt x="2229015" y="4167808"/>
                </a:cubicBezTo>
                <a:cubicBezTo>
                  <a:pt x="2315154" y="4166483"/>
                  <a:pt x="2439724" y="4162508"/>
                  <a:pt x="2523213" y="4151906"/>
                </a:cubicBezTo>
                <a:cubicBezTo>
                  <a:pt x="2606702" y="4141304"/>
                  <a:pt x="2662361" y="4106849"/>
                  <a:pt x="2729947" y="4104198"/>
                </a:cubicBezTo>
                <a:cubicBezTo>
                  <a:pt x="2797533" y="4101548"/>
                  <a:pt x="2850542" y="4134678"/>
                  <a:pt x="2928730" y="4136003"/>
                </a:cubicBezTo>
                <a:cubicBezTo>
                  <a:pt x="3006918" y="4137328"/>
                  <a:pt x="3108959" y="4114799"/>
                  <a:pt x="3199074" y="4112149"/>
                </a:cubicBezTo>
                <a:cubicBezTo>
                  <a:pt x="3289189" y="4109499"/>
                  <a:pt x="3375329" y="4114800"/>
                  <a:pt x="3469419" y="4120101"/>
                </a:cubicBezTo>
                <a:cubicBezTo>
                  <a:pt x="3563509" y="4125402"/>
                  <a:pt x="3678803" y="4139979"/>
                  <a:pt x="3763617" y="4143955"/>
                </a:cubicBezTo>
                <a:cubicBezTo>
                  <a:pt x="3848431" y="4147931"/>
                  <a:pt x="3880236" y="4150581"/>
                  <a:pt x="3978302" y="4143955"/>
                </a:cubicBezTo>
                <a:cubicBezTo>
                  <a:pt x="4076368" y="4137329"/>
                  <a:pt x="4253947" y="4113475"/>
                  <a:pt x="4352013" y="4104198"/>
                </a:cubicBezTo>
                <a:cubicBezTo>
                  <a:pt x="4450079" y="4094921"/>
                  <a:pt x="4440803" y="4104198"/>
                  <a:pt x="4566699" y="4088295"/>
                </a:cubicBezTo>
                <a:cubicBezTo>
                  <a:pt x="4692595" y="4072392"/>
                  <a:pt x="5107387" y="4008782"/>
                  <a:pt x="5107387" y="4008782"/>
                </a:cubicBezTo>
                <a:cubicBezTo>
                  <a:pt x="5245209" y="3988904"/>
                  <a:pt x="5270389" y="3994205"/>
                  <a:pt x="5393634" y="3969026"/>
                </a:cubicBezTo>
                <a:cubicBezTo>
                  <a:pt x="5516879" y="3943847"/>
                  <a:pt x="5713012" y="3884212"/>
                  <a:pt x="5846859" y="3857708"/>
                </a:cubicBezTo>
                <a:cubicBezTo>
                  <a:pt x="5980706" y="3831204"/>
                  <a:pt x="6097325" y="3829878"/>
                  <a:pt x="6196716" y="3810000"/>
                </a:cubicBezTo>
                <a:cubicBezTo>
                  <a:pt x="6296107" y="3790122"/>
                  <a:pt x="6370319" y="3754341"/>
                  <a:pt x="6443206" y="3738438"/>
                </a:cubicBezTo>
                <a:cubicBezTo>
                  <a:pt x="6516093" y="3722535"/>
                  <a:pt x="6582355" y="3741088"/>
                  <a:pt x="6634038" y="3714584"/>
                </a:cubicBezTo>
                <a:cubicBezTo>
                  <a:pt x="6685722" y="3688080"/>
                  <a:pt x="6726803" y="3635071"/>
                  <a:pt x="6753307" y="3579412"/>
                </a:cubicBezTo>
                <a:cubicBezTo>
                  <a:pt x="6779811" y="3523753"/>
                  <a:pt x="6785113" y="3453516"/>
                  <a:pt x="6793064" y="3380629"/>
                </a:cubicBezTo>
                <a:cubicBezTo>
                  <a:pt x="6801015" y="3307742"/>
                  <a:pt x="6808966" y="3220278"/>
                  <a:pt x="6801015" y="3142090"/>
                </a:cubicBezTo>
                <a:cubicBezTo>
                  <a:pt x="6793064" y="3063902"/>
                  <a:pt x="6753307" y="2985714"/>
                  <a:pt x="6745356" y="2911502"/>
                </a:cubicBezTo>
                <a:cubicBezTo>
                  <a:pt x="6737405" y="2837290"/>
                  <a:pt x="6748006" y="2773680"/>
                  <a:pt x="6753307" y="2696817"/>
                </a:cubicBezTo>
                <a:cubicBezTo>
                  <a:pt x="6758608" y="2619955"/>
                  <a:pt x="6790413" y="2529840"/>
                  <a:pt x="6777161" y="2450327"/>
                </a:cubicBezTo>
                <a:cubicBezTo>
                  <a:pt x="6763909" y="2370814"/>
                  <a:pt x="6706924" y="2272748"/>
                  <a:pt x="6673794" y="2219739"/>
                </a:cubicBezTo>
                <a:cubicBezTo>
                  <a:pt x="6640664" y="2166730"/>
                  <a:pt x="6614160" y="2160105"/>
                  <a:pt x="6578379" y="2132275"/>
                </a:cubicBezTo>
                <a:cubicBezTo>
                  <a:pt x="6542598" y="2104445"/>
                  <a:pt x="6459109" y="2052761"/>
                  <a:pt x="6459109" y="2052761"/>
                </a:cubicBezTo>
                <a:lnTo>
                  <a:pt x="6459109" y="2052761"/>
                </a:lnTo>
                <a:lnTo>
                  <a:pt x="6459109" y="2052761"/>
                </a:lnTo>
                <a:cubicBezTo>
                  <a:pt x="6471036" y="2051436"/>
                  <a:pt x="6528021" y="2043485"/>
                  <a:pt x="6530671" y="2044810"/>
                </a:cubicBezTo>
              </a:path>
            </a:pathLst>
          </a:custGeom>
          <a:ln w="3492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/>
          <p:cNvSpPr txBox="1"/>
          <p:nvPr/>
        </p:nvSpPr>
        <p:spPr>
          <a:xfrm>
            <a:off x="71406" y="3357562"/>
            <a:ext cx="14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Helicopter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IR Flight Plan:</a:t>
            </a:r>
            <a:endParaRPr lang="en-CA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579" y="3929066"/>
            <a:ext cx="1495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solidFill>
                  <a:srgbClr val="002060"/>
                </a:solidFill>
              </a:rPr>
              <a:t>100ft Alt. (AGL)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406" y="4143380"/>
            <a:ext cx="961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solidFill>
                  <a:srgbClr val="002060"/>
                </a:solidFill>
              </a:rPr>
              <a:t>30Km/Hr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406" y="4357694"/>
            <a:ext cx="2000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rgbClr val="002060"/>
                </a:solidFill>
              </a:rPr>
              <a:t>132 </a:t>
            </a:r>
            <a:r>
              <a:rPr lang="en-CA" sz="1600" b="1" dirty="0" err="1" smtClean="0">
                <a:solidFill>
                  <a:srgbClr val="002060"/>
                </a:solidFill>
              </a:rPr>
              <a:t>m</a:t>
            </a:r>
            <a:r>
              <a:rPr lang="en-CA" sz="1600" b="1" dirty="0" smtClean="0">
                <a:solidFill>
                  <a:srgbClr val="002060"/>
                </a:solidFill>
              </a:rPr>
              <a:t>   Track Spacing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406" y="4572008"/>
            <a:ext cx="1928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rgbClr val="002060"/>
                </a:solidFill>
              </a:rPr>
              <a:t>126 Km Track Length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406" y="4786322"/>
            <a:ext cx="2000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rgbClr val="002060"/>
                </a:solidFill>
              </a:rPr>
              <a:t>4.2 Flying Hours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867" y="5000636"/>
            <a:ext cx="20167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1" dirty="0" smtClean="0">
                <a:solidFill>
                  <a:srgbClr val="002060"/>
                </a:solidFill>
              </a:rPr>
              <a:t>16.8 </a:t>
            </a:r>
            <a:r>
              <a:rPr lang="en-CA" sz="1600" b="1" dirty="0" err="1" smtClean="0">
                <a:solidFill>
                  <a:srgbClr val="002060"/>
                </a:solidFill>
              </a:rPr>
              <a:t>Sq.Km</a:t>
            </a:r>
            <a:r>
              <a:rPr lang="en-CA" sz="1600" b="1" dirty="0" smtClean="0">
                <a:solidFill>
                  <a:srgbClr val="002060"/>
                </a:solidFill>
              </a:rPr>
              <a:t> Coverage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1374" y="5214950"/>
            <a:ext cx="1646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1" dirty="0" smtClean="0">
                <a:solidFill>
                  <a:srgbClr val="002060"/>
                </a:solidFill>
              </a:rPr>
              <a:t>2 </a:t>
            </a:r>
            <a:r>
              <a:rPr lang="en-CA" sz="1600" b="1" dirty="0" err="1" smtClean="0">
                <a:solidFill>
                  <a:srgbClr val="002060"/>
                </a:solidFill>
              </a:rPr>
              <a:t>GoPro</a:t>
            </a:r>
            <a:r>
              <a:rPr lang="en-CA" sz="1600" b="1" dirty="0" smtClean="0">
                <a:solidFill>
                  <a:srgbClr val="002060"/>
                </a:solidFill>
              </a:rPr>
              <a:t> Cameras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1406" y="5447900"/>
            <a:ext cx="1643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1" dirty="0" smtClean="0">
                <a:solidFill>
                  <a:srgbClr val="002060"/>
                </a:solidFill>
              </a:rPr>
              <a:t>4 Seconds/Image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4305" y="5662214"/>
            <a:ext cx="1302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1" dirty="0" smtClean="0">
                <a:solidFill>
                  <a:srgbClr val="002060"/>
                </a:solidFill>
              </a:rPr>
              <a:t>7,567 Images</a:t>
            </a:r>
          </a:p>
        </p:txBody>
      </p:sp>
      <p:pic>
        <p:nvPicPr>
          <p:cNvPr id="37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8662" y="6286520"/>
            <a:ext cx="433385" cy="428623"/>
          </a:xfrm>
          <a:prstGeom prst="rect">
            <a:avLst/>
          </a:prstGeom>
          <a:noFill/>
        </p:spPr>
      </p:pic>
      <p:pic>
        <p:nvPicPr>
          <p:cNvPr id="38" name="Picture 8" descr="http://www.sartechnology.ca/wp-content/uploads/2018/01/Helicopter_Bell1_Transparent_254x15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4729" y="2643182"/>
            <a:ext cx="1198313" cy="714380"/>
          </a:xfrm>
          <a:prstGeom prst="rect">
            <a:avLst/>
          </a:prstGeom>
          <a:noFill/>
        </p:spPr>
      </p:pic>
      <p:sp>
        <p:nvSpPr>
          <p:cNvPr id="41" name="Rectangle 40"/>
          <p:cNvSpPr/>
          <p:nvPr/>
        </p:nvSpPr>
        <p:spPr>
          <a:xfrm>
            <a:off x="71438" y="3357562"/>
            <a:ext cx="2000232" cy="26432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\</a:t>
            </a:r>
            <a:endParaRPr lang="en-CA" dirty="0"/>
          </a:p>
        </p:txBody>
      </p:sp>
      <p:pic>
        <p:nvPicPr>
          <p:cNvPr id="42" name="Picture 41" descr="clipboar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0198" y="3571900"/>
            <a:ext cx="500034" cy="500034"/>
          </a:xfrm>
          <a:prstGeom prst="rect">
            <a:avLst/>
          </a:prstGeom>
        </p:spPr>
      </p:pic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>
          <a:xfrm>
            <a:off x="6929454" y="6357958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26</a:t>
            </a:fld>
            <a:endParaRPr lang="en-CA" dirty="0"/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5286380" y="142852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58143"/>
            <a:ext cx="65008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 – Image Recognition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000240"/>
            <a:ext cx="367356" cy="36735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643183"/>
            <a:ext cx="256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>
              <a:solidFill>
                <a:srgbClr val="002060"/>
              </a:solidFill>
            </a:endParaRPr>
          </a:p>
          <a:p>
            <a:pPr algn="ctr"/>
            <a:endParaRPr lang="en-CA" sz="2000" dirty="0"/>
          </a:p>
        </p:txBody>
      </p:sp>
      <p:sp>
        <p:nvSpPr>
          <p:cNvPr id="25" name="Rectangle 24"/>
          <p:cNvSpPr/>
          <p:nvPr/>
        </p:nvSpPr>
        <p:spPr>
          <a:xfrm>
            <a:off x="4357686" y="5929330"/>
            <a:ext cx="50720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Navigator ensures that the helicopter flies directly along the search pattern track-lines.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34668" y="1000108"/>
            <a:ext cx="7495050" cy="4714908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71406" y="6111745"/>
            <a:ext cx="2229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Track Spacing:  132 </a:t>
            </a:r>
            <a:r>
              <a:rPr lang="en-CA" b="1" dirty="0" err="1" smtClean="0">
                <a:solidFill>
                  <a:srgbClr val="002060"/>
                </a:solidFill>
              </a:rPr>
              <a:t>m</a:t>
            </a:r>
            <a:endParaRPr lang="en-CA" b="1" dirty="0" smtClean="0">
              <a:solidFill>
                <a:srgbClr val="00206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406" y="6417254"/>
            <a:ext cx="2269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Track Length:  126 Km</a:t>
            </a:r>
            <a:endParaRPr lang="en-CA" dirty="0"/>
          </a:p>
        </p:txBody>
      </p:sp>
      <p:sp>
        <p:nvSpPr>
          <p:cNvPr id="23" name="Rectangle 22"/>
          <p:cNvSpPr/>
          <p:nvPr/>
        </p:nvSpPr>
        <p:spPr>
          <a:xfrm>
            <a:off x="33843" y="3714752"/>
            <a:ext cx="125200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Search</a:t>
            </a:r>
          </a:p>
          <a:p>
            <a:r>
              <a:rPr lang="en-CA" b="1" dirty="0" smtClean="0">
                <a:solidFill>
                  <a:srgbClr val="002060"/>
                </a:solidFill>
              </a:rPr>
              <a:t>Plan:</a:t>
            </a:r>
          </a:p>
          <a:p>
            <a:r>
              <a:rPr lang="en-CA" b="1" dirty="0" smtClean="0">
                <a:solidFill>
                  <a:srgbClr val="002060"/>
                </a:solidFill>
              </a:rPr>
              <a:t>Six areas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of  parallel </a:t>
            </a:r>
          </a:p>
          <a:p>
            <a:r>
              <a:rPr lang="en-CA" b="1" dirty="0" smtClean="0">
                <a:solidFill>
                  <a:srgbClr val="002060"/>
                </a:solidFill>
              </a:rPr>
              <a:t>sweeps.</a:t>
            </a:r>
          </a:p>
          <a:p>
            <a:endParaRPr lang="en-CA" b="1" dirty="0" smtClean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86321" y="6133011"/>
            <a:ext cx="2189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  Duration:  4.2 hours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247" y="5857916"/>
            <a:ext cx="2214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Speed:         30 Km/hr</a:t>
            </a:r>
            <a:endParaRPr lang="en-CA" dirty="0"/>
          </a:p>
        </p:txBody>
      </p:sp>
      <p:pic>
        <p:nvPicPr>
          <p:cNvPr id="24" name="Picture 8" descr="http://www.sartechnology.ca/wp-content/uploads/2018/01/Helicopter_Bell1_Transparent_254x15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539" y="2786058"/>
            <a:ext cx="1198313" cy="714380"/>
          </a:xfrm>
          <a:prstGeom prst="rect">
            <a:avLst/>
          </a:prstGeom>
          <a:noFill/>
        </p:spPr>
      </p:pic>
      <p:pic>
        <p:nvPicPr>
          <p:cNvPr id="26" name="Picture 25" descr="clipboar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56" y="3857660"/>
            <a:ext cx="500034" cy="50003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1406" y="5857892"/>
            <a:ext cx="4286280" cy="92869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/>
          <p:cNvSpPr/>
          <p:nvPr/>
        </p:nvSpPr>
        <p:spPr>
          <a:xfrm>
            <a:off x="2286277" y="6417254"/>
            <a:ext cx="1999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No. Images:  7,567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43306" y="500042"/>
            <a:ext cx="1785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smtClean="0">
                <a:solidFill>
                  <a:srgbClr val="002060"/>
                </a:solidFill>
              </a:rPr>
              <a:t>Search Plan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6653242" y="6492899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27</a:t>
            </a:fld>
            <a:endParaRPr lang="en-CA" dirty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1714488"/>
            <a:ext cx="608274" cy="96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 descr="C:\SARTechnology\webimages_ST\SearchlightLogo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7643834" y="148030"/>
            <a:ext cx="1033686" cy="704024"/>
          </a:xfrm>
          <a:prstGeom prst="rect">
            <a:avLst/>
          </a:prstGeom>
          <a:noFill/>
        </p:spPr>
      </p:pic>
      <p:sp>
        <p:nvSpPr>
          <p:cNvPr id="33" name="Rectangle 32"/>
          <p:cNvSpPr/>
          <p:nvPr/>
        </p:nvSpPr>
        <p:spPr>
          <a:xfrm>
            <a:off x="2285984" y="5857892"/>
            <a:ext cx="2068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Altitude:  100ft AGL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-24"/>
            <a:ext cx="30718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963" y="5500707"/>
            <a:ext cx="433385" cy="428623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0" y="2643183"/>
            <a:ext cx="256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>
              <a:solidFill>
                <a:srgbClr val="002060"/>
              </a:solidFill>
            </a:endParaRPr>
          </a:p>
          <a:p>
            <a:pPr algn="ctr"/>
            <a:endParaRPr lang="en-CA" sz="2000" dirty="0"/>
          </a:p>
        </p:txBody>
      </p:sp>
      <p:sp>
        <p:nvSpPr>
          <p:cNvPr id="25" name="Rectangle 24"/>
          <p:cNvSpPr/>
          <p:nvPr/>
        </p:nvSpPr>
        <p:spPr>
          <a:xfrm>
            <a:off x="1428728" y="500042"/>
            <a:ext cx="4286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smtClean="0">
                <a:solidFill>
                  <a:srgbClr val="002060"/>
                </a:solidFill>
              </a:rPr>
              <a:t>Actual flight tracks on two days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2672" y="6000768"/>
            <a:ext cx="422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First day:         1.6 hrs   3,865 images taken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3683" y="1071546"/>
            <a:ext cx="7516035" cy="477719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-22672" y="6357958"/>
            <a:ext cx="4248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Second  day:   1.1 hrs   1,591 images taken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192170" y="6541830"/>
            <a:ext cx="785818" cy="1588"/>
          </a:xfrm>
          <a:prstGeom prst="line">
            <a:avLst/>
          </a:prstGeom>
          <a:ln w="76200">
            <a:solidFill>
              <a:srgbClr val="00B0F0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438" y="1071546"/>
            <a:ext cx="128585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Actual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Searching</a:t>
            </a:r>
          </a:p>
          <a:p>
            <a:r>
              <a:rPr lang="en-CA" b="1" dirty="0" smtClean="0">
                <a:solidFill>
                  <a:srgbClr val="002060"/>
                </a:solidFill>
              </a:rPr>
              <a:t>Completed:</a:t>
            </a:r>
          </a:p>
          <a:p>
            <a:endParaRPr lang="en-CA" sz="1200" b="1" dirty="0" smtClean="0">
              <a:solidFill>
                <a:srgbClr val="002060"/>
              </a:solidFill>
            </a:endParaRPr>
          </a:p>
          <a:p>
            <a:r>
              <a:rPr lang="en-CA" b="1" dirty="0" smtClean="0">
                <a:solidFill>
                  <a:srgbClr val="002060"/>
                </a:solidFill>
              </a:rPr>
              <a:t>Three</a:t>
            </a:r>
          </a:p>
          <a:p>
            <a:r>
              <a:rPr lang="en-CA" b="1" dirty="0" smtClean="0">
                <a:solidFill>
                  <a:srgbClr val="002060"/>
                </a:solidFill>
              </a:rPr>
              <a:t>primary </a:t>
            </a:r>
          </a:p>
          <a:p>
            <a:r>
              <a:rPr lang="en-CA" b="1" dirty="0" smtClean="0">
                <a:solidFill>
                  <a:srgbClr val="002060"/>
                </a:solidFill>
              </a:rPr>
              <a:t>areas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searched</a:t>
            </a:r>
          </a:p>
          <a:p>
            <a:r>
              <a:rPr lang="en-CA" b="1" dirty="0" smtClean="0">
                <a:solidFill>
                  <a:srgbClr val="002060"/>
                </a:solidFill>
              </a:rPr>
              <a:t>twice.</a:t>
            </a:r>
          </a:p>
          <a:p>
            <a:endParaRPr lang="en-CA" b="1" dirty="0" smtClean="0">
              <a:solidFill>
                <a:srgbClr val="002060"/>
              </a:solidFill>
            </a:endParaRPr>
          </a:p>
          <a:p>
            <a:r>
              <a:rPr lang="en-CA" b="1" dirty="0" smtClean="0">
                <a:solidFill>
                  <a:srgbClr val="002060"/>
                </a:solidFill>
              </a:rPr>
              <a:t>Three</a:t>
            </a:r>
          </a:p>
          <a:p>
            <a:r>
              <a:rPr lang="en-CA" b="1" dirty="0" smtClean="0">
                <a:solidFill>
                  <a:srgbClr val="002060"/>
                </a:solidFill>
              </a:rPr>
              <a:t>secondary</a:t>
            </a:r>
          </a:p>
          <a:p>
            <a:r>
              <a:rPr lang="en-CA" b="1" dirty="0" smtClean="0">
                <a:solidFill>
                  <a:srgbClr val="002060"/>
                </a:solidFill>
              </a:rPr>
              <a:t>Areas partially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searched.</a:t>
            </a:r>
          </a:p>
          <a:p>
            <a:endParaRPr lang="en-CA" b="1" dirty="0" smtClean="0">
              <a:solidFill>
                <a:srgbClr val="002060"/>
              </a:solidFill>
            </a:endParaRPr>
          </a:p>
          <a:p>
            <a:endParaRPr lang="en-CA" b="1" dirty="0" smtClean="0">
              <a:solidFill>
                <a:srgbClr val="00206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4192170" y="6184640"/>
            <a:ext cx="857256" cy="1588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42844" y="3641726"/>
            <a:ext cx="857256" cy="1588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14282" y="5284800"/>
            <a:ext cx="785818" cy="1588"/>
          </a:xfrm>
          <a:prstGeom prst="line">
            <a:avLst/>
          </a:prstGeom>
          <a:ln w="76200">
            <a:solidFill>
              <a:srgbClr val="00B0F0"/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143504" y="6072206"/>
            <a:ext cx="3962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b="1" dirty="0" smtClean="0">
                <a:solidFill>
                  <a:srgbClr val="002060"/>
                </a:solidFill>
              </a:rPr>
              <a:t>Total No. Images: 5,456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   2020 images/hr (image every 1.8 sec.)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858016" y="6072206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28</a:t>
            </a:fld>
            <a:endParaRPr lang="en-CA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715008" y="142852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71470" y="1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00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-142908" y="1928802"/>
            <a:ext cx="164304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Image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Recognition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Search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Video</a:t>
            </a:r>
          </a:p>
          <a:p>
            <a:pPr algn="ctr"/>
            <a:r>
              <a:rPr lang="en-CA" sz="10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 49 Palms Oasis Trail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Joshua Tree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National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Park</a:t>
            </a:r>
            <a:endParaRPr lang="en-CA" sz="20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29</a:t>
            </a:fld>
            <a:endParaRPr lang="en-CA" dirty="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5355" y="5000636"/>
            <a:ext cx="1263373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4" descr="CameraIcon_Side View_100x6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96" y="1357298"/>
            <a:ext cx="642942" cy="430771"/>
          </a:xfrm>
          <a:prstGeom prst="rect">
            <a:avLst/>
          </a:prstGeom>
        </p:spPr>
      </p:pic>
      <p:pic>
        <p:nvPicPr>
          <p:cNvPr id="27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1142989"/>
            <a:ext cx="505617" cy="500061"/>
          </a:xfrm>
          <a:prstGeom prst="rect">
            <a:avLst/>
          </a:prstGeom>
          <a:noFill/>
        </p:spPr>
      </p:pic>
      <p:pic>
        <p:nvPicPr>
          <p:cNvPr id="13" name="JoshuaTreeSearch_IRVideo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1714480" y="1696629"/>
            <a:ext cx="7143800" cy="487564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500430" y="1142989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>
                <a:solidFill>
                  <a:srgbClr val="002060"/>
                </a:solidFill>
              </a:rPr>
              <a:t>Image Recognition Search</a:t>
            </a:r>
            <a:endParaRPr lang="en-CA" sz="2400" dirty="0">
              <a:solidFill>
                <a:srgbClr val="002060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286380" y="209840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7" name="TextBox 16"/>
          <p:cNvSpPr txBox="1"/>
          <p:nvPr/>
        </p:nvSpPr>
        <p:spPr>
          <a:xfrm>
            <a:off x="1597201" y="571480"/>
            <a:ext cx="2331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Example Uses: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5101" y="1548458"/>
            <a:ext cx="4045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chemeClr val="bg1">
                    <a:lumMod val="95000"/>
                  </a:schemeClr>
                </a:solidFill>
              </a:rPr>
              <a:t>Not finding them is easy…</a:t>
            </a:r>
            <a:endParaRPr lang="en-CA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0100" y="1240681"/>
            <a:ext cx="189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CA" sz="2400" b="1" dirty="0" smtClean="0">
                <a:solidFill>
                  <a:srgbClr val="002060"/>
                </a:solidFill>
              </a:rPr>
              <a:t>      CCTV Footage</a:t>
            </a:r>
            <a:endParaRPr lang="en-CA" sz="2400" b="1" dirty="0">
              <a:solidFill>
                <a:srgbClr val="00206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867556" y="6356350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3</a:t>
            </a:fld>
            <a:endParaRPr lang="en-CA" dirty="0"/>
          </a:p>
        </p:txBody>
      </p:sp>
      <p:pic>
        <p:nvPicPr>
          <p:cNvPr id="20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830612"/>
            <a:ext cx="1285884" cy="669958"/>
          </a:xfrm>
          <a:prstGeom prst="rect">
            <a:avLst/>
          </a:prstGeom>
          <a:noFill/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928662" y="71414"/>
            <a:ext cx="33575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Image Recognition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3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71414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429257" y="91499"/>
            <a:ext cx="3357584" cy="81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SARTechnology\webimages_ST\JessicaOConnor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7356" y="2160114"/>
            <a:ext cx="1500626" cy="148271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028" name="Picture 4" descr="C:\SARTechnology\webimages_ST\DionReynolds.png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2160114"/>
            <a:ext cx="1501200" cy="14832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3857620" y="857232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CA" sz="2400" b="1" dirty="0" smtClean="0">
                <a:solidFill>
                  <a:srgbClr val="002060"/>
                </a:solidFill>
              </a:rPr>
              <a:t>   Public </a:t>
            </a:r>
            <a:br>
              <a:rPr lang="en-CA" sz="2400" b="1" dirty="0" smtClean="0">
                <a:solidFill>
                  <a:srgbClr val="002060"/>
                </a:solidFill>
              </a:rPr>
            </a:br>
            <a:r>
              <a:rPr lang="en-CA" sz="2400" b="1" dirty="0" smtClean="0">
                <a:solidFill>
                  <a:srgbClr val="002060"/>
                </a:solidFill>
              </a:rPr>
              <a:t>Sightings</a:t>
            </a:r>
            <a:endParaRPr lang="en-CA" sz="2400" b="1" dirty="0">
              <a:solidFill>
                <a:srgbClr val="002060"/>
              </a:solidFill>
            </a:endParaRPr>
          </a:p>
        </p:txBody>
      </p:sp>
      <p:pic>
        <p:nvPicPr>
          <p:cNvPr id="2" name="Picture 5" descr="C:\SARTechnology\webimages_ST\JessicaTent_RectangleLabelled_613x349.png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15074" y="1782114"/>
            <a:ext cx="2213438" cy="18612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43306" y="1782115"/>
            <a:ext cx="2214578" cy="185948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1500166" y="3977350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CA" sz="2400" b="1" dirty="0" smtClean="0">
                <a:solidFill>
                  <a:srgbClr val="002060"/>
                </a:solidFill>
              </a:rPr>
              <a:t>- Perform Image-Recognition Flights</a:t>
            </a:r>
            <a:endParaRPr lang="en-CA" sz="2400" b="1" dirty="0">
              <a:solidFill>
                <a:srgbClr val="002060"/>
              </a:solidFill>
            </a:endParaRPr>
          </a:p>
        </p:txBody>
      </p:sp>
      <p:pic>
        <p:nvPicPr>
          <p:cNvPr id="1032" name="Picture 8" descr="C:\SARTechnology\webimages_ST\TrampersFoundGeoMarkerLocationRegion_647x472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58" y="4668823"/>
            <a:ext cx="2609849" cy="1903449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033" name="Picture 9" descr="C:\SARTechnology\webimages_ST\TrampersFoundLocation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66387" y="4668823"/>
            <a:ext cx="2477183" cy="1857388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034" name="Picture 10" descr="C:\SARTechnology\webimages_ST\TrampersFoundLocation_SelectedSegmentsRedCircle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43612" y="4668823"/>
            <a:ext cx="2486040" cy="181332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035" name="Picture 11" descr="C:\SARTechnology\webimages_ST\JessicaOConnor_DionReynolds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29454" y="3857628"/>
            <a:ext cx="1273367" cy="71438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4348" y="1285860"/>
            <a:ext cx="959020" cy="60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0" descr="PixelSquare_44x4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2976" y="642918"/>
            <a:ext cx="419159" cy="400106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693343" y="1000108"/>
            <a:ext cx="807219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7000892" y="857232"/>
            <a:ext cx="164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CA" sz="2400" b="1" dirty="0" smtClean="0">
                <a:solidFill>
                  <a:srgbClr val="002060"/>
                </a:solidFill>
              </a:rPr>
              <a:t>       Drone</a:t>
            </a:r>
            <a:br>
              <a:rPr lang="en-CA" sz="2400" b="1" dirty="0" smtClean="0">
                <a:solidFill>
                  <a:srgbClr val="002060"/>
                </a:solidFill>
              </a:rPr>
            </a:br>
            <a:r>
              <a:rPr lang="en-CA" sz="2400" b="1" dirty="0" smtClean="0">
                <a:solidFill>
                  <a:srgbClr val="002060"/>
                </a:solidFill>
              </a:rPr>
              <a:t>Images</a:t>
            </a:r>
            <a:endParaRPr lang="en-CA" sz="2400" b="1" dirty="0">
              <a:solidFill>
                <a:srgbClr val="002060"/>
              </a:solidFill>
            </a:endParaRPr>
          </a:p>
        </p:txBody>
      </p:sp>
      <p:pic>
        <p:nvPicPr>
          <p:cNvPr id="28" name="Picture 27" descr="Drone_Whit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44480" y="1000107"/>
            <a:ext cx="1027915" cy="714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00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486" y="5674211"/>
            <a:ext cx="367356" cy="367356"/>
          </a:xfrm>
          <a:prstGeom prst="rect">
            <a:avLst/>
          </a:prstGeom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7982" y="5643578"/>
            <a:ext cx="433385" cy="428623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71406" y="1093991"/>
            <a:ext cx="3440878" cy="5216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    Practical Tips:</a:t>
            </a:r>
          </a:p>
          <a:p>
            <a:r>
              <a:rPr lang="en-CA" sz="500" b="1" dirty="0" smtClean="0">
                <a:solidFill>
                  <a:srgbClr val="002060"/>
                </a:solidFill>
              </a:rPr>
              <a:t/>
            </a:r>
            <a:br>
              <a:rPr lang="en-CA" sz="5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 - Clean the windshields.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- Use a flexible lens hood to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  reduce flare and reflections.</a:t>
            </a:r>
          </a:p>
          <a:p>
            <a:r>
              <a:rPr lang="en-CA" sz="1400" b="1" dirty="0" smtClean="0">
                <a:solidFill>
                  <a:srgbClr val="002060"/>
                </a:solidFill>
              </a:rPr>
              <a:t/>
            </a:r>
            <a:br>
              <a:rPr lang="en-CA" sz="14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- Use dual suction-cup mount.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- Mount </a:t>
            </a:r>
            <a:r>
              <a:rPr lang="en-CA" sz="2000" b="1" dirty="0" err="1" smtClean="0">
                <a:solidFill>
                  <a:srgbClr val="002060"/>
                </a:solidFill>
              </a:rPr>
              <a:t>GoPro’s</a:t>
            </a:r>
            <a:r>
              <a:rPr lang="en-CA" sz="2000" b="1" dirty="0" smtClean="0">
                <a:solidFill>
                  <a:srgbClr val="002060"/>
                </a:solidFill>
              </a:rPr>
              <a:t> low down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  to reduce sunlight glare.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- Do not fly into the sun.</a:t>
            </a:r>
          </a:p>
          <a:p>
            <a:pPr>
              <a:buFontTx/>
              <a:buChar char="-"/>
            </a:pPr>
            <a:r>
              <a:rPr lang="en-CA" sz="2000" b="1" dirty="0" smtClean="0">
                <a:solidFill>
                  <a:srgbClr val="002060"/>
                </a:solidFill>
              </a:rPr>
              <a:t>Fly away/across from the sun.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1400" b="1" dirty="0" smtClean="0">
                <a:solidFill>
                  <a:srgbClr val="002060"/>
                </a:solidFill>
              </a:rPr>
              <a:t/>
            </a:r>
            <a:br>
              <a:rPr lang="en-CA" sz="14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- Use external USB battery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   pack for </a:t>
            </a:r>
            <a:r>
              <a:rPr lang="en-CA" sz="2000" b="1" dirty="0" err="1" smtClean="0">
                <a:solidFill>
                  <a:srgbClr val="002060"/>
                </a:solidFill>
              </a:rPr>
              <a:t>GoPro</a:t>
            </a:r>
            <a:r>
              <a:rPr lang="en-CA" sz="2000" b="1" dirty="0" smtClean="0">
                <a:solidFill>
                  <a:srgbClr val="002060"/>
                </a:solidFill>
              </a:rPr>
              <a:t> cameras.</a:t>
            </a:r>
          </a:p>
          <a:p>
            <a:pPr>
              <a:buFontTx/>
              <a:buChar char="-"/>
            </a:pPr>
            <a:r>
              <a:rPr lang="en-CA" sz="2000" b="1" dirty="0" smtClean="0">
                <a:solidFill>
                  <a:srgbClr val="002060"/>
                </a:solidFill>
              </a:rPr>
              <a:t> </a:t>
            </a:r>
            <a:r>
              <a:rPr lang="en-CA" sz="2000" b="1" dirty="0" err="1" smtClean="0">
                <a:solidFill>
                  <a:srgbClr val="002060"/>
                </a:solidFill>
              </a:rPr>
              <a:t>Setup</a:t>
            </a:r>
            <a:r>
              <a:rPr lang="en-CA" sz="2000" b="1" dirty="0" smtClean="0">
                <a:solidFill>
                  <a:srgbClr val="002060"/>
                </a:solidFill>
              </a:rPr>
              <a:t> </a:t>
            </a:r>
            <a:r>
              <a:rPr lang="en-CA" sz="2000" b="1" dirty="0" err="1" smtClean="0">
                <a:solidFill>
                  <a:srgbClr val="002060"/>
                </a:solidFill>
              </a:rPr>
              <a:t>GoPro’s</a:t>
            </a:r>
            <a:r>
              <a:rPr lang="en-CA" sz="2000" b="1" dirty="0" smtClean="0">
                <a:solidFill>
                  <a:srgbClr val="002060"/>
                </a:solidFill>
              </a:rPr>
              <a:t> with QR Code.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1400" b="1" dirty="0" smtClean="0">
                <a:solidFill>
                  <a:srgbClr val="002060"/>
                </a:solidFill>
              </a:rPr>
              <a:t/>
            </a:r>
            <a:br>
              <a:rPr lang="en-CA" sz="14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- Constantly monitor the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  cameras and GPS flight track.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2643183"/>
            <a:ext cx="256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>
              <a:solidFill>
                <a:srgbClr val="002060"/>
              </a:solidFill>
            </a:endParaRPr>
          </a:p>
          <a:p>
            <a:pPr algn="ctr"/>
            <a:endParaRPr lang="en-CA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2857496"/>
            <a:ext cx="2950501" cy="2214578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1428736"/>
            <a:ext cx="680725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7620" y="1571612"/>
            <a:ext cx="554305" cy="998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30</a:t>
            </a:fld>
            <a:endParaRPr lang="en-CA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034" y="6286520"/>
            <a:ext cx="419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919134" y="6286520"/>
            <a:ext cx="1957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Every pixel counts.</a:t>
            </a:r>
            <a:endParaRPr lang="en-CA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500694" y="142852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SARTechnology\webimages_ST\LenseHood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0694" y="1714488"/>
            <a:ext cx="1143008" cy="853028"/>
          </a:xfrm>
          <a:prstGeom prst="rect">
            <a:avLst/>
          </a:prstGeom>
          <a:noFill/>
        </p:spPr>
      </p:pic>
      <p:pic>
        <p:nvPicPr>
          <p:cNvPr id="25" name="Picture 24" descr="BatteryPackUS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14876" y="5357826"/>
            <a:ext cx="1397749" cy="1143008"/>
          </a:xfrm>
          <a:prstGeom prst="rect">
            <a:avLst/>
          </a:prstGeom>
        </p:spPr>
      </p:pic>
      <p:pic>
        <p:nvPicPr>
          <p:cNvPr id="26" name="Picture 25" descr="QRCode_GoProCamer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286512" y="5429264"/>
            <a:ext cx="1048288" cy="1001954"/>
          </a:xfrm>
          <a:prstGeom prst="rect">
            <a:avLst/>
          </a:prstGeom>
        </p:spPr>
      </p:pic>
      <p:pic>
        <p:nvPicPr>
          <p:cNvPr id="27" name="Picture 26" descr="Helicopter_RCMP_GoPro3aCloseUpPilot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16" y="1142984"/>
            <a:ext cx="2071702" cy="3929090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24" name="Picture 23" descr="SuctionCup_DualMountFatGecko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0800000">
            <a:off x="3579903" y="5178069"/>
            <a:ext cx="1063534" cy="1442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718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773" y="6174282"/>
            <a:ext cx="342866" cy="367356"/>
          </a:xfrm>
          <a:prstGeom prst="rect">
            <a:avLst/>
          </a:prstGeom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6143649"/>
            <a:ext cx="404493" cy="428623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14282" y="2176999"/>
            <a:ext cx="27930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Left-Side &amp; Right-Side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cameras both mounted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To windshield with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dual suction cup clamps.</a:t>
            </a:r>
            <a:endParaRPr lang="en-CA" sz="2000" dirty="0"/>
          </a:p>
        </p:txBody>
      </p:sp>
      <p:sp>
        <p:nvSpPr>
          <p:cNvPr id="22" name="Rectangle 21"/>
          <p:cNvSpPr/>
          <p:nvPr/>
        </p:nvSpPr>
        <p:spPr>
          <a:xfrm>
            <a:off x="0" y="2643183"/>
            <a:ext cx="256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>
              <a:solidFill>
                <a:srgbClr val="002060"/>
              </a:solidFill>
            </a:endParaRPr>
          </a:p>
          <a:p>
            <a:pPr algn="ctr"/>
            <a:endParaRPr lang="en-CA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70" y="3143248"/>
            <a:ext cx="3138847" cy="2627331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71406" y="4857760"/>
            <a:ext cx="309270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Spotters ensures both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cameras remain operating, 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level and pointing to the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left and right-sides of the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helicopter’s centre-line.</a:t>
            </a:r>
            <a:endParaRPr lang="en-CA" sz="2000" dirty="0"/>
          </a:p>
        </p:txBody>
      </p:sp>
      <p:sp>
        <p:nvSpPr>
          <p:cNvPr id="25" name="Rectangle 24"/>
          <p:cNvSpPr/>
          <p:nvPr/>
        </p:nvSpPr>
        <p:spPr>
          <a:xfrm>
            <a:off x="4076691" y="6157905"/>
            <a:ext cx="50006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Spotters visually scan the terrain during flight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1214422"/>
            <a:ext cx="2920917" cy="1718657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31</a:t>
            </a:fld>
            <a:endParaRPr lang="en-CA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51947" y="1428736"/>
            <a:ext cx="776979" cy="55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286380" y="209840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5" descr="Helicopter_RCMP_GoPro3aCloseUpPilot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4678" y="1857364"/>
            <a:ext cx="2071702" cy="3929090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142844" y="3571876"/>
            <a:ext cx="285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Low camera mount location reduces overhead sunlight glare.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2844" y="1391840"/>
            <a:ext cx="846689" cy="6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7" descr="SuctionCup_DualMountFatGecko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0800000">
            <a:off x="1158155" y="1071546"/>
            <a:ext cx="800107" cy="1084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00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942" y="1352212"/>
            <a:ext cx="367356" cy="367356"/>
          </a:xfrm>
          <a:prstGeom prst="rect">
            <a:avLst/>
          </a:prstGeom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8285" y="1321579"/>
            <a:ext cx="433385" cy="428623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00298" y="1320447"/>
            <a:ext cx="64294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200" b="1" dirty="0" smtClean="0">
                <a:solidFill>
                  <a:srgbClr val="002060"/>
                </a:solidFill>
              </a:rPr>
              <a:t>Image Post Processing – Identify ‘Objects of Interest’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2643183"/>
            <a:ext cx="256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>
              <a:solidFill>
                <a:srgbClr val="002060"/>
              </a:solidFill>
            </a:endParaRPr>
          </a:p>
          <a:p>
            <a:pPr algn="ctr"/>
            <a:endParaRPr lang="en-CA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2071678"/>
            <a:ext cx="4322753" cy="3357586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890" y="2071678"/>
            <a:ext cx="4357266" cy="3357586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2643175" y="5857892"/>
            <a:ext cx="45005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Distant View of an Object of Interest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32</a:t>
            </a:fld>
            <a:endParaRPr lang="en-CA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1142984"/>
            <a:ext cx="1113534" cy="79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286380" y="209840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29289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818" y="1293926"/>
            <a:ext cx="367356" cy="367356"/>
          </a:xfrm>
          <a:prstGeom prst="rect">
            <a:avLst/>
          </a:prstGeom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5752" y="1263293"/>
            <a:ext cx="433385" cy="428623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643174" y="1277549"/>
            <a:ext cx="5929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Image Post Processing – Identify ‘Objects of Interest’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2643183"/>
            <a:ext cx="256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>
              <a:solidFill>
                <a:srgbClr val="002060"/>
              </a:solidFill>
            </a:endParaRPr>
          </a:p>
          <a:p>
            <a:pPr algn="ctr"/>
            <a:endParaRPr lang="en-CA" sz="20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2000240"/>
            <a:ext cx="4300611" cy="321471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2000240"/>
            <a:ext cx="4332145" cy="3243269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2143108" y="6292468"/>
            <a:ext cx="52864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Objects of Interest – Require Onsite Verification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00298" y="5363774"/>
            <a:ext cx="43577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Close-Up Views of an Object of Interest</a:t>
            </a:r>
          </a:p>
        </p:txBody>
      </p:sp>
      <p:pic>
        <p:nvPicPr>
          <p:cNvPr id="23" name="Picture 22" descr="CheckMarkDarkBlueTransparent1smal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7161" y="6263950"/>
            <a:ext cx="385947" cy="52263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00100" y="5835322"/>
            <a:ext cx="7643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Embedded Lat/Long Location information identifies camera location.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33</a:t>
            </a:fld>
            <a:endParaRPr lang="en-CA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6718" y="1142984"/>
            <a:ext cx="99913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286380" y="276511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71470" y="1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3714744" y="5935824"/>
            <a:ext cx="507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Last seen in Whitmore,  going to </a:t>
            </a:r>
            <a:r>
              <a:rPr lang="en-CA" sz="2000" b="1" dirty="0" err="1" smtClean="0">
                <a:solidFill>
                  <a:srgbClr val="002060"/>
                </a:solidFill>
              </a:rPr>
              <a:t>Lassen</a:t>
            </a:r>
            <a:r>
              <a:rPr lang="en-CA" sz="2000" b="1" dirty="0" smtClean="0">
                <a:solidFill>
                  <a:srgbClr val="002060"/>
                </a:solidFill>
              </a:rPr>
              <a:t> National Forest, where her vehicle was found.</a:t>
            </a:r>
            <a:endParaRPr lang="en-CA" sz="2000" b="1" dirty="0">
              <a:solidFill>
                <a:srgbClr val="002060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00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0" y="1285860"/>
            <a:ext cx="2427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Cheryl </a:t>
            </a:r>
            <a:r>
              <a:rPr lang="en-CA" sz="2000" b="1" dirty="0" err="1" smtClean="0">
                <a:solidFill>
                  <a:srgbClr val="002060"/>
                </a:solidFill>
              </a:rPr>
              <a:t>McBee</a:t>
            </a:r>
            <a:r>
              <a:rPr lang="en-CA" sz="2000" b="1" dirty="0" smtClean="0">
                <a:solidFill>
                  <a:srgbClr val="002060"/>
                </a:solidFill>
              </a:rPr>
              <a:t> Search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Whitmore, CA</a:t>
            </a:r>
          </a:p>
        </p:txBody>
      </p:sp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269" y="6106089"/>
            <a:ext cx="367356" cy="367356"/>
          </a:xfrm>
          <a:prstGeom prst="rect">
            <a:avLst/>
          </a:prstGeom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6075456"/>
            <a:ext cx="433385" cy="428623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14282" y="4714884"/>
            <a:ext cx="18302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Near </a:t>
            </a:r>
            <a:r>
              <a:rPr lang="en-CA" sz="2000" b="1" dirty="0" err="1" smtClean="0">
                <a:solidFill>
                  <a:srgbClr val="002060"/>
                </a:solidFill>
              </a:rPr>
              <a:t>Lassen</a:t>
            </a:r>
            <a:r>
              <a:rPr lang="en-CA" sz="2000" b="1" dirty="0" smtClean="0">
                <a:solidFill>
                  <a:srgbClr val="002060"/>
                </a:solidFill>
              </a:rPr>
              <a:t/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National Forest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California</a:t>
            </a:r>
            <a:endParaRPr lang="en-CA" sz="20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34</a:t>
            </a:fld>
            <a:endParaRPr lang="en-CA" dirty="0"/>
          </a:p>
        </p:txBody>
      </p:sp>
      <p:pic>
        <p:nvPicPr>
          <p:cNvPr id="19" name="Picture 18" descr="CherylMcBee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4" y="2214554"/>
            <a:ext cx="2176767" cy="2219635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22" name="Picture 21" descr="5acbc0d91068b.imag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6917" y="1484572"/>
            <a:ext cx="5645611" cy="4230444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24" name="Picture 23" descr="ShastaCoSherrifsOfficeSA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177" y="5715016"/>
            <a:ext cx="1032361" cy="1009999"/>
          </a:xfrm>
          <a:prstGeom prst="rect">
            <a:avLst/>
          </a:prstGeom>
        </p:spPr>
      </p:pic>
      <p:pic>
        <p:nvPicPr>
          <p:cNvPr id="25" name="Picture 24" descr="USNationalParkServic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11176" y="5786454"/>
            <a:ext cx="867388" cy="90857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86182" y="1059404"/>
            <a:ext cx="4714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Example Mission:  Shasta County Sheriff’s SAR</a:t>
            </a:r>
            <a:endParaRPr lang="en-CA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5286380" y="142852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71470" y="1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3714744" y="5935824"/>
            <a:ext cx="507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1/240</a:t>
            </a:r>
            <a:r>
              <a:rPr lang="en-CA" sz="2000" b="1" baseline="30000" dirty="0" smtClean="0">
                <a:solidFill>
                  <a:srgbClr val="002060"/>
                </a:solidFill>
              </a:rPr>
              <a:t>th</a:t>
            </a:r>
            <a:r>
              <a:rPr lang="en-CA" sz="2000" b="1" dirty="0" smtClean="0">
                <a:solidFill>
                  <a:srgbClr val="002060"/>
                </a:solidFill>
              </a:rPr>
              <a:t>-size segment insert showing two persons within the original full-size image.</a:t>
            </a:r>
            <a:endParaRPr lang="en-CA" sz="2000" b="1" dirty="0">
              <a:solidFill>
                <a:srgbClr val="002060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29289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357290" y="1028626"/>
            <a:ext cx="75724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Typhoon-8 Drone Search – 72 images, 17,280 segments  processed</a:t>
            </a:r>
          </a:p>
        </p:txBody>
      </p:sp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269" y="6106089"/>
            <a:ext cx="367356" cy="367356"/>
          </a:xfrm>
          <a:prstGeom prst="rect">
            <a:avLst/>
          </a:prstGeom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6075456"/>
            <a:ext cx="433385" cy="428623"/>
          </a:xfrm>
          <a:prstGeom prst="rect">
            <a:avLst/>
          </a:prstGeom>
          <a:noFill/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35</a:t>
            </a:fld>
            <a:endParaRPr lang="en-CA" dirty="0"/>
          </a:p>
        </p:txBody>
      </p:sp>
      <p:pic>
        <p:nvPicPr>
          <p:cNvPr id="24" name="Picture 23" descr="ShastaCoSherrifsOfficeSA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177" y="5786454"/>
            <a:ext cx="1032361" cy="1009999"/>
          </a:xfrm>
          <a:prstGeom prst="rect">
            <a:avLst/>
          </a:prstGeom>
        </p:spPr>
      </p:pic>
      <p:pic>
        <p:nvPicPr>
          <p:cNvPr id="25" name="Picture 24" descr="USNationalParkServic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11176" y="5898736"/>
            <a:ext cx="867388" cy="908577"/>
          </a:xfrm>
          <a:prstGeom prst="rect">
            <a:avLst/>
          </a:prstGeom>
        </p:spPr>
      </p:pic>
      <p:pic>
        <p:nvPicPr>
          <p:cNvPr id="27" name="Picture 26" descr="YUN00138_Rank1_96PC_2Persons_SegmentInser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01696" y="1500174"/>
            <a:ext cx="7620054" cy="428628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28" name="Picture 27" descr="TyphoonhH_dron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406" y="1172595"/>
            <a:ext cx="1019969" cy="72153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2000240"/>
            <a:ext cx="121441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 smtClean="0">
                <a:solidFill>
                  <a:srgbClr val="002060"/>
                </a:solidFill>
              </a:rPr>
              <a:t>Three segments containing Persons were found.</a:t>
            </a:r>
            <a:br>
              <a:rPr lang="en-CA" b="1" dirty="0" smtClean="0">
                <a:solidFill>
                  <a:srgbClr val="002060"/>
                </a:solidFill>
              </a:rPr>
            </a:br>
            <a:endParaRPr lang="en-CA" sz="800" b="1" dirty="0" smtClean="0">
              <a:solidFill>
                <a:srgbClr val="002060"/>
              </a:solidFill>
            </a:endParaRPr>
          </a:p>
          <a:p>
            <a:pPr algn="ctr"/>
            <a:r>
              <a:rPr lang="en-CA" b="1" dirty="0" smtClean="0">
                <a:solidFill>
                  <a:srgbClr val="002060"/>
                </a:solidFill>
              </a:rPr>
              <a:t>- In the top 3%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of  all the 17,280 segments searched.</a:t>
            </a:r>
            <a:endParaRPr lang="en-CA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5286380" y="209840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71470" y="1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3714744" y="5935824"/>
            <a:ext cx="507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1/240</a:t>
            </a:r>
            <a:r>
              <a:rPr lang="en-CA" sz="2000" b="1" baseline="30000" dirty="0" smtClean="0">
                <a:solidFill>
                  <a:srgbClr val="002060"/>
                </a:solidFill>
              </a:rPr>
              <a:t>th</a:t>
            </a:r>
            <a:r>
              <a:rPr lang="en-CA" sz="2000" b="1" dirty="0" smtClean="0">
                <a:solidFill>
                  <a:srgbClr val="002060"/>
                </a:solidFill>
              </a:rPr>
              <a:t>-size segment insert showing one person within the original full-size image.</a:t>
            </a:r>
            <a:endParaRPr lang="en-CA" sz="2000" b="1" dirty="0">
              <a:solidFill>
                <a:srgbClr val="002060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00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357290" y="1028626"/>
            <a:ext cx="75724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Typhoon-8 Drone Search – 72 images, 17,280 segments  processed</a:t>
            </a:r>
          </a:p>
        </p:txBody>
      </p:sp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269" y="6106089"/>
            <a:ext cx="367356" cy="367356"/>
          </a:xfrm>
          <a:prstGeom prst="rect">
            <a:avLst/>
          </a:prstGeom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6075456"/>
            <a:ext cx="433385" cy="428623"/>
          </a:xfrm>
          <a:prstGeom prst="rect">
            <a:avLst/>
          </a:prstGeom>
          <a:noFill/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36</a:t>
            </a:fld>
            <a:endParaRPr lang="en-CA" dirty="0"/>
          </a:p>
        </p:txBody>
      </p:sp>
      <p:pic>
        <p:nvPicPr>
          <p:cNvPr id="24" name="Picture 23" descr="ShastaCoSherrifsOfficeSA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177" y="5776587"/>
            <a:ext cx="1032361" cy="1009999"/>
          </a:xfrm>
          <a:prstGeom prst="rect">
            <a:avLst/>
          </a:prstGeom>
        </p:spPr>
      </p:pic>
      <p:pic>
        <p:nvPicPr>
          <p:cNvPr id="25" name="Picture 24" descr="USNationalParkServic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11176" y="5878009"/>
            <a:ext cx="867388" cy="908577"/>
          </a:xfrm>
          <a:prstGeom prst="rect">
            <a:avLst/>
          </a:prstGeom>
        </p:spPr>
      </p:pic>
      <p:pic>
        <p:nvPicPr>
          <p:cNvPr id="28" name="Picture 27" descr="TyphoonhH_dron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06" y="1172595"/>
            <a:ext cx="1019969" cy="72153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2000240"/>
            <a:ext cx="121441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 smtClean="0">
                <a:solidFill>
                  <a:srgbClr val="002060"/>
                </a:solidFill>
              </a:rPr>
              <a:t>Three segments containing Persons were found.</a:t>
            </a:r>
            <a:br>
              <a:rPr lang="en-CA" b="1" dirty="0" smtClean="0">
                <a:solidFill>
                  <a:srgbClr val="002060"/>
                </a:solidFill>
              </a:rPr>
            </a:br>
            <a:endParaRPr lang="en-CA" sz="800" b="1" dirty="0" smtClean="0">
              <a:solidFill>
                <a:srgbClr val="002060"/>
              </a:solidFill>
            </a:endParaRPr>
          </a:p>
          <a:p>
            <a:pPr algn="ctr"/>
            <a:r>
              <a:rPr lang="en-CA" b="1" dirty="0" smtClean="0">
                <a:solidFill>
                  <a:srgbClr val="002060"/>
                </a:solidFill>
              </a:rPr>
              <a:t>- In the top 3%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of  all the 17,280 segments searched.</a:t>
            </a:r>
            <a:endParaRPr lang="en-CA" dirty="0"/>
          </a:p>
        </p:txBody>
      </p:sp>
      <p:pic>
        <p:nvPicPr>
          <p:cNvPr id="22" name="Picture 21" descr="YUN00004_Rank2_76PC_SegmentInsert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57290" y="1500174"/>
            <a:ext cx="7620021" cy="428626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5286380" y="209840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1470" y="0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1357290" y="5929330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Hiker Trapped on a ledge on the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South Face of Mount Brunswick</a:t>
            </a:r>
            <a:endParaRPr lang="en-CA" sz="2000" b="1" dirty="0">
              <a:solidFill>
                <a:srgbClr val="002060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718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4645928" y="935164"/>
            <a:ext cx="27121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000" b="1" dirty="0" err="1" smtClean="0">
                <a:solidFill>
                  <a:srgbClr val="002060"/>
                </a:solidFill>
              </a:rPr>
              <a:t>Danial</a:t>
            </a:r>
            <a:r>
              <a:rPr lang="en-CA" sz="2000" b="1" dirty="0" smtClean="0">
                <a:solidFill>
                  <a:srgbClr val="002060"/>
                </a:solidFill>
              </a:rPr>
              <a:t> </a:t>
            </a:r>
            <a:r>
              <a:rPr lang="en-CA" sz="2000" b="1" dirty="0" err="1" smtClean="0">
                <a:solidFill>
                  <a:srgbClr val="002060"/>
                </a:solidFill>
              </a:rPr>
              <a:t>Kosarifor</a:t>
            </a:r>
            <a:r>
              <a:rPr lang="en-CA" sz="2000" b="1" dirty="0" smtClean="0">
                <a:solidFill>
                  <a:srgbClr val="002060"/>
                </a:solidFill>
              </a:rPr>
              <a:t> Search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Lions Bay SAR, BC</a:t>
            </a:r>
          </a:p>
        </p:txBody>
      </p:sp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691" y="6099595"/>
            <a:ext cx="367356" cy="367356"/>
          </a:xfrm>
          <a:prstGeom prst="rect">
            <a:avLst/>
          </a:prstGeom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6068962"/>
            <a:ext cx="433385" cy="42862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85720" y="1142984"/>
            <a:ext cx="3286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South Face of Mount Brunswick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57068" y="1643050"/>
            <a:ext cx="5263773" cy="4071966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7" name="Rectangle 26"/>
          <p:cNvSpPr/>
          <p:nvPr/>
        </p:nvSpPr>
        <p:spPr>
          <a:xfrm>
            <a:off x="4500562" y="3357562"/>
            <a:ext cx="785818" cy="1143008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1643050"/>
            <a:ext cx="3399304" cy="4071966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cxnSp>
        <p:nvCxnSpPr>
          <p:cNvPr id="29" name="Straight Arrow Connector 28"/>
          <p:cNvCxnSpPr/>
          <p:nvPr/>
        </p:nvCxnSpPr>
        <p:spPr>
          <a:xfrm flipV="1">
            <a:off x="2214546" y="4071942"/>
            <a:ext cx="2071702" cy="500066"/>
          </a:xfrm>
          <a:prstGeom prst="straightConnector1">
            <a:avLst/>
          </a:prstGeom>
          <a:ln w="50800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7619" y="785794"/>
            <a:ext cx="897465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6572296" y="5929330"/>
            <a:ext cx="228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High Image Recognition Score</a:t>
            </a:r>
            <a:endParaRPr lang="en-CA" sz="2000" b="1" dirty="0">
              <a:solidFill>
                <a:srgbClr val="002060"/>
              </a:solidFill>
            </a:endParaRPr>
          </a:p>
        </p:txBody>
      </p:sp>
      <p:pic>
        <p:nvPicPr>
          <p:cNvPr id="22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68" y="6072206"/>
            <a:ext cx="433385" cy="428623"/>
          </a:xfrm>
          <a:prstGeom prst="rect">
            <a:avLst/>
          </a:prstGeom>
          <a:noFill/>
        </p:spPr>
      </p:pic>
      <p:pic>
        <p:nvPicPr>
          <p:cNvPr id="23" name="Picture 22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172" y="5929330"/>
            <a:ext cx="367356" cy="367356"/>
          </a:xfrm>
          <a:prstGeom prst="rect">
            <a:avLst/>
          </a:prstGeom>
        </p:spPr>
      </p:pic>
      <p:pic>
        <p:nvPicPr>
          <p:cNvPr id="24" name="Picture 23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702" y="5000636"/>
            <a:ext cx="438794" cy="438794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429256" y="142852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00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6152338" y="935164"/>
            <a:ext cx="26345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Murray </a:t>
            </a:r>
            <a:r>
              <a:rPr lang="en-CA" sz="2000" b="1" dirty="0" err="1" smtClean="0">
                <a:solidFill>
                  <a:srgbClr val="002060"/>
                </a:solidFill>
              </a:rPr>
              <a:t>Naswell</a:t>
            </a:r>
            <a:r>
              <a:rPr lang="en-CA" sz="2000" b="1" dirty="0" smtClean="0">
                <a:solidFill>
                  <a:srgbClr val="002060"/>
                </a:solidFill>
              </a:rPr>
              <a:t> Search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err="1" smtClean="0">
                <a:solidFill>
                  <a:srgbClr val="002060"/>
                </a:solidFill>
              </a:rPr>
              <a:t>Strathcona</a:t>
            </a:r>
            <a:r>
              <a:rPr lang="en-CA" sz="2000" b="1" dirty="0" smtClean="0">
                <a:solidFill>
                  <a:srgbClr val="002060"/>
                </a:solidFill>
              </a:rPr>
              <a:t> Park, BC</a:t>
            </a:r>
          </a:p>
        </p:txBody>
      </p:sp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15" y="6174282"/>
            <a:ext cx="367356" cy="367356"/>
          </a:xfrm>
          <a:prstGeom prst="rect">
            <a:avLst/>
          </a:prstGeom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6143649"/>
            <a:ext cx="433385" cy="42862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642942" y="1142984"/>
            <a:ext cx="3214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Image Recognition Flight Plan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3143240" y="6107927"/>
            <a:ext cx="5643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Subject left notes in Mt. Albert-Edward summit log</a:t>
            </a:r>
          </a:p>
        </p:txBody>
      </p:sp>
      <p:pic>
        <p:nvPicPr>
          <p:cNvPr id="22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6093671"/>
            <a:ext cx="433385" cy="428623"/>
          </a:xfrm>
          <a:prstGeom prst="rect">
            <a:avLst/>
          </a:prstGeom>
          <a:noFill/>
        </p:spPr>
      </p:pic>
      <p:pic>
        <p:nvPicPr>
          <p:cNvPr id="23" name="Picture 22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050" y="6165106"/>
            <a:ext cx="285752" cy="285752"/>
          </a:xfrm>
          <a:prstGeom prst="rect">
            <a:avLst/>
          </a:prstGeom>
        </p:spPr>
      </p:pic>
      <p:pic>
        <p:nvPicPr>
          <p:cNvPr id="45" name="Picture 44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50" y="1928802"/>
            <a:ext cx="367356" cy="367356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7578" y="1643050"/>
            <a:ext cx="608274" cy="96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4" y="500042"/>
            <a:ext cx="71438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20" y="2714620"/>
            <a:ext cx="1234031" cy="642942"/>
          </a:xfrm>
          <a:prstGeom prst="rect">
            <a:avLst/>
          </a:prstGeom>
          <a:noFill/>
        </p:spPr>
      </p:pic>
      <p:pic>
        <p:nvPicPr>
          <p:cNvPr id="31" name="Picture 30" descr="MtAlbertEdwardFlightPlan_SubjectLocation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1670" y="1785926"/>
            <a:ext cx="6715140" cy="4193191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71406" y="3500446"/>
            <a:ext cx="14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Helicopter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IR Flight Plan:</a:t>
            </a:r>
            <a:endParaRPr lang="en-CA" b="1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406" y="4357694"/>
            <a:ext cx="1008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solidFill>
                  <a:srgbClr val="002060"/>
                </a:solidFill>
              </a:rPr>
              <a:t>50 Km/Hr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406" y="4572008"/>
            <a:ext cx="2000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rgbClr val="002060"/>
                </a:solidFill>
              </a:rPr>
              <a:t>176 </a:t>
            </a:r>
            <a:r>
              <a:rPr lang="en-CA" sz="1600" b="1" dirty="0" err="1" smtClean="0">
                <a:solidFill>
                  <a:srgbClr val="002060"/>
                </a:solidFill>
              </a:rPr>
              <a:t>m</a:t>
            </a:r>
            <a:r>
              <a:rPr lang="en-CA" sz="1600" b="1" dirty="0" smtClean="0">
                <a:solidFill>
                  <a:srgbClr val="002060"/>
                </a:solidFill>
              </a:rPr>
              <a:t> Track Spacing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406" y="4804958"/>
            <a:ext cx="1928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rgbClr val="002060"/>
                </a:solidFill>
              </a:rPr>
              <a:t>75 ft Altitude AGL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8452" y="5000636"/>
            <a:ext cx="1646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1" dirty="0" smtClean="0">
                <a:solidFill>
                  <a:srgbClr val="002060"/>
                </a:solidFill>
              </a:rPr>
              <a:t>2 </a:t>
            </a:r>
            <a:r>
              <a:rPr lang="en-CA" sz="1600" b="1" dirty="0" err="1" smtClean="0">
                <a:solidFill>
                  <a:srgbClr val="002060"/>
                </a:solidFill>
              </a:rPr>
              <a:t>GoPro</a:t>
            </a:r>
            <a:r>
              <a:rPr lang="en-CA" sz="1600" b="1" dirty="0" smtClean="0">
                <a:solidFill>
                  <a:srgbClr val="002060"/>
                </a:solidFill>
              </a:rPr>
              <a:t> Cameras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1081" y="5233586"/>
            <a:ext cx="1643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1" dirty="0" smtClean="0">
                <a:solidFill>
                  <a:srgbClr val="002060"/>
                </a:solidFill>
              </a:rPr>
              <a:t>2 Seconds/Image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1438" y="3500438"/>
            <a:ext cx="1928794" cy="20717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\</a:t>
            </a:r>
            <a:endParaRPr lang="en-CA" dirty="0"/>
          </a:p>
        </p:txBody>
      </p:sp>
      <p:pic>
        <p:nvPicPr>
          <p:cNvPr id="51" name="Picture 50" descr="clipboar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8728" y="3643314"/>
            <a:ext cx="500034" cy="50003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1406" y="4143380"/>
            <a:ext cx="1538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solidFill>
                  <a:srgbClr val="002060"/>
                </a:solidFill>
              </a:rPr>
              <a:t>Contour Search</a:t>
            </a:r>
          </a:p>
        </p:txBody>
      </p:sp>
      <p:pic>
        <p:nvPicPr>
          <p:cNvPr id="27" name="Picture 26" descr="clipboar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282" y="1142984"/>
            <a:ext cx="428628" cy="42862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5357818" y="142852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Rectangle 27"/>
          <p:cNvSpPr/>
          <p:nvPr/>
        </p:nvSpPr>
        <p:spPr>
          <a:xfrm>
            <a:off x="3786182" y="1313257"/>
            <a:ext cx="1947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Mt. Albert Edward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1470" y="0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-32" y="3500438"/>
            <a:ext cx="1428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Hiker trapped on a cliff for 32 hours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before descending to Moat Lake</a:t>
            </a:r>
            <a:endParaRPr lang="en-CA" sz="2000" b="1" dirty="0">
              <a:solidFill>
                <a:srgbClr val="002060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718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4937892" y="935164"/>
            <a:ext cx="26345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Murray </a:t>
            </a:r>
            <a:r>
              <a:rPr lang="en-CA" sz="2000" b="1" dirty="0" err="1" smtClean="0">
                <a:solidFill>
                  <a:srgbClr val="002060"/>
                </a:solidFill>
              </a:rPr>
              <a:t>Naswell</a:t>
            </a:r>
            <a:r>
              <a:rPr lang="en-CA" sz="2000" b="1" dirty="0" smtClean="0">
                <a:solidFill>
                  <a:srgbClr val="002060"/>
                </a:solidFill>
              </a:rPr>
              <a:t> Search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err="1" smtClean="0">
                <a:solidFill>
                  <a:srgbClr val="002060"/>
                </a:solidFill>
              </a:rPr>
              <a:t>Strathcona</a:t>
            </a:r>
            <a:r>
              <a:rPr lang="en-CA" sz="2000" b="1" dirty="0" smtClean="0">
                <a:solidFill>
                  <a:srgbClr val="002060"/>
                </a:solidFill>
              </a:rPr>
              <a:t> Park, BC</a:t>
            </a:r>
          </a:p>
        </p:txBody>
      </p:sp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15" y="6174282"/>
            <a:ext cx="367356" cy="367356"/>
          </a:xfrm>
          <a:prstGeom prst="rect">
            <a:avLst/>
          </a:prstGeom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6143649"/>
            <a:ext cx="433385" cy="42862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1643042" y="1214422"/>
            <a:ext cx="278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Mt. Albert-Edward 6,867 ft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6572264" y="6000768"/>
            <a:ext cx="2571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      Search Results: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   In top 1% of Images</a:t>
            </a:r>
            <a:endParaRPr lang="en-CA" sz="2000" b="1" dirty="0">
              <a:solidFill>
                <a:srgbClr val="002060"/>
              </a:solidFill>
            </a:endParaRPr>
          </a:p>
        </p:txBody>
      </p:sp>
      <p:pic>
        <p:nvPicPr>
          <p:cNvPr id="22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6000768"/>
            <a:ext cx="433385" cy="428623"/>
          </a:xfrm>
          <a:prstGeom prst="rect">
            <a:avLst/>
          </a:prstGeom>
          <a:noFill/>
        </p:spPr>
      </p:pic>
      <p:pic>
        <p:nvPicPr>
          <p:cNvPr id="23" name="Picture 22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6" y="6072206"/>
            <a:ext cx="285752" cy="285752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5843" y="1643050"/>
            <a:ext cx="2467420" cy="207170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388" y="3786190"/>
            <a:ext cx="2500330" cy="207170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7" name="Rectangle 26"/>
          <p:cNvSpPr/>
          <p:nvPr/>
        </p:nvSpPr>
        <p:spPr>
          <a:xfrm>
            <a:off x="6929454" y="4000504"/>
            <a:ext cx="714380" cy="1071570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/>
          <p:cNvSpPr/>
          <p:nvPr/>
        </p:nvSpPr>
        <p:spPr>
          <a:xfrm>
            <a:off x="6929454" y="1714488"/>
            <a:ext cx="785818" cy="1000132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8" name="Picture 27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1090" y="5429264"/>
            <a:ext cx="367356" cy="367356"/>
          </a:xfrm>
          <a:prstGeom prst="rect">
            <a:avLst/>
          </a:prstGeom>
        </p:spPr>
      </p:pic>
      <p:pic>
        <p:nvPicPr>
          <p:cNvPr id="30" name="Picture 29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28" y="3143248"/>
            <a:ext cx="367356" cy="36735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728" y="4143380"/>
            <a:ext cx="4735512" cy="2440098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728" y="1643050"/>
            <a:ext cx="3548066" cy="2361067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cxnSp>
        <p:nvCxnSpPr>
          <p:cNvPr id="29" name="Straight Arrow Connector 28"/>
          <p:cNvCxnSpPr/>
          <p:nvPr/>
        </p:nvCxnSpPr>
        <p:spPr>
          <a:xfrm rot="5400000" flipH="1" flipV="1">
            <a:off x="4857752" y="2928934"/>
            <a:ext cx="2571768" cy="1857388"/>
          </a:xfrm>
          <a:prstGeom prst="straightConnector1">
            <a:avLst/>
          </a:prstGeom>
          <a:ln w="50800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214942" y="4643446"/>
            <a:ext cx="1857388" cy="642942"/>
          </a:xfrm>
          <a:prstGeom prst="straightConnector1">
            <a:avLst/>
          </a:prstGeom>
          <a:ln w="50800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500562" y="5143512"/>
            <a:ext cx="714380" cy="642942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5" name="Picture 44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2000240"/>
            <a:ext cx="367356" cy="367356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2910" y="1714488"/>
            <a:ext cx="608274" cy="96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Rectangle 47"/>
          <p:cNvSpPr/>
          <p:nvPr/>
        </p:nvSpPr>
        <p:spPr>
          <a:xfrm>
            <a:off x="5000628" y="2857496"/>
            <a:ext cx="1214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Subject Found Alive at Moat Lake</a:t>
            </a:r>
            <a:endParaRPr lang="en-CA" dirty="0"/>
          </a:p>
        </p:txBody>
      </p:sp>
      <p:pic>
        <p:nvPicPr>
          <p:cNvPr id="49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821" y="2857496"/>
            <a:ext cx="1234031" cy="642942"/>
          </a:xfrm>
          <a:prstGeom prst="rect">
            <a:avLst/>
          </a:prstGeom>
          <a:noFill/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286380" y="1785926"/>
            <a:ext cx="85725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5429256" y="142852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-24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7" name="TextBox 16"/>
          <p:cNvSpPr txBox="1"/>
          <p:nvPr/>
        </p:nvSpPr>
        <p:spPr>
          <a:xfrm>
            <a:off x="2285984" y="834078"/>
            <a:ext cx="383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Probability of Detection: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5101" y="1548458"/>
            <a:ext cx="4045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chemeClr val="bg1">
                    <a:lumMod val="95000"/>
                  </a:schemeClr>
                </a:solidFill>
              </a:rPr>
              <a:t>Not finding them is easy…</a:t>
            </a:r>
            <a:endParaRPr lang="en-CA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00166" y="1214422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CA" sz="2800" b="1" dirty="0" smtClean="0">
                <a:solidFill>
                  <a:srgbClr val="002060"/>
                </a:solidFill>
              </a:rPr>
              <a:t>- Visual Limit of Detection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867556" y="6356350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4</a:t>
            </a:fld>
            <a:endParaRPr lang="en-CA" dirty="0"/>
          </a:p>
        </p:txBody>
      </p:sp>
      <p:sp>
        <p:nvSpPr>
          <p:cNvPr id="14" name="Rectangle 13"/>
          <p:cNvSpPr/>
          <p:nvPr/>
        </p:nvSpPr>
        <p:spPr>
          <a:xfrm>
            <a:off x="4208310" y="3244334"/>
            <a:ext cx="727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pixels</a:t>
            </a:r>
            <a:endParaRPr lang="en-CA" dirty="0"/>
          </a:p>
        </p:txBody>
      </p:sp>
      <p:pic>
        <p:nvPicPr>
          <p:cNvPr id="19" name="Picture 8" descr="http://www.sartechnology.ca/wp-content/uploads/2018/01/AircraftCollection_Transparent_1045x15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5621770"/>
            <a:ext cx="7072362" cy="1021940"/>
          </a:xfrm>
          <a:prstGeom prst="rect">
            <a:avLst/>
          </a:prstGeom>
          <a:noFill/>
        </p:spPr>
      </p:pic>
      <p:pic>
        <p:nvPicPr>
          <p:cNvPr id="15" name="Picture 14" descr="EyeView_54x4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248" y="1285860"/>
            <a:ext cx="459244" cy="35719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8" name="Picture 17" descr="PixelSquare_44x4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05" y="1285860"/>
            <a:ext cx="419159" cy="400106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06" y="1785926"/>
            <a:ext cx="901219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2143116"/>
            <a:ext cx="1371146" cy="71438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3143248"/>
            <a:ext cx="82817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928662" y="205271"/>
            <a:ext cx="33575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Image Recognition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3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20" y="71414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429257" y="91499"/>
            <a:ext cx="3357584" cy="81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" y="-24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3714744" y="6157900"/>
            <a:ext cx="5357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Unmanned, Long-Range, Over The Horizon Flight</a:t>
            </a:r>
            <a:endParaRPr lang="en-CA" sz="2000" b="1" dirty="0">
              <a:solidFill>
                <a:srgbClr val="002060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00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-32" y="1571612"/>
            <a:ext cx="2900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- Beyond Line of Sight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smtClean="0">
                <a:solidFill>
                  <a:srgbClr val="002060"/>
                </a:solidFill>
              </a:rPr>
              <a:t>Civilian Fixed-Wing </a:t>
            </a:r>
            <a:r>
              <a:rPr lang="en-CA" sz="2000" b="1" dirty="0" smtClean="0">
                <a:solidFill>
                  <a:srgbClr val="002060"/>
                </a:solidFill>
              </a:rPr>
              <a:t>Drone</a:t>
            </a:r>
          </a:p>
        </p:txBody>
      </p:sp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6174277"/>
            <a:ext cx="367356" cy="36735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5115" y="3451024"/>
            <a:ext cx="26094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Location: East Irish Sea</a:t>
            </a:r>
            <a:endParaRPr lang="en-CA" sz="20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40</a:t>
            </a:fld>
            <a:endParaRPr lang="en-CA" dirty="0"/>
          </a:p>
        </p:txBody>
      </p:sp>
      <p:sp>
        <p:nvSpPr>
          <p:cNvPr id="26" name="Rectangle 25"/>
          <p:cNvSpPr/>
          <p:nvPr/>
        </p:nvSpPr>
        <p:spPr>
          <a:xfrm>
            <a:off x="3714744" y="1000109"/>
            <a:ext cx="5429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smtClean="0">
                <a:solidFill>
                  <a:srgbClr val="002060"/>
                </a:solidFill>
              </a:rPr>
              <a:t>Vessel Search using Long-Range Drone Aircraft</a:t>
            </a:r>
            <a:endParaRPr lang="en-CA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1500174"/>
            <a:ext cx="5562610" cy="4332407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7" name="Rectangle 26"/>
          <p:cNvSpPr/>
          <p:nvPr/>
        </p:nvSpPr>
        <p:spPr>
          <a:xfrm>
            <a:off x="6215074" y="4500570"/>
            <a:ext cx="2286016" cy="114300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Rectangle 27"/>
          <p:cNvSpPr/>
          <p:nvPr/>
        </p:nvSpPr>
        <p:spPr>
          <a:xfrm>
            <a:off x="428596" y="2285992"/>
            <a:ext cx="1973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- 88 Km Offshore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Round Trip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306" y="2950958"/>
            <a:ext cx="26068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- 800 Ft Drone Altitude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14314" y="3978479"/>
            <a:ext cx="2786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- Excellent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Image Recognition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for Vessels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72264" y="4131238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Target Object</a:t>
            </a:r>
            <a:endParaRPr lang="en-CA" b="1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786446" y="4429132"/>
            <a:ext cx="857256" cy="357190"/>
          </a:xfrm>
          <a:prstGeom prst="straightConnector1">
            <a:avLst/>
          </a:prstGeom>
          <a:ln w="28575" cmpd="sng">
            <a:solidFill>
              <a:srgbClr val="00206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5065580"/>
            <a:ext cx="2714644" cy="1357322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86050" y="2643182"/>
            <a:ext cx="3040531" cy="1857388"/>
          </a:xfrm>
          <a:prstGeom prst="rect">
            <a:avLst/>
          </a:prstGeom>
          <a:noFill/>
          <a:ln w="317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37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3839" y="3922577"/>
            <a:ext cx="433385" cy="428623"/>
          </a:xfrm>
          <a:prstGeom prst="rect">
            <a:avLst/>
          </a:prstGeom>
          <a:noFill/>
        </p:spPr>
      </p:pic>
      <p:pic>
        <p:nvPicPr>
          <p:cNvPr id="22" name="Picture 21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88" y="4133214"/>
            <a:ext cx="367356" cy="36735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86116" y="4148371"/>
            <a:ext cx="1071569" cy="28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43108" y="1073106"/>
            <a:ext cx="1285884" cy="35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4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480" y="1061380"/>
            <a:ext cx="367356" cy="367356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5286380" y="142852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" y="1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785794"/>
            <a:ext cx="7572428" cy="5929354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143637"/>
            <a:ext cx="30718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239" y="96714"/>
            <a:ext cx="587738" cy="76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41</a:t>
            </a:fld>
            <a:endParaRPr lang="en-CA" dirty="0"/>
          </a:p>
        </p:txBody>
      </p:sp>
      <p:sp>
        <p:nvSpPr>
          <p:cNvPr id="26" name="Rectangle 25"/>
          <p:cNvSpPr/>
          <p:nvPr/>
        </p:nvSpPr>
        <p:spPr>
          <a:xfrm>
            <a:off x="142908" y="2939100"/>
            <a:ext cx="1285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smtClean="0">
                <a:solidFill>
                  <a:srgbClr val="002060"/>
                </a:solidFill>
              </a:rPr>
              <a:t>Missing</a:t>
            </a:r>
            <a:br>
              <a:rPr lang="en-CA" sz="2400" b="1" dirty="0" smtClean="0">
                <a:solidFill>
                  <a:srgbClr val="002060"/>
                </a:solidFill>
              </a:rPr>
            </a:br>
            <a:r>
              <a:rPr lang="en-CA" sz="2400" b="1" dirty="0" smtClean="0">
                <a:solidFill>
                  <a:srgbClr val="002060"/>
                </a:solidFill>
              </a:rPr>
              <a:t>Vehicle Search</a:t>
            </a:r>
            <a:endParaRPr lang="en-CA" sz="2400" dirty="0"/>
          </a:p>
        </p:txBody>
      </p:sp>
      <p:sp>
        <p:nvSpPr>
          <p:cNvPr id="30" name="Rectangle 29"/>
          <p:cNvSpPr/>
          <p:nvPr/>
        </p:nvSpPr>
        <p:spPr>
          <a:xfrm>
            <a:off x="0" y="4867921"/>
            <a:ext cx="14287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 smtClean="0">
                <a:solidFill>
                  <a:srgbClr val="002060"/>
                </a:solidFill>
              </a:rPr>
              <a:t>Rapid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Long-Range Recognition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of Multiple</a:t>
            </a:r>
          </a:p>
          <a:p>
            <a:pPr algn="ctr">
              <a:buFontTx/>
              <a:buChar char="-"/>
            </a:pPr>
            <a:r>
              <a:rPr lang="en-CA" b="1" dirty="0" smtClean="0">
                <a:solidFill>
                  <a:srgbClr val="002060"/>
                </a:solidFill>
              </a:rPr>
              <a:t>Vehicles</a:t>
            </a:r>
          </a:p>
        </p:txBody>
      </p:sp>
      <p:pic>
        <p:nvPicPr>
          <p:cNvPr id="37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286256"/>
            <a:ext cx="577848" cy="571499"/>
          </a:xfrm>
          <a:prstGeom prst="rect">
            <a:avLst/>
          </a:prstGeom>
          <a:noFill/>
        </p:spPr>
      </p:pic>
      <p:pic>
        <p:nvPicPr>
          <p:cNvPr id="22" name="Picture 21" descr="MagnifyingGlassNavyBlue150x15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34" y="2071678"/>
            <a:ext cx="367356" cy="367356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00166" y="857232"/>
            <a:ext cx="1257309" cy="785818"/>
          </a:xfrm>
          <a:prstGeom prst="rect">
            <a:avLst/>
          </a:prstGeom>
          <a:noFill/>
          <a:ln w="25400">
            <a:solidFill>
              <a:srgbClr val="5DD5FF"/>
            </a:solidFill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26996" y="857741"/>
            <a:ext cx="1255680" cy="784800"/>
          </a:xfrm>
          <a:prstGeom prst="rect">
            <a:avLst/>
          </a:prstGeom>
          <a:noFill/>
          <a:ln w="25400">
            <a:solidFill>
              <a:srgbClr val="5DD5FF"/>
            </a:solidFill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52197" y="857741"/>
            <a:ext cx="1255680" cy="784800"/>
          </a:xfrm>
          <a:prstGeom prst="rect">
            <a:avLst/>
          </a:prstGeom>
          <a:noFill/>
          <a:ln w="25400">
            <a:solidFill>
              <a:srgbClr val="5DD5FF"/>
            </a:solidFill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02600" y="3815243"/>
            <a:ext cx="1255680" cy="784800"/>
          </a:xfrm>
          <a:prstGeom prst="rect">
            <a:avLst/>
          </a:prstGeom>
          <a:noFill/>
          <a:ln w="25400">
            <a:solidFill>
              <a:srgbClr val="5DD5FF"/>
            </a:solidFill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02601" y="4801077"/>
            <a:ext cx="1255679" cy="784800"/>
          </a:xfrm>
          <a:prstGeom prst="rect">
            <a:avLst/>
          </a:prstGeom>
          <a:noFill/>
          <a:ln w="25400">
            <a:solidFill>
              <a:srgbClr val="5DD5FF"/>
            </a:solidFill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02600" y="5786910"/>
            <a:ext cx="1255680" cy="784800"/>
          </a:xfrm>
          <a:prstGeom prst="rect">
            <a:avLst/>
          </a:prstGeom>
          <a:noFill/>
          <a:ln w="25400">
            <a:solidFill>
              <a:srgbClr val="5DD5FF"/>
            </a:solidFill>
            <a:miter lim="800000"/>
            <a:headEnd/>
            <a:tailEnd/>
          </a:ln>
          <a:effectLst/>
        </p:spPr>
      </p:pic>
      <p:sp>
        <p:nvSpPr>
          <p:cNvPr id="27" name="Rectangle 26"/>
          <p:cNvSpPr/>
          <p:nvPr/>
        </p:nvSpPr>
        <p:spPr>
          <a:xfrm>
            <a:off x="4429124" y="4929198"/>
            <a:ext cx="571504" cy="285752"/>
          </a:xfrm>
          <a:prstGeom prst="rect">
            <a:avLst/>
          </a:prstGeom>
          <a:noFill/>
          <a:ln w="19050">
            <a:solidFill>
              <a:srgbClr val="5D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Rectangle 33"/>
          <p:cNvSpPr/>
          <p:nvPr/>
        </p:nvSpPr>
        <p:spPr>
          <a:xfrm>
            <a:off x="3071802" y="6072206"/>
            <a:ext cx="571504" cy="285752"/>
          </a:xfrm>
          <a:prstGeom prst="rect">
            <a:avLst/>
          </a:prstGeom>
          <a:noFill/>
          <a:ln w="19050">
            <a:solidFill>
              <a:srgbClr val="5D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Rectangle 34"/>
          <p:cNvSpPr/>
          <p:nvPr/>
        </p:nvSpPr>
        <p:spPr>
          <a:xfrm>
            <a:off x="4286248" y="5500702"/>
            <a:ext cx="571504" cy="285752"/>
          </a:xfrm>
          <a:prstGeom prst="rect">
            <a:avLst/>
          </a:prstGeom>
          <a:noFill/>
          <a:ln w="19050">
            <a:solidFill>
              <a:srgbClr val="5D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Rectangle 35"/>
          <p:cNvSpPr/>
          <p:nvPr/>
        </p:nvSpPr>
        <p:spPr>
          <a:xfrm>
            <a:off x="3500430" y="5429264"/>
            <a:ext cx="571504" cy="285752"/>
          </a:xfrm>
          <a:prstGeom prst="rect">
            <a:avLst/>
          </a:prstGeom>
          <a:noFill/>
          <a:ln w="19050">
            <a:solidFill>
              <a:srgbClr val="5D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ectangle 37"/>
          <p:cNvSpPr/>
          <p:nvPr/>
        </p:nvSpPr>
        <p:spPr>
          <a:xfrm>
            <a:off x="4000496" y="4429132"/>
            <a:ext cx="571504" cy="285752"/>
          </a:xfrm>
          <a:prstGeom prst="rect">
            <a:avLst/>
          </a:prstGeom>
          <a:noFill/>
          <a:ln w="19050">
            <a:solidFill>
              <a:srgbClr val="5D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ectangle 38"/>
          <p:cNvSpPr/>
          <p:nvPr/>
        </p:nvSpPr>
        <p:spPr>
          <a:xfrm>
            <a:off x="3214678" y="5357826"/>
            <a:ext cx="571504" cy="285752"/>
          </a:xfrm>
          <a:prstGeom prst="rect">
            <a:avLst/>
          </a:prstGeom>
          <a:noFill/>
          <a:ln w="19050">
            <a:solidFill>
              <a:srgbClr val="5D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77398" y="857741"/>
            <a:ext cx="1255680" cy="784800"/>
          </a:xfrm>
          <a:prstGeom prst="rect">
            <a:avLst/>
          </a:prstGeom>
          <a:noFill/>
          <a:ln w="25400">
            <a:solidFill>
              <a:srgbClr val="5DD5FF"/>
            </a:solidFill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602600" y="857741"/>
            <a:ext cx="1255680" cy="784800"/>
          </a:xfrm>
          <a:prstGeom prst="rect">
            <a:avLst/>
          </a:prstGeom>
          <a:noFill/>
          <a:ln w="25400">
            <a:solidFill>
              <a:srgbClr val="5DD5FF"/>
            </a:solidFill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02600" y="1843575"/>
            <a:ext cx="1255680" cy="784800"/>
          </a:xfrm>
          <a:prstGeom prst="rect">
            <a:avLst/>
          </a:prstGeom>
          <a:noFill/>
          <a:ln w="25400">
            <a:solidFill>
              <a:srgbClr val="5DD5FF"/>
            </a:solidFill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602600" y="2829409"/>
            <a:ext cx="1255680" cy="784800"/>
          </a:xfrm>
          <a:prstGeom prst="rect">
            <a:avLst/>
          </a:prstGeom>
          <a:noFill/>
          <a:ln w="25400">
            <a:solidFill>
              <a:srgbClr val="5DD5FF"/>
            </a:solidFill>
            <a:miter lim="800000"/>
            <a:headEnd/>
            <a:tailEnd/>
          </a:ln>
          <a:effectLst/>
        </p:spPr>
      </p:pic>
      <p:pic>
        <p:nvPicPr>
          <p:cNvPr id="44" name="Picture 10" descr="http://www.sartechnology.ca/wp-content/uploads/2018/01/Drone11_247x151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14282" y="1071546"/>
            <a:ext cx="1071570" cy="657797"/>
          </a:xfrm>
          <a:prstGeom prst="rect">
            <a:avLst/>
          </a:prstGeom>
          <a:noFill/>
        </p:spPr>
      </p:pic>
      <p:sp>
        <p:nvSpPr>
          <p:cNvPr id="45" name="Rectangle 44"/>
          <p:cNvSpPr/>
          <p:nvPr/>
        </p:nvSpPr>
        <p:spPr>
          <a:xfrm>
            <a:off x="4643438" y="5143512"/>
            <a:ext cx="571504" cy="285752"/>
          </a:xfrm>
          <a:prstGeom prst="rect">
            <a:avLst/>
          </a:prstGeom>
          <a:noFill/>
          <a:ln w="19050">
            <a:solidFill>
              <a:srgbClr val="5D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Rectangle 45"/>
          <p:cNvSpPr/>
          <p:nvPr/>
        </p:nvSpPr>
        <p:spPr>
          <a:xfrm>
            <a:off x="4367210" y="5653102"/>
            <a:ext cx="571504" cy="285752"/>
          </a:xfrm>
          <a:prstGeom prst="rect">
            <a:avLst/>
          </a:prstGeom>
          <a:noFill/>
          <a:ln w="19050">
            <a:solidFill>
              <a:srgbClr val="5D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Rectangle 46"/>
          <p:cNvSpPr/>
          <p:nvPr/>
        </p:nvSpPr>
        <p:spPr>
          <a:xfrm>
            <a:off x="3714744" y="5072074"/>
            <a:ext cx="571504" cy="285752"/>
          </a:xfrm>
          <a:prstGeom prst="rect">
            <a:avLst/>
          </a:prstGeom>
          <a:noFill/>
          <a:ln w="19050">
            <a:solidFill>
              <a:srgbClr val="5D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Rectangle 47"/>
          <p:cNvSpPr/>
          <p:nvPr/>
        </p:nvSpPr>
        <p:spPr>
          <a:xfrm>
            <a:off x="3643306" y="5286388"/>
            <a:ext cx="571504" cy="285752"/>
          </a:xfrm>
          <a:prstGeom prst="rect">
            <a:avLst/>
          </a:prstGeom>
          <a:noFill/>
          <a:ln w="19050">
            <a:solidFill>
              <a:srgbClr val="5D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9" name="Picture 7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14282" y="2510472"/>
            <a:ext cx="97111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0"/>
          <a:stretch>
            <a:fillRect/>
          </a:stretch>
        </p:blipFill>
        <p:spPr bwMode="auto">
          <a:xfrm>
            <a:off x="5986470" y="71414"/>
            <a:ext cx="265749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718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85720" y="2992181"/>
            <a:ext cx="5368073" cy="3508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                                ‘Searchlight ‘ Image Processing: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endParaRPr lang="en-CA" sz="1400" b="1" dirty="0" smtClean="0">
              <a:solidFill>
                <a:srgbClr val="002060"/>
              </a:solidFill>
            </a:endParaRPr>
          </a:p>
          <a:p>
            <a:endParaRPr lang="en-CA" sz="1400" b="1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en-CA" sz="2000" b="1" dirty="0" smtClean="0">
                <a:solidFill>
                  <a:srgbClr val="002060"/>
                </a:solidFill>
              </a:rPr>
              <a:t> Scan images on the 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  ‘Searchlight Image Locater’ web-page.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- Sort for high-scoring ‘Person’ images.</a:t>
            </a:r>
          </a:p>
          <a:p>
            <a:pPr>
              <a:buFontTx/>
              <a:buChar char="-"/>
            </a:pPr>
            <a:r>
              <a:rPr lang="en-CA" sz="2000" b="1" dirty="0" smtClean="0">
                <a:solidFill>
                  <a:srgbClr val="002060"/>
                </a:solidFill>
              </a:rPr>
              <a:t>Print PDF report of each web-page result.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1400" b="1" dirty="0" smtClean="0">
                <a:solidFill>
                  <a:srgbClr val="002060"/>
                </a:solidFill>
              </a:rPr>
              <a:t/>
            </a:r>
            <a:br>
              <a:rPr lang="en-CA" sz="1400" b="1" dirty="0" smtClean="0">
                <a:solidFill>
                  <a:srgbClr val="002060"/>
                </a:solidFill>
              </a:rPr>
            </a:br>
            <a:r>
              <a:rPr lang="en-CA" sz="1400" b="1" dirty="0" smtClean="0">
                <a:solidFill>
                  <a:srgbClr val="002060"/>
                </a:solidFill>
              </a:rPr>
              <a:t>    </a:t>
            </a:r>
            <a:r>
              <a:rPr lang="en-CA" sz="2000" b="1" dirty="0" smtClean="0">
                <a:solidFill>
                  <a:srgbClr val="002060"/>
                </a:solidFill>
              </a:rPr>
              <a:t>Post Processing: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- Identify ‘Objects of Interest’ images.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- Perform follow-up onsite search of each</a:t>
            </a:r>
          </a:p>
          <a:p>
            <a:r>
              <a:rPr lang="en-CA" sz="2000" b="1" dirty="0" smtClean="0">
                <a:solidFill>
                  <a:srgbClr val="002060"/>
                </a:solidFill>
              </a:rPr>
              <a:t>   geo-tagged ‘Object of Interest’ image.</a:t>
            </a:r>
          </a:p>
        </p:txBody>
      </p:sp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0" y="4061776"/>
            <a:ext cx="367356" cy="367356"/>
          </a:xfrm>
          <a:prstGeom prst="rect">
            <a:avLst/>
          </a:prstGeom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2857501"/>
            <a:ext cx="433385" cy="428623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0" y="3635124"/>
            <a:ext cx="256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>
              <a:solidFill>
                <a:srgbClr val="002060"/>
              </a:solidFill>
            </a:endParaRPr>
          </a:p>
          <a:p>
            <a:pPr algn="ctr"/>
            <a:endParaRPr lang="en-CA" sz="20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92809" y="3949021"/>
            <a:ext cx="2580011" cy="2623251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4" y="1157293"/>
            <a:ext cx="2649861" cy="270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796118" y="6356350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42</a:t>
            </a:fld>
            <a:endParaRPr lang="en-CA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5194" y="2634991"/>
            <a:ext cx="1113534" cy="79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 descr="Searchlight_DarkBlueLog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224" y="1212163"/>
            <a:ext cx="4174091" cy="1009861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286380" y="209840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2541933" y="2212295"/>
            <a:ext cx="21826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i="1" dirty="0" smtClean="0">
                <a:solidFill>
                  <a:srgbClr val="002060"/>
                </a:solidFill>
              </a:rPr>
              <a:t>Online Web Page</a:t>
            </a:r>
            <a:endParaRPr lang="en-CA" sz="2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71470" y="1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2052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214290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0" y="2906626"/>
            <a:ext cx="22859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rgbClr val="002060"/>
                </a:solidFill>
              </a:rPr>
              <a:t> Batch search mission images for the missing Aircraft, Helicopter,</a:t>
            </a:r>
            <a:br>
              <a:rPr lang="en-CA" sz="2400" b="1" dirty="0" smtClean="0">
                <a:solidFill>
                  <a:srgbClr val="002060"/>
                </a:solidFill>
              </a:rPr>
            </a:br>
            <a:r>
              <a:rPr lang="en-CA" sz="2400" b="1" dirty="0" smtClean="0">
                <a:solidFill>
                  <a:srgbClr val="002060"/>
                </a:solidFill>
              </a:rPr>
              <a:t>Vehicle,</a:t>
            </a:r>
            <a:br>
              <a:rPr lang="en-CA" sz="2400" b="1" dirty="0" smtClean="0">
                <a:solidFill>
                  <a:srgbClr val="002060"/>
                </a:solidFill>
              </a:rPr>
            </a:br>
            <a:r>
              <a:rPr lang="en-CA" sz="2400" b="1" dirty="0" smtClean="0">
                <a:solidFill>
                  <a:srgbClr val="002060"/>
                </a:solidFill>
              </a:rPr>
              <a:t>Vessel or Person.</a:t>
            </a:r>
            <a:endParaRPr lang="en-CA" sz="2400" b="1" dirty="0">
              <a:solidFill>
                <a:srgbClr val="002060"/>
              </a:solidFill>
            </a:endParaRPr>
          </a:p>
        </p:txBody>
      </p:sp>
      <p:pic>
        <p:nvPicPr>
          <p:cNvPr id="14" name="Picture 2" descr="C:\sarinfo\librescues\RevelstokeAirSearch_DominicNeron\DominicNeron_MooneyAircraft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33" y="6072206"/>
            <a:ext cx="1917799" cy="714380"/>
          </a:xfrm>
          <a:prstGeom prst="rect">
            <a:avLst/>
          </a:prstGeom>
          <a:noFill/>
          <a:ln w="15875">
            <a:solidFill>
              <a:srgbClr val="002060"/>
            </a:solidFill>
          </a:ln>
        </p:spPr>
      </p:pic>
      <p:pic>
        <p:nvPicPr>
          <p:cNvPr id="11" name="Picture 10" descr="ImageRecognitionSearchResults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46" y="142852"/>
            <a:ext cx="6841331" cy="6143668"/>
          </a:xfrm>
          <a:prstGeom prst="rect">
            <a:avLst/>
          </a:prstGeom>
          <a:noFill/>
          <a:ln w="15875">
            <a:solidFill>
              <a:srgbClr val="00206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071670" y="6357958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Batch Search by Image: </a:t>
            </a:r>
            <a:endParaRPr lang="en-CA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2" y="6370100"/>
            <a:ext cx="3500462" cy="38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MagnifyingGlassNavyBlue150x1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2" y="2428868"/>
            <a:ext cx="367356" cy="367356"/>
          </a:xfrm>
          <a:prstGeom prst="rect">
            <a:avLst/>
          </a:prstGeom>
        </p:spPr>
      </p:pic>
      <p:pic>
        <p:nvPicPr>
          <p:cNvPr id="15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48" y="2357430"/>
            <a:ext cx="500065" cy="494571"/>
          </a:xfrm>
          <a:prstGeom prst="rect">
            <a:avLst/>
          </a:prstGeom>
          <a:noFill/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43</a:t>
            </a:fld>
            <a:endParaRPr lang="en-CA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8596" y="1240387"/>
            <a:ext cx="1062731" cy="75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 descr="C:\SARTechnology\webimages_ST\SearchlightLogo.png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831246" y="220503"/>
            <a:ext cx="1240424" cy="844829"/>
          </a:xfrm>
          <a:prstGeom prst="rect">
            <a:avLst/>
          </a:prstGeom>
          <a:noFill/>
        </p:spPr>
      </p:pic>
      <p:pic>
        <p:nvPicPr>
          <p:cNvPr id="16" name="Picture 15" descr="Searchlight_DarkBlueLogoWide_500x72.png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2357422" y="857232"/>
            <a:ext cx="3096000" cy="37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" y="71463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2052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214290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1438" y="2704454"/>
            <a:ext cx="21431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rgbClr val="002060"/>
                </a:solidFill>
              </a:rPr>
              <a:t> Batch search mission images by </a:t>
            </a:r>
            <a:r>
              <a:rPr lang="en-CA" sz="2400" b="1" dirty="0" err="1" smtClean="0">
                <a:solidFill>
                  <a:srgbClr val="002060"/>
                </a:solidFill>
              </a:rPr>
              <a:t>Color</a:t>
            </a:r>
            <a:r>
              <a:rPr lang="en-CA" sz="2400" b="1" dirty="0" smtClean="0">
                <a:solidFill>
                  <a:srgbClr val="002060"/>
                </a:solidFill>
              </a:rPr>
              <a:t> for the Aircraft, Helicopter,</a:t>
            </a:r>
            <a:br>
              <a:rPr lang="en-CA" sz="2400" b="1" dirty="0" smtClean="0">
                <a:solidFill>
                  <a:srgbClr val="002060"/>
                </a:solidFill>
              </a:rPr>
            </a:br>
            <a:r>
              <a:rPr lang="en-CA" sz="2400" b="1" dirty="0" smtClean="0">
                <a:solidFill>
                  <a:srgbClr val="002060"/>
                </a:solidFill>
              </a:rPr>
              <a:t>Vessel, Vehicle or Person.</a:t>
            </a:r>
            <a:endParaRPr lang="en-CA" sz="2400" b="1" dirty="0">
              <a:solidFill>
                <a:srgbClr val="002060"/>
              </a:solidFill>
            </a:endParaRPr>
          </a:p>
        </p:txBody>
      </p:sp>
      <p:pic>
        <p:nvPicPr>
          <p:cNvPr id="14" name="Picture 2" descr="C:\sarinfo\librescues\RevelstokeAirSearch_DominicNeron\DominicNeron_MooneyAircraft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871" y="5857892"/>
            <a:ext cx="1917799" cy="928694"/>
          </a:xfrm>
          <a:prstGeom prst="rect">
            <a:avLst/>
          </a:prstGeom>
          <a:noFill/>
          <a:ln w="15875">
            <a:solidFill>
              <a:srgbClr val="002060"/>
            </a:solidFill>
          </a:ln>
        </p:spPr>
      </p:pic>
      <p:pic>
        <p:nvPicPr>
          <p:cNvPr id="10" name="Picture 9" descr="ImageRecognitionSearchResultsColou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46" y="71414"/>
            <a:ext cx="6786610" cy="5786478"/>
          </a:xfrm>
          <a:prstGeom prst="rect">
            <a:avLst/>
          </a:prstGeom>
          <a:noFill/>
          <a:ln w="15875">
            <a:solidFill>
              <a:srgbClr val="00206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3471885" y="6173292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Batch Search by Colour: 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00777" y="5929330"/>
            <a:ext cx="273962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MagnifyingGlassNavyBlue150x1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2" y="2347264"/>
            <a:ext cx="367356" cy="367356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6050" y="6150267"/>
            <a:ext cx="642942" cy="41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 descr="MagnifyingGlassNavyBlue150x1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984" y="6143644"/>
            <a:ext cx="428628" cy="428628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10" y="2275826"/>
            <a:ext cx="642942" cy="41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867556" y="6356350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44</a:t>
            </a:fld>
            <a:endParaRPr lang="en-CA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8596" y="1240387"/>
            <a:ext cx="1062731" cy="75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 descr="C:\SARTechnology\webimages_ST\SearchlightLogo.png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831246" y="220503"/>
            <a:ext cx="1240424" cy="844829"/>
          </a:xfrm>
          <a:prstGeom prst="rect">
            <a:avLst/>
          </a:prstGeom>
          <a:noFill/>
        </p:spPr>
      </p:pic>
      <p:pic>
        <p:nvPicPr>
          <p:cNvPr id="16" name="Picture 15" descr="Searchlight_DarkBlueLogoWide_500x72.png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2357422" y="785794"/>
            <a:ext cx="2835879" cy="38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42910" y="-24"/>
            <a:ext cx="3000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28" y="602113"/>
            <a:ext cx="367356" cy="367356"/>
          </a:xfrm>
          <a:prstGeom prst="rect">
            <a:avLst/>
          </a:prstGeom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571480"/>
            <a:ext cx="433385" cy="428623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1796084" y="571480"/>
            <a:ext cx="35004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Colour Search for Small Objects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2643183"/>
            <a:ext cx="256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>
              <a:solidFill>
                <a:srgbClr val="002060"/>
              </a:solidFill>
            </a:endParaRPr>
          </a:p>
          <a:p>
            <a:pPr algn="ctr"/>
            <a:endParaRPr lang="en-CA" sz="2000" dirty="0"/>
          </a:p>
        </p:txBody>
      </p:sp>
      <p:sp>
        <p:nvSpPr>
          <p:cNvPr id="16" name="Rectangle 15"/>
          <p:cNvSpPr/>
          <p:nvPr/>
        </p:nvSpPr>
        <p:spPr>
          <a:xfrm>
            <a:off x="71438" y="4786322"/>
            <a:ext cx="40004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b="1" dirty="0" smtClean="0">
                <a:solidFill>
                  <a:srgbClr val="002060"/>
                </a:solidFill>
              </a:rPr>
              <a:t>                 </a:t>
            </a:r>
            <a:r>
              <a:rPr lang="en-CA" b="1" dirty="0" smtClean="0">
                <a:solidFill>
                  <a:srgbClr val="002060"/>
                </a:solidFill>
              </a:rPr>
              <a:t>Colour Search Benefits:</a:t>
            </a:r>
          </a:p>
          <a:p>
            <a:r>
              <a:rPr lang="en-CA" sz="1600" b="1" dirty="0" smtClean="0">
                <a:solidFill>
                  <a:srgbClr val="002060"/>
                </a:solidFill>
              </a:rPr>
              <a:t>- Detects specific colours in terrain.</a:t>
            </a:r>
          </a:p>
          <a:p>
            <a:r>
              <a:rPr lang="en-CA" sz="1600" b="1" dirty="0" smtClean="0">
                <a:solidFill>
                  <a:srgbClr val="002060"/>
                </a:solidFill>
              </a:rPr>
              <a:t>- Detects very small areas.</a:t>
            </a:r>
            <a:br>
              <a:rPr lang="en-CA" sz="1600" b="1" dirty="0" smtClean="0">
                <a:solidFill>
                  <a:srgbClr val="002060"/>
                </a:solidFill>
              </a:rPr>
            </a:br>
            <a:r>
              <a:rPr lang="en-CA" sz="1600" b="1" dirty="0" smtClean="0">
                <a:solidFill>
                  <a:srgbClr val="002060"/>
                </a:solidFill>
              </a:rPr>
              <a:t>- Detects irregular shapes.</a:t>
            </a:r>
            <a:br>
              <a:rPr lang="en-CA" sz="1600" b="1" dirty="0" smtClean="0">
                <a:solidFill>
                  <a:srgbClr val="002060"/>
                </a:solidFill>
              </a:rPr>
            </a:br>
            <a:r>
              <a:rPr lang="en-CA" sz="1600" b="1" dirty="0" smtClean="0">
                <a:solidFill>
                  <a:srgbClr val="002060"/>
                </a:solidFill>
              </a:rPr>
              <a:t>- Detects blurred shapes.</a:t>
            </a:r>
            <a:br>
              <a:rPr lang="en-CA" sz="1600" b="1" dirty="0" smtClean="0">
                <a:solidFill>
                  <a:srgbClr val="002060"/>
                </a:solidFill>
              </a:rPr>
            </a:br>
            <a:r>
              <a:rPr lang="en-CA" sz="1600" b="1" dirty="0" smtClean="0">
                <a:solidFill>
                  <a:srgbClr val="002060"/>
                </a:solidFill>
              </a:rPr>
              <a:t>- Detects at longer distances than objects.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2000" y="1000108"/>
            <a:ext cx="4591050" cy="5716587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3" name="Oval 12"/>
          <p:cNvSpPr/>
          <p:nvPr/>
        </p:nvSpPr>
        <p:spPr>
          <a:xfrm>
            <a:off x="7632000" y="3924000"/>
            <a:ext cx="285752" cy="285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231" y="1071546"/>
            <a:ext cx="4016703" cy="35719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cxnSp>
        <p:nvCxnSpPr>
          <p:cNvPr id="24" name="Straight Arrow Connector 23"/>
          <p:cNvCxnSpPr/>
          <p:nvPr/>
        </p:nvCxnSpPr>
        <p:spPr>
          <a:xfrm>
            <a:off x="3929058" y="3214686"/>
            <a:ext cx="3744000" cy="785818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6546" y="565598"/>
            <a:ext cx="561973" cy="36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4714884"/>
            <a:ext cx="642942" cy="41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7010432" y="6356350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45</a:t>
            </a:fld>
            <a:endParaRPr lang="en-CA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7224" y="6357958"/>
            <a:ext cx="419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25"/>
          <p:cNvSpPr/>
          <p:nvPr/>
        </p:nvSpPr>
        <p:spPr>
          <a:xfrm>
            <a:off x="1276324" y="6357958"/>
            <a:ext cx="1957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Every pixel counts.</a:t>
            </a:r>
            <a:endParaRPr lang="en-CA" dirty="0"/>
          </a:p>
        </p:txBody>
      </p:sp>
      <p:sp>
        <p:nvSpPr>
          <p:cNvPr id="27" name="Rectangle 26"/>
          <p:cNvSpPr/>
          <p:nvPr/>
        </p:nvSpPr>
        <p:spPr>
          <a:xfrm>
            <a:off x="6215074" y="630776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Crown </a:t>
            </a:r>
            <a:r>
              <a:rPr lang="en-CA" b="1" dirty="0" err="1" smtClean="0">
                <a:solidFill>
                  <a:srgbClr val="002060"/>
                </a:solidFill>
              </a:rPr>
              <a:t>Mtn</a:t>
            </a:r>
            <a:r>
              <a:rPr lang="en-CA" b="1" dirty="0" smtClean="0">
                <a:solidFill>
                  <a:srgbClr val="002060"/>
                </a:solidFill>
              </a:rPr>
              <a:t>. B.C.</a:t>
            </a:r>
            <a:endParaRPr lang="en-CA" dirty="0"/>
          </a:p>
        </p:txBody>
      </p:sp>
      <p:pic>
        <p:nvPicPr>
          <p:cNvPr id="3" name="Picture 2" descr="C:\sarinfo\weblogos\NSR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15272" y="1142984"/>
            <a:ext cx="928694" cy="928694"/>
          </a:xfrm>
          <a:prstGeom prst="rect">
            <a:avLst/>
          </a:prstGeom>
          <a:noFill/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6343660" y="71415"/>
            <a:ext cx="2443182" cy="59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142984"/>
            <a:ext cx="4357718" cy="5572164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42910" y="-71462"/>
            <a:ext cx="29289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06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2467" y="571480"/>
            <a:ext cx="433385" cy="428623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0" y="2643183"/>
            <a:ext cx="256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>
              <a:solidFill>
                <a:srgbClr val="002060"/>
              </a:solidFill>
            </a:endParaRPr>
          </a:p>
          <a:p>
            <a:pPr algn="ctr"/>
            <a:endParaRPr lang="en-CA" sz="2000" dirty="0"/>
          </a:p>
        </p:txBody>
      </p:sp>
      <p:sp>
        <p:nvSpPr>
          <p:cNvPr id="13" name="Oval 12"/>
          <p:cNvSpPr/>
          <p:nvPr/>
        </p:nvSpPr>
        <p:spPr>
          <a:xfrm>
            <a:off x="6429388" y="2714620"/>
            <a:ext cx="357190" cy="357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4" name="Straight Arrow Connector 23"/>
          <p:cNvCxnSpPr>
            <a:endCxn id="13" idx="3"/>
          </p:cNvCxnSpPr>
          <p:nvPr/>
        </p:nvCxnSpPr>
        <p:spPr>
          <a:xfrm flipV="1">
            <a:off x="4357686" y="3019501"/>
            <a:ext cx="2124011" cy="1909697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7010432" y="6356350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46</a:t>
            </a:fld>
            <a:endParaRPr lang="en-CA" dirty="0"/>
          </a:p>
        </p:txBody>
      </p:sp>
      <p:sp>
        <p:nvSpPr>
          <p:cNvPr id="27" name="Rectangle 26"/>
          <p:cNvSpPr/>
          <p:nvPr/>
        </p:nvSpPr>
        <p:spPr>
          <a:xfrm>
            <a:off x="4000528" y="702214"/>
            <a:ext cx="5143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 Noah Mina Search, </a:t>
            </a:r>
            <a:r>
              <a:rPr lang="en-CA" b="1" dirty="0" err="1" smtClean="0">
                <a:solidFill>
                  <a:srgbClr val="002060"/>
                </a:solidFill>
              </a:rPr>
              <a:t>Kapilau</a:t>
            </a:r>
            <a:r>
              <a:rPr lang="en-CA" b="1" dirty="0" smtClean="0">
                <a:solidFill>
                  <a:srgbClr val="002060"/>
                </a:solidFill>
              </a:rPr>
              <a:t> Ridge, Maui.  8.8 </a:t>
            </a:r>
            <a:r>
              <a:rPr lang="en-CA" b="1" dirty="0" err="1" smtClean="0">
                <a:solidFill>
                  <a:srgbClr val="002060"/>
                </a:solidFill>
              </a:rPr>
              <a:t>Sq.Km</a:t>
            </a:r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142984"/>
            <a:ext cx="4275828" cy="5572164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32" name="Rectangle 31"/>
          <p:cNvSpPr/>
          <p:nvPr/>
        </p:nvSpPr>
        <p:spPr>
          <a:xfrm>
            <a:off x="71406" y="4286256"/>
            <a:ext cx="4286280" cy="8572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1724646" y="599998"/>
            <a:ext cx="1643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Colour Search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585740"/>
            <a:ext cx="600078" cy="42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8728" y="616375"/>
            <a:ext cx="367356" cy="3673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16" y="5000636"/>
            <a:ext cx="1879948" cy="1571636"/>
          </a:xfrm>
          <a:prstGeom prst="rect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6415098" y="123264"/>
            <a:ext cx="2443182" cy="59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14348" y="139092"/>
            <a:ext cx="3643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SAR Technology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71934" y="1068157"/>
            <a:ext cx="4786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    Michael </a:t>
            </a:r>
            <a:r>
              <a:rPr lang="en-CA" b="1" dirty="0" err="1" smtClean="0">
                <a:solidFill>
                  <a:srgbClr val="002060"/>
                </a:solidFill>
              </a:rPr>
              <a:t>Gazetas</a:t>
            </a:r>
            <a:r>
              <a:rPr lang="en-CA" b="1" dirty="0" smtClean="0">
                <a:solidFill>
                  <a:srgbClr val="002060"/>
                </a:solidFill>
              </a:rPr>
              <a:t> </a:t>
            </a:r>
            <a:r>
              <a:rPr lang="en-CA" b="1" dirty="0" smtClean="0">
                <a:solidFill>
                  <a:srgbClr val="002060"/>
                </a:solidFill>
              </a:rPr>
              <a:t>Search – Vancouver Island</a:t>
            </a:r>
            <a:r>
              <a:rPr lang="en-CA" b="1" dirty="0" smtClean="0">
                <a:solidFill>
                  <a:srgbClr val="002060"/>
                </a:solidFill>
              </a:rPr>
              <a:t/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 </a:t>
            </a:r>
            <a:r>
              <a:rPr lang="en-CA" b="1" dirty="0" smtClean="0">
                <a:solidFill>
                  <a:srgbClr val="002060"/>
                </a:solidFill>
              </a:rPr>
              <a:t> </a:t>
            </a:r>
            <a:r>
              <a:rPr lang="en-CA" b="1" dirty="0" smtClean="0">
                <a:solidFill>
                  <a:srgbClr val="002060"/>
                </a:solidFill>
              </a:rPr>
              <a:t>  </a:t>
            </a:r>
            <a:r>
              <a:rPr lang="en-CA" b="1" dirty="0" smtClean="0">
                <a:solidFill>
                  <a:srgbClr val="002060"/>
                </a:solidFill>
              </a:rPr>
              <a:t>– Searching for a Red Truck</a:t>
            </a:r>
            <a:endParaRPr lang="en-CA" b="1" dirty="0" smtClean="0">
              <a:solidFill>
                <a:srgbClr val="0020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2643183"/>
            <a:ext cx="256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>
              <a:solidFill>
                <a:srgbClr val="002060"/>
              </a:solidFill>
            </a:endParaRPr>
          </a:p>
          <a:p>
            <a:pPr algn="ctr"/>
            <a:endParaRPr lang="en-CA" sz="20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47</a:t>
            </a:fld>
            <a:endParaRPr lang="en-CA" dirty="0"/>
          </a:p>
        </p:txBody>
      </p:sp>
      <p:pic>
        <p:nvPicPr>
          <p:cNvPr id="32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35893"/>
            <a:ext cx="1439704" cy="750099"/>
          </a:xfrm>
          <a:prstGeom prst="rect">
            <a:avLst/>
          </a:prstGeom>
          <a:noFill/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8721"/>
            <a:ext cx="500066" cy="64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976955" y="214290"/>
            <a:ext cx="2952763" cy="71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8" descr="MichaelGazetas_RedTruck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49483" y="785794"/>
            <a:ext cx="1651013" cy="92869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71438" y="3326501"/>
            <a:ext cx="20002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Full </a:t>
            </a:r>
            <a:r>
              <a:rPr lang="en-CA" b="1" dirty="0" err="1" smtClean="0">
                <a:solidFill>
                  <a:srgbClr val="002060"/>
                </a:solidFill>
              </a:rPr>
              <a:t>Heli</a:t>
            </a:r>
            <a:r>
              <a:rPr lang="en-CA" b="1" dirty="0" smtClean="0">
                <a:solidFill>
                  <a:srgbClr val="002060"/>
                </a:solidFill>
              </a:rPr>
              <a:t> Crew</a:t>
            </a:r>
            <a:r>
              <a:rPr lang="en-CA" b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en-CA" b="1" dirty="0" smtClean="0">
                <a:solidFill>
                  <a:srgbClr val="002060"/>
                </a:solidFill>
              </a:rPr>
              <a:t>- with 3 Spotters per flight.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2 </a:t>
            </a:r>
            <a:r>
              <a:rPr lang="en-CA" b="1" dirty="0" err="1" smtClean="0">
                <a:solidFill>
                  <a:srgbClr val="002060"/>
                </a:solidFill>
              </a:rPr>
              <a:t>GoPro</a:t>
            </a:r>
            <a:r>
              <a:rPr lang="en-CA" b="1" dirty="0" smtClean="0">
                <a:solidFill>
                  <a:srgbClr val="002060"/>
                </a:solidFill>
              </a:rPr>
              <a:t> </a:t>
            </a:r>
            <a:r>
              <a:rPr lang="en-CA" b="1" dirty="0" smtClean="0">
                <a:solidFill>
                  <a:srgbClr val="002060"/>
                </a:solidFill>
              </a:rPr>
              <a:t>Cameras.</a:t>
            </a:r>
            <a:endParaRPr lang="en-CA" b="1" dirty="0" smtClean="0">
              <a:solidFill>
                <a:srgbClr val="002060"/>
              </a:solidFill>
            </a:endParaRPr>
          </a:p>
          <a:p>
            <a:r>
              <a:rPr lang="en-CA" b="1" dirty="0" smtClean="0">
                <a:solidFill>
                  <a:srgbClr val="002060"/>
                </a:solidFill>
              </a:rPr>
              <a:t>4 </a:t>
            </a:r>
            <a:r>
              <a:rPr lang="en-CA" b="1" dirty="0" err="1" smtClean="0">
                <a:solidFill>
                  <a:srgbClr val="002060"/>
                </a:solidFill>
              </a:rPr>
              <a:t>Heli</a:t>
            </a:r>
            <a:r>
              <a:rPr lang="en-CA" b="1" dirty="0" smtClean="0">
                <a:solidFill>
                  <a:srgbClr val="002060"/>
                </a:solidFill>
              </a:rPr>
              <a:t> Flights</a:t>
            </a:r>
            <a:r>
              <a:rPr lang="en-CA" b="1" dirty="0" smtClean="0">
                <a:solidFill>
                  <a:srgbClr val="002060"/>
                </a:solidFill>
              </a:rPr>
              <a:t>.   Duration: </a:t>
            </a:r>
            <a:r>
              <a:rPr lang="en-CA" b="1" dirty="0" smtClean="0">
                <a:solidFill>
                  <a:srgbClr val="002060"/>
                </a:solidFill>
              </a:rPr>
              <a:t>16 Hrs</a:t>
            </a:r>
            <a:r>
              <a:rPr lang="en-CA" b="1" dirty="0" smtClean="0">
                <a:solidFill>
                  <a:srgbClr val="002060"/>
                </a:solidFill>
              </a:rPr>
              <a:t/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# Images: 45,000</a:t>
            </a:r>
            <a:endParaRPr lang="en-CA" dirty="0"/>
          </a:p>
        </p:txBody>
      </p:sp>
      <p:pic>
        <p:nvPicPr>
          <p:cNvPr id="33" name="Picture 32" descr="MichaelGazetasSearch_HelicopterFlights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1808" y="1857364"/>
            <a:ext cx="6774476" cy="4797323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9" y="2573017"/>
            <a:ext cx="714380" cy="510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43" y="2571744"/>
            <a:ext cx="714381" cy="51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14348" y="71785"/>
            <a:ext cx="3643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SAR Technology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71736" y="935905"/>
            <a:ext cx="2786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Michael </a:t>
            </a:r>
            <a:r>
              <a:rPr lang="en-CA" b="1" dirty="0" err="1" smtClean="0">
                <a:solidFill>
                  <a:srgbClr val="002060"/>
                </a:solidFill>
              </a:rPr>
              <a:t>Gazetas</a:t>
            </a:r>
            <a:r>
              <a:rPr lang="en-CA" b="1" dirty="0" smtClean="0">
                <a:solidFill>
                  <a:srgbClr val="002060"/>
                </a:solidFill>
              </a:rPr>
              <a:t> Search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 – Vancouver Island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2643183"/>
            <a:ext cx="256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>
              <a:solidFill>
                <a:srgbClr val="002060"/>
              </a:solidFill>
            </a:endParaRPr>
          </a:p>
          <a:p>
            <a:pPr algn="ctr"/>
            <a:endParaRPr lang="en-CA" sz="2000" dirty="0"/>
          </a:p>
        </p:txBody>
      </p:sp>
      <p:pic>
        <p:nvPicPr>
          <p:cNvPr id="27" name="Picture 3"/>
          <p:cNvPicPr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79493" y="4479074"/>
            <a:ext cx="2714400" cy="2023200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48</a:t>
            </a:fld>
            <a:endParaRPr lang="en-CA" dirty="0"/>
          </a:p>
        </p:txBody>
      </p:sp>
      <p:pic>
        <p:nvPicPr>
          <p:cNvPr id="16" name="Picture 15" descr="YUN00138_Rank1_96PC_2PersonsSegme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01" y="2000695"/>
            <a:ext cx="2714644" cy="2022289"/>
          </a:xfrm>
          <a:prstGeom prst="rect">
            <a:avLst/>
          </a:prstGeom>
          <a:ln w="50800">
            <a:solidFill>
              <a:srgbClr val="002060"/>
            </a:solidFill>
          </a:ln>
        </p:spPr>
      </p:pic>
      <p:pic>
        <p:nvPicPr>
          <p:cNvPr id="1026" name="Picture 2"/>
          <p:cNvPicPr>
            <a:picLocks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21959" y="4479074"/>
            <a:ext cx="2714400" cy="20232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50123" y="4479074"/>
            <a:ext cx="2714400" cy="20232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2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09538" y="285728"/>
            <a:ext cx="1234032" cy="642942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179493" y="2000239"/>
            <a:ext cx="2714400" cy="2023200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2050" name="Picture 2"/>
          <p:cNvPicPr>
            <a:picLocks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221959" y="2000239"/>
            <a:ext cx="2714400" cy="2023200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71414"/>
            <a:ext cx="500066" cy="64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5976955" y="142854"/>
            <a:ext cx="2952763" cy="71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4422760" y="3194921"/>
            <a:ext cx="863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a</a:t>
            </a:r>
            <a:endParaRPr lang="en-CA" dirty="0"/>
          </a:p>
        </p:txBody>
      </p:sp>
      <p:sp>
        <p:nvSpPr>
          <p:cNvPr id="18" name="Rectangle 17"/>
          <p:cNvSpPr/>
          <p:nvPr/>
        </p:nvSpPr>
        <p:spPr>
          <a:xfrm>
            <a:off x="142844" y="1642291"/>
            <a:ext cx="30718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b="1" dirty="0" smtClean="0">
                <a:solidFill>
                  <a:srgbClr val="002060"/>
                </a:solidFill>
              </a:rPr>
              <a:t>Red Object – Spotters &amp; Image Review</a:t>
            </a:r>
            <a:endParaRPr lang="en-CA" sz="1400" dirty="0"/>
          </a:p>
        </p:txBody>
      </p:sp>
      <p:sp>
        <p:nvSpPr>
          <p:cNvPr id="23" name="Rectangle 22"/>
          <p:cNvSpPr/>
          <p:nvPr/>
        </p:nvSpPr>
        <p:spPr>
          <a:xfrm>
            <a:off x="3214678" y="1643050"/>
            <a:ext cx="27860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Two Red Vehicles – Image Review</a:t>
            </a:r>
            <a:endParaRPr lang="en-CA" sz="14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00792" y="1621025"/>
            <a:ext cx="32146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Snow-Covered Vehicle – Image Review</a:t>
            </a:r>
            <a:endParaRPr lang="en-CA" sz="14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5239" y="4143380"/>
            <a:ext cx="2724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Red Garbage Truck- Image Review</a:t>
            </a:r>
            <a:endParaRPr lang="en-CA" sz="14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91989" y="4143380"/>
            <a:ext cx="2795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Red Highway Sign – Image Review</a:t>
            </a:r>
            <a:endParaRPr lang="en-CA" sz="14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00792" y="4143380"/>
            <a:ext cx="32146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b="1" dirty="0" smtClean="0">
                <a:solidFill>
                  <a:srgbClr val="FF0000"/>
                </a:solidFill>
              </a:rPr>
              <a:t>Snow-Covered Vehicle – Image Review</a:t>
            </a:r>
            <a:endParaRPr lang="en-CA" sz="1400" dirty="0">
              <a:solidFill>
                <a:srgbClr val="FF0000"/>
              </a:solidFill>
            </a:endParaRPr>
          </a:p>
        </p:txBody>
      </p:sp>
      <p:pic>
        <p:nvPicPr>
          <p:cNvPr id="29" name="Picture 28" descr="MichaelGazetas_RedTruck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73099" y="668796"/>
            <a:ext cx="1651013" cy="92869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5000628" y="925281"/>
            <a:ext cx="3929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Spotters finds:            1 Target Object </a:t>
            </a:r>
            <a:r>
              <a:rPr lang="en-CA" b="1" dirty="0" smtClean="0">
                <a:solidFill>
                  <a:srgbClr val="002060"/>
                </a:solidFill>
              </a:rPr>
              <a:t/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Image Review finds:</a:t>
            </a:r>
            <a:r>
              <a:rPr lang="en-CA" b="1" dirty="0" smtClean="0">
                <a:solidFill>
                  <a:srgbClr val="FF0000"/>
                </a:solidFill>
              </a:rPr>
              <a:t>  6 Target Objects</a:t>
            </a:r>
            <a:endParaRPr lang="en-CA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142976" y="76158"/>
            <a:ext cx="3714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SAR Technology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43108" y="986837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b="1" i="1" dirty="0" smtClean="0">
                <a:solidFill>
                  <a:srgbClr val="002060"/>
                </a:solidFill>
              </a:rPr>
              <a:t>‘Searchlight’ - SAR Partners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2643183"/>
            <a:ext cx="256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>
              <a:solidFill>
                <a:srgbClr val="002060"/>
              </a:solidFill>
            </a:endParaRPr>
          </a:p>
          <a:p>
            <a:pPr algn="ctr"/>
            <a:endParaRPr lang="en-CA" sz="20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49</a:t>
            </a:fld>
            <a:endParaRPr lang="en-CA" dirty="0"/>
          </a:p>
        </p:txBody>
      </p:sp>
      <p:pic>
        <p:nvPicPr>
          <p:cNvPr id="29" name="Picture 4" descr="http://www.sartechnology.ca/wp-content/uploads/2018/01/Aircraft_FourPropellerTransparent_295x1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67062"/>
            <a:ext cx="1071538" cy="549053"/>
          </a:xfrm>
          <a:prstGeom prst="rect">
            <a:avLst/>
          </a:prstGeom>
          <a:noFill/>
        </p:spPr>
      </p:pic>
      <p:pic>
        <p:nvPicPr>
          <p:cNvPr id="30" name="Picture 10" descr="http://www.sartechnology.ca/wp-content/uploads/2018/01/Drone11_247x15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3786" y="1071546"/>
            <a:ext cx="1047370" cy="642942"/>
          </a:xfrm>
          <a:prstGeom prst="rect">
            <a:avLst/>
          </a:prstGeom>
          <a:noFill/>
        </p:spPr>
      </p:pic>
      <p:pic>
        <p:nvPicPr>
          <p:cNvPr id="31" name="Picture 8" descr="http://www.sartechnology.ca/wp-content/uploads/2018/01/Helicopter_Bell1_Transparent_254x15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046816"/>
            <a:ext cx="1000132" cy="596233"/>
          </a:xfrm>
          <a:prstGeom prst="rect">
            <a:avLst/>
          </a:prstGeom>
          <a:noFill/>
        </p:spPr>
      </p:pic>
      <p:pic>
        <p:nvPicPr>
          <p:cNvPr id="32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1071546"/>
            <a:ext cx="959802" cy="500066"/>
          </a:xfrm>
          <a:prstGeom prst="rect">
            <a:avLst/>
          </a:prstGeom>
          <a:noFill/>
        </p:spPr>
      </p:pic>
      <p:pic>
        <p:nvPicPr>
          <p:cNvPr id="1027" name="Picture 3" descr="C:\sarinfo\libplanning\ImageRecognitionSearchCoverageCalculations\STI_ImageRecognitionPowerpoint\USAirForceLab_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52191" y="1785114"/>
            <a:ext cx="1248437" cy="1244890"/>
          </a:xfrm>
          <a:prstGeom prst="rect">
            <a:avLst/>
          </a:prstGeom>
          <a:noFill/>
        </p:spPr>
      </p:pic>
      <p:pic>
        <p:nvPicPr>
          <p:cNvPr id="3" name="Picture 4" descr="C:\sarinfo\libplanning\ImageRecognitionSearchCoverageCalculations\STI_ImageRecognitionPowerpoint\NATOInnovationsHu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670" y="1734399"/>
            <a:ext cx="1254720" cy="1265974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71" y="1714488"/>
            <a:ext cx="1000132" cy="118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20" y="1721014"/>
            <a:ext cx="1295208" cy="127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29520" y="1772053"/>
            <a:ext cx="1000132" cy="108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 descr="C:\sarinfo\libplanning\ImageRecognitionSearchCoverageCalculations\STI_ImageRecognitionPowerpoint\NevadaDeptPublicSafety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158" y="3249017"/>
            <a:ext cx="1285884" cy="1285884"/>
          </a:xfrm>
          <a:prstGeom prst="rect">
            <a:avLst/>
          </a:prstGeom>
          <a:noFill/>
        </p:spPr>
      </p:pic>
      <p:pic>
        <p:nvPicPr>
          <p:cNvPr id="1037" name="Picture 13" descr="C:\sarinfo\libplanning\ImageRecognitionSearchCoverageCalculations\STI_ImageRecognitionPowerpoint\JoshuaTreeNP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57620" y="3191729"/>
            <a:ext cx="1143008" cy="1262138"/>
          </a:xfrm>
          <a:prstGeom prst="rect">
            <a:avLst/>
          </a:prstGeom>
          <a:noFill/>
        </p:spPr>
      </p:pic>
      <p:pic>
        <p:nvPicPr>
          <p:cNvPr id="1038" name="Picture 14" descr="C:\sarinfo\libplanning\ImageRecognitionSearchCoverageCalculations\STI_ImageRecognitionPowerpoint\YorkRegionalPolice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52396" y="4572008"/>
            <a:ext cx="895427" cy="1214446"/>
          </a:xfrm>
          <a:prstGeom prst="rect">
            <a:avLst/>
          </a:prstGeom>
          <a:noFill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4282" y="4810746"/>
            <a:ext cx="2435944" cy="83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 descr="C:\sarinfo\libplanning\ImageRecognitionSearchCoverageCalculations\STI_ImageRecognitionPowerpoint\LandSARNewZealand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5891987"/>
            <a:ext cx="2214578" cy="840381"/>
          </a:xfrm>
          <a:prstGeom prst="rect">
            <a:avLst/>
          </a:prstGeom>
          <a:noFill/>
        </p:spPr>
      </p:pic>
      <p:pic>
        <p:nvPicPr>
          <p:cNvPr id="1042" name="Picture 18" descr="C:\sarinfo\libplanning\ImageRecognitionSearchCoverageCalculations\STI_ImageRecognitionPowerpoint\SWARMSAR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491496" y="4643446"/>
            <a:ext cx="1063062" cy="1225352"/>
          </a:xfrm>
          <a:prstGeom prst="rect">
            <a:avLst/>
          </a:prstGeom>
          <a:noFill/>
        </p:spPr>
      </p:pic>
      <p:pic>
        <p:nvPicPr>
          <p:cNvPr id="1043" name="Picture 19" descr="C:\sarinfo\libplanning\ImageRecognitionSearchCoverageCalculations\STI_ImageRecognitionPowerpoint\LBSARLogo.gif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214810" y="4562240"/>
            <a:ext cx="1285884" cy="1110079"/>
          </a:xfrm>
          <a:prstGeom prst="rect">
            <a:avLst/>
          </a:prstGeom>
          <a:noFill/>
        </p:spPr>
      </p:pic>
      <p:pic>
        <p:nvPicPr>
          <p:cNvPr id="1044" name="Picture 20" descr="C:\sarinfo\libplanning\ImageRecognitionSearchCoverageCalculations\STI_ImageRecognitionPowerpoint\ComoxGroundSAR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786446" y="4643445"/>
            <a:ext cx="1143008" cy="1143008"/>
          </a:xfrm>
          <a:prstGeom prst="rect">
            <a:avLst/>
          </a:prstGeom>
          <a:noFill/>
        </p:spPr>
      </p:pic>
      <p:pic>
        <p:nvPicPr>
          <p:cNvPr id="1045" name="Picture 21" descr="C:\sarinfo\libplanning\ImageRecognitionSearchCoverageCalculations\STI_ImageRecognitionPowerpoint\UAVFlightServices.pn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143240" y="5929330"/>
            <a:ext cx="2214578" cy="790732"/>
          </a:xfrm>
          <a:prstGeom prst="rect">
            <a:avLst/>
          </a:prstGeom>
          <a:noFill/>
        </p:spPr>
      </p:pic>
      <p:pic>
        <p:nvPicPr>
          <p:cNvPr id="1046" name="Picture 22" descr="C:\sarinfo\libplanning\ImageRecognitionSearchCoverageCalculations\STI_ImageRecognitionPowerpoint\FlyLogix1.pn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084996" y="6086549"/>
            <a:ext cx="2630408" cy="542429"/>
          </a:xfrm>
          <a:prstGeom prst="rect">
            <a:avLst/>
          </a:prstGeom>
          <a:noFill/>
        </p:spPr>
      </p:pic>
      <p:pic>
        <p:nvPicPr>
          <p:cNvPr id="33" name="Picture 14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23123" y="76158"/>
            <a:ext cx="548415" cy="70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ShastaCoSherrifsOfficeSAR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997068" y="3214686"/>
            <a:ext cx="1360486" cy="1331015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286645" y="3060119"/>
            <a:ext cx="1164366" cy="136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5500694" y="3115552"/>
            <a:ext cx="1214446" cy="126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6"/>
          <a:stretch>
            <a:fillRect/>
          </a:stretch>
        </p:blipFill>
        <p:spPr bwMode="auto">
          <a:xfrm>
            <a:off x="5500694" y="133635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71470" y="1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2862245" y="6336498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Searching for Persons by the Moving Spotter.</a:t>
            </a:r>
            <a:endParaRPr lang="en-CA" sz="2000" b="1" dirty="0">
              <a:solidFill>
                <a:srgbClr val="002060"/>
              </a:solidFill>
            </a:endParaRPr>
          </a:p>
        </p:txBody>
      </p:sp>
      <p:pic>
        <p:nvPicPr>
          <p:cNvPr id="12" name="Picture 11" descr="MagnifyingGlassNavyBlue150x1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681451"/>
            <a:ext cx="367356" cy="3673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6172" y="1071546"/>
            <a:ext cx="6857794" cy="5143536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29289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357158" y="2428868"/>
            <a:ext cx="1181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smtClean="0">
                <a:solidFill>
                  <a:srgbClr val="002060"/>
                </a:solidFill>
              </a:rPr>
              <a:t>Persons</a:t>
            </a:r>
            <a:endParaRPr lang="en-CA" sz="2400" dirty="0"/>
          </a:p>
        </p:txBody>
      </p:sp>
      <p:sp>
        <p:nvSpPr>
          <p:cNvPr id="20" name="Rectangle 19"/>
          <p:cNvSpPr/>
          <p:nvPr/>
        </p:nvSpPr>
        <p:spPr>
          <a:xfrm>
            <a:off x="0" y="4000504"/>
            <a:ext cx="1714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Image</a:t>
            </a:r>
            <a:endParaRPr lang="en-CA" sz="2000" b="1" i="1" dirty="0" smtClean="0">
              <a:solidFill>
                <a:srgbClr val="002060"/>
              </a:solidFill>
            </a:endParaRPr>
          </a:p>
          <a:p>
            <a:r>
              <a:rPr lang="en-CA" sz="2000" b="1" i="1" dirty="0" smtClean="0">
                <a:solidFill>
                  <a:srgbClr val="002060"/>
                </a:solidFill>
              </a:rPr>
              <a:t>as briefly seen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by the 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moving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Spotter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- Limiting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complete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detection.</a:t>
            </a:r>
            <a:endParaRPr lang="en-CA" sz="2000" dirty="0"/>
          </a:p>
        </p:txBody>
      </p:sp>
      <p:pic>
        <p:nvPicPr>
          <p:cNvPr id="21" name="Picture 20" descr="MagnifyingGlassNavyBlue150x1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889" y="6352875"/>
            <a:ext cx="367356" cy="36735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1357298"/>
            <a:ext cx="7048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794" y="6322242"/>
            <a:ext cx="433385" cy="428623"/>
          </a:xfrm>
          <a:prstGeom prst="rect">
            <a:avLst/>
          </a:prstGeom>
          <a:noFill/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786578" y="6353991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5</a:t>
            </a:fld>
            <a:endParaRPr lang="en-CA" dirty="0"/>
          </a:p>
        </p:txBody>
      </p:sp>
      <p:pic>
        <p:nvPicPr>
          <p:cNvPr id="22" name="Picture 21" descr="stopwatch1_transparentblue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3900" y="6341287"/>
            <a:ext cx="357190" cy="357190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286380" y="142852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-71470" y="2928934"/>
            <a:ext cx="1928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 smtClean="0">
                <a:solidFill>
                  <a:srgbClr val="002060"/>
                </a:solidFill>
              </a:rPr>
              <a:t>Human Field of View for </a:t>
            </a:r>
            <a:r>
              <a:rPr lang="en-CA" b="1" u="sng" dirty="0" smtClean="0">
                <a:solidFill>
                  <a:srgbClr val="002060"/>
                </a:solidFill>
              </a:rPr>
              <a:t>Objects</a:t>
            </a:r>
            <a:r>
              <a:rPr lang="en-CA" b="1" dirty="0" smtClean="0">
                <a:solidFill>
                  <a:srgbClr val="002060"/>
                </a:solidFill>
              </a:rPr>
              <a:t>:</a:t>
            </a:r>
            <a:br>
              <a:rPr lang="en-CA" b="1" dirty="0" smtClean="0">
                <a:solidFill>
                  <a:srgbClr val="002060"/>
                </a:solidFill>
              </a:rPr>
            </a:br>
            <a:r>
              <a:rPr lang="en-CA" b="1" dirty="0" smtClean="0">
                <a:solidFill>
                  <a:srgbClr val="002060"/>
                </a:solidFill>
              </a:rPr>
              <a:t>  60 Degrees</a:t>
            </a:r>
            <a:endParaRPr lang="en-CA" dirty="0"/>
          </a:p>
        </p:txBody>
      </p:sp>
      <p:cxnSp>
        <p:nvCxnSpPr>
          <p:cNvPr id="24" name="Straight Connector 23"/>
          <p:cNvCxnSpPr/>
          <p:nvPr/>
        </p:nvCxnSpPr>
        <p:spPr>
          <a:xfrm rot="3600000" flipH="1">
            <a:off x="2825446" y="4814102"/>
            <a:ext cx="3240000" cy="71439"/>
          </a:xfrm>
          <a:prstGeom prst="line">
            <a:avLst/>
          </a:prstGeom>
          <a:ln w="38100">
            <a:solidFill>
              <a:srgbClr val="5DD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7200000" flipH="1">
            <a:off x="4468520" y="4758541"/>
            <a:ext cx="3240000" cy="71439"/>
          </a:xfrm>
          <a:prstGeom prst="line">
            <a:avLst/>
          </a:prstGeom>
          <a:ln w="38100">
            <a:solidFill>
              <a:srgbClr val="5DD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800000" flipH="1">
            <a:off x="1538509" y="5200033"/>
            <a:ext cx="3960000" cy="71439"/>
          </a:xfrm>
          <a:prstGeom prst="line">
            <a:avLst/>
          </a:prstGeom>
          <a:ln w="38100">
            <a:solidFill>
              <a:srgbClr val="5DD5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9000000" flipH="1">
            <a:off x="5032141" y="5173033"/>
            <a:ext cx="3852000" cy="71439"/>
          </a:xfrm>
          <a:prstGeom prst="line">
            <a:avLst/>
          </a:prstGeom>
          <a:ln w="38100">
            <a:solidFill>
              <a:srgbClr val="5DD5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>
            <a:off x="142844" y="3857628"/>
            <a:ext cx="1357318" cy="1588"/>
          </a:xfrm>
          <a:prstGeom prst="line">
            <a:avLst/>
          </a:prstGeom>
          <a:ln w="38100">
            <a:solidFill>
              <a:srgbClr val="5DD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085669" y="3000372"/>
            <a:ext cx="2396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srgbClr val="5DD5FF"/>
                </a:solidFill>
              </a:rPr>
              <a:t>60 Degree  Human FOV</a:t>
            </a:r>
            <a:br>
              <a:rPr lang="en-CA" b="1" dirty="0" smtClean="0">
                <a:solidFill>
                  <a:srgbClr val="5DD5FF"/>
                </a:solidFill>
              </a:rPr>
            </a:br>
            <a:r>
              <a:rPr lang="en-CA" b="1" dirty="0" smtClean="0">
                <a:solidFill>
                  <a:srgbClr val="5DD5FF"/>
                </a:solidFill>
              </a:rPr>
              <a:t>for Objects</a:t>
            </a:r>
            <a:endParaRPr lang="en-CA" dirty="0">
              <a:solidFill>
                <a:srgbClr val="5DD5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94941" y="5774312"/>
            <a:ext cx="1977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5DD5FF"/>
                </a:solidFill>
              </a:rPr>
              <a:t>(Peripheral vision)</a:t>
            </a:r>
            <a:endParaRPr lang="en-CA" dirty="0"/>
          </a:p>
        </p:txBody>
      </p:sp>
      <p:sp>
        <p:nvSpPr>
          <p:cNvPr id="29" name="Rectangle 28"/>
          <p:cNvSpPr/>
          <p:nvPr/>
        </p:nvSpPr>
        <p:spPr>
          <a:xfrm>
            <a:off x="3357554" y="1785926"/>
            <a:ext cx="371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002060"/>
                </a:solidFill>
              </a:rPr>
              <a:t>Human Field of View </a:t>
            </a:r>
            <a:endParaRPr lang="en-CA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230284" y="142852"/>
            <a:ext cx="37862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SAR Technology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57290" y="1000108"/>
            <a:ext cx="6643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b="1" i="1" dirty="0" smtClean="0">
                <a:solidFill>
                  <a:srgbClr val="002060"/>
                </a:solidFill>
              </a:rPr>
              <a:t>Making SAR – Faster – Safer - Smarter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2643183"/>
            <a:ext cx="256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>
              <a:solidFill>
                <a:srgbClr val="002060"/>
              </a:solidFill>
            </a:endParaRPr>
          </a:p>
          <a:p>
            <a:pPr algn="ctr"/>
            <a:endParaRPr lang="en-CA" sz="2000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4286256"/>
            <a:ext cx="2571768" cy="2357454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50</a:t>
            </a:fld>
            <a:endParaRPr lang="en-CA" dirty="0"/>
          </a:p>
        </p:txBody>
      </p:sp>
      <p:pic>
        <p:nvPicPr>
          <p:cNvPr id="16" name="Picture 15" descr="YUN00138_Rank1_96PC_2PersonsSegme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1643050"/>
            <a:ext cx="2714644" cy="244219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14678" y="4286256"/>
            <a:ext cx="2643206" cy="2374616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0" name="Picture 10" descr="http://www.sartechnology.ca/wp-content/uploads/2018/01/Drone11_247x15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978888"/>
            <a:ext cx="928694" cy="570091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4286256"/>
            <a:ext cx="2543186" cy="233983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2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6054" y="1000107"/>
            <a:ext cx="1028360" cy="535785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43636" y="1714488"/>
            <a:ext cx="2571768" cy="2286016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11158" y="1714488"/>
            <a:ext cx="2718164" cy="2357454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472" y="142857"/>
            <a:ext cx="607286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5286380" y="142852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28662" y="279401"/>
            <a:ext cx="37862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SAR Technology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71538" y="1129713"/>
            <a:ext cx="657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b="1" dirty="0" smtClean="0">
                <a:solidFill>
                  <a:srgbClr val="002060"/>
                </a:solidFill>
              </a:rPr>
              <a:t>‘Searchlight Image Locator’ Web-Page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2779732"/>
            <a:ext cx="2567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000" b="1" dirty="0" smtClean="0">
              <a:solidFill>
                <a:srgbClr val="002060"/>
              </a:solidFill>
            </a:endParaRPr>
          </a:p>
          <a:p>
            <a:pPr algn="ctr"/>
            <a:endParaRPr lang="en-CA" sz="20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553200" y="6492899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51</a:t>
            </a:fld>
            <a:endParaRPr lang="en-CA" dirty="0"/>
          </a:p>
        </p:txBody>
      </p:sp>
      <p:pic>
        <p:nvPicPr>
          <p:cNvPr id="20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79406"/>
            <a:ext cx="607286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29256" y="276511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1582150" y="2500116"/>
            <a:ext cx="24897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200" b="1" dirty="0" smtClean="0">
                <a:solidFill>
                  <a:srgbClr val="002060"/>
                </a:solidFill>
                <a:hlinkClick r:id="rId5"/>
              </a:rPr>
              <a:t>Image Search</a:t>
            </a:r>
            <a:endParaRPr lang="en-CA" sz="3200" dirty="0"/>
          </a:p>
        </p:txBody>
      </p:sp>
      <p:sp>
        <p:nvSpPr>
          <p:cNvPr id="18" name="Rectangle 17"/>
          <p:cNvSpPr/>
          <p:nvPr/>
        </p:nvSpPr>
        <p:spPr>
          <a:xfrm>
            <a:off x="1571604" y="4071847"/>
            <a:ext cx="25384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200" b="1" dirty="0" smtClean="0">
                <a:solidFill>
                  <a:srgbClr val="002060"/>
                </a:solidFill>
                <a:hlinkClick r:id="rId6"/>
              </a:rPr>
              <a:t>Colour Search</a:t>
            </a:r>
            <a:endParaRPr lang="en-CA" sz="3200" dirty="0"/>
          </a:p>
        </p:txBody>
      </p:sp>
      <p:sp>
        <p:nvSpPr>
          <p:cNvPr id="23" name="Rectangle 22"/>
          <p:cNvSpPr/>
          <p:nvPr/>
        </p:nvSpPr>
        <p:spPr>
          <a:xfrm>
            <a:off x="1571604" y="3266431"/>
            <a:ext cx="5843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200" b="1" dirty="0" smtClean="0">
                <a:solidFill>
                  <a:srgbClr val="002060"/>
                </a:solidFill>
                <a:hlinkClick r:id="rId7"/>
              </a:rPr>
              <a:t>Image Segmentation </a:t>
            </a:r>
            <a:r>
              <a:rPr lang="en-CA" sz="3200" b="1" dirty="0" smtClean="0">
                <a:solidFill>
                  <a:srgbClr val="002060"/>
                </a:solidFill>
              </a:rPr>
              <a:t> </a:t>
            </a:r>
            <a:r>
              <a:rPr lang="en-CA" sz="2000" b="1" dirty="0" smtClean="0">
                <a:solidFill>
                  <a:srgbClr val="002060"/>
                </a:solidFill>
              </a:rPr>
              <a:t>(for Aerial Images)</a:t>
            </a:r>
            <a:endParaRPr lang="en-CA" sz="2000" dirty="0"/>
          </a:p>
        </p:txBody>
      </p:sp>
      <p:sp>
        <p:nvSpPr>
          <p:cNvPr id="24" name="Rectangle 23"/>
          <p:cNvSpPr/>
          <p:nvPr/>
        </p:nvSpPr>
        <p:spPr>
          <a:xfrm>
            <a:off x="1516724" y="4857665"/>
            <a:ext cx="29124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200" b="1" dirty="0" smtClean="0">
                <a:solidFill>
                  <a:srgbClr val="002060"/>
                </a:solidFill>
                <a:hlinkClick r:id="rId8"/>
              </a:rPr>
              <a:t>Keyword Search</a:t>
            </a:r>
            <a:endParaRPr lang="en-CA" sz="3200" dirty="0"/>
          </a:p>
        </p:txBody>
      </p:sp>
      <p:pic>
        <p:nvPicPr>
          <p:cNvPr id="25" name="Picture 24" descr="VideoIcon_Searchlight_96x75.png">
            <a:hlinkClick r:id="rId5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72" y="2428678"/>
            <a:ext cx="914528" cy="714475"/>
          </a:xfrm>
          <a:prstGeom prst="rect">
            <a:avLst/>
          </a:prstGeom>
        </p:spPr>
      </p:pic>
      <p:pic>
        <p:nvPicPr>
          <p:cNvPr id="26" name="Picture 25" descr="VideoIcon_Searchlight_96x75.png">
            <a:hlinkClick r:id="rId7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638" y="3208264"/>
            <a:ext cx="914528" cy="714475"/>
          </a:xfrm>
          <a:prstGeom prst="rect">
            <a:avLst/>
          </a:prstGeom>
        </p:spPr>
      </p:pic>
      <p:pic>
        <p:nvPicPr>
          <p:cNvPr id="28" name="Picture 27" descr="VideoIcon_Searchlight_96x75.png">
            <a:hlinkClick r:id="rId6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72" y="4000409"/>
            <a:ext cx="914528" cy="714475"/>
          </a:xfrm>
          <a:prstGeom prst="rect">
            <a:avLst/>
          </a:prstGeom>
        </p:spPr>
      </p:pic>
      <p:pic>
        <p:nvPicPr>
          <p:cNvPr id="29" name="Picture 28" descr="VideoIcon_Searchlight_96x75.png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72" y="4786227"/>
            <a:ext cx="914528" cy="714475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65748" y="4149612"/>
            <a:ext cx="66344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86446" y="2180241"/>
            <a:ext cx="1143008" cy="595518"/>
          </a:xfrm>
          <a:prstGeom prst="rect">
            <a:avLst/>
          </a:prstGeom>
          <a:noFill/>
        </p:spPr>
      </p:pic>
      <p:pic>
        <p:nvPicPr>
          <p:cNvPr id="34" name="Picture 33" descr="Drone_Whit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72198" y="2764173"/>
            <a:ext cx="857256" cy="595776"/>
          </a:xfrm>
          <a:prstGeom prst="rect">
            <a:avLst/>
          </a:prstGeom>
        </p:spPr>
      </p:pic>
      <p:pic>
        <p:nvPicPr>
          <p:cNvPr id="35" name="Picture 34" descr="PersonSegments1_135x100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1819" y="2285897"/>
            <a:ext cx="1357833" cy="1005802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2214546" y="1691334"/>
            <a:ext cx="37218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800" b="1" dirty="0" smtClean="0">
                <a:solidFill>
                  <a:srgbClr val="002060"/>
                </a:solidFill>
              </a:rPr>
              <a:t>- Online Training Videos</a:t>
            </a:r>
          </a:p>
        </p:txBody>
      </p:sp>
      <p:pic>
        <p:nvPicPr>
          <p:cNvPr id="39" name="Picture 38" descr="SearchlightImageLocatorWebpage_884x74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35009" y="3929066"/>
            <a:ext cx="3136368" cy="2643206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  <p:sp>
        <p:nvSpPr>
          <p:cNvPr id="40" name="TextBox 39"/>
          <p:cNvSpPr txBox="1"/>
          <p:nvPr/>
        </p:nvSpPr>
        <p:spPr>
          <a:xfrm>
            <a:off x="4325787" y="4852129"/>
            <a:ext cx="96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rgbClr val="002060"/>
                </a:solidFill>
              </a:rPr>
              <a:t>[…..]</a:t>
            </a:r>
            <a:endParaRPr lang="en-CA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71470" y="-24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3000364" y="6386476"/>
            <a:ext cx="492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Searching for Persons by Image Recognition</a:t>
            </a:r>
            <a:endParaRPr lang="en-CA" sz="2000" b="1" dirty="0">
              <a:solidFill>
                <a:srgbClr val="002060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71538" y="285733"/>
            <a:ext cx="3000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990099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SAR Technology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7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42857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0" y="3071810"/>
            <a:ext cx="19287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Multiple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Detections</a:t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 recorded</a:t>
            </a:r>
            <a:endParaRPr lang="en-CA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1669" y="1071546"/>
            <a:ext cx="6858049" cy="5143727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6" name="Picture 15" descr="MagnifyingGlassNavyBlue150x15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4446" y="6419230"/>
            <a:ext cx="367356" cy="3673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429256" y="1285860"/>
            <a:ext cx="1143008" cy="1000132"/>
          </a:xfrm>
          <a:prstGeom prst="rect">
            <a:avLst/>
          </a:prstGeom>
          <a:noFill/>
          <a:ln w="38100">
            <a:solidFill>
              <a:srgbClr val="5D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\</a:t>
            </a:r>
            <a:endParaRPr lang="en-CA" dirty="0"/>
          </a:p>
        </p:txBody>
      </p:sp>
      <p:pic>
        <p:nvPicPr>
          <p:cNvPr id="22" name="Picture 21" descr="MagnifyingGlassNavyBlue150x15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4" y="1424282"/>
            <a:ext cx="367356" cy="36735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2285992"/>
            <a:ext cx="2000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u="sng" dirty="0" smtClean="0">
                <a:solidFill>
                  <a:srgbClr val="002060"/>
                </a:solidFill>
              </a:rPr>
              <a:t>5 Persons</a:t>
            </a:r>
            <a:r>
              <a:rPr lang="en-CA" sz="2000" b="1" dirty="0" smtClean="0">
                <a:solidFill>
                  <a:srgbClr val="002060"/>
                </a:solidFill>
              </a:rPr>
              <a:t/>
            </a:r>
            <a:br>
              <a:rPr lang="en-CA" sz="2000" b="1" dirty="0" smtClean="0">
                <a:solidFill>
                  <a:srgbClr val="002060"/>
                </a:solidFill>
              </a:rPr>
            </a:br>
            <a:r>
              <a:rPr lang="en-CA" sz="2000" b="1" dirty="0" smtClean="0">
                <a:solidFill>
                  <a:srgbClr val="002060"/>
                </a:solidFill>
              </a:rPr>
              <a:t>Detected</a:t>
            </a:r>
            <a:endParaRPr lang="en-CA" sz="2000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1100129"/>
            <a:ext cx="7048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0" y="4105825"/>
            <a:ext cx="20002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Partial or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Rotated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targets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Recognized</a:t>
            </a:r>
            <a:endParaRPr lang="en-CA" sz="2000" dirty="0"/>
          </a:p>
        </p:txBody>
      </p:sp>
      <p:pic>
        <p:nvPicPr>
          <p:cNvPr id="25" name="Picture 24" descr="CheckMarkDarkBlueTransparent1smal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2" y="5789843"/>
            <a:ext cx="285720" cy="386912"/>
          </a:xfrm>
          <a:prstGeom prst="rect">
            <a:avLst/>
          </a:prstGeom>
        </p:spPr>
      </p:pic>
      <p:pic>
        <p:nvPicPr>
          <p:cNvPr id="26" name="Picture 25" descr="CheckMarkDarkBlueTransparent1smal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2" y="4576169"/>
            <a:ext cx="285720" cy="386912"/>
          </a:xfrm>
          <a:prstGeom prst="rect">
            <a:avLst/>
          </a:prstGeom>
        </p:spPr>
      </p:pic>
      <p:pic>
        <p:nvPicPr>
          <p:cNvPr id="27" name="Picture 4" descr="http://www.sartechnology.ca/wp-content/uploads/2017/08/PixelSquare1c_147x14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8351" y="6357958"/>
            <a:ext cx="433385" cy="428623"/>
          </a:xfrm>
          <a:prstGeom prst="rect">
            <a:avLst/>
          </a:prstGeom>
          <a:noFill/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E92F4-0336-4D05-B19A-A761440B11EE}" type="slidenum">
              <a:rPr lang="en-CA" smtClean="0"/>
              <a:pPr/>
              <a:t>6</a:t>
            </a:fld>
            <a:endParaRPr lang="en-CA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97870" y="1426360"/>
            <a:ext cx="1005780" cy="71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0" descr="CheckMarkDarkBlueTransparent1smal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2" y="2470584"/>
            <a:ext cx="285720" cy="386912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5286380" y="142852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7" name="Straight Connector 36"/>
          <p:cNvCxnSpPr/>
          <p:nvPr/>
        </p:nvCxnSpPr>
        <p:spPr>
          <a:xfrm rot="1320000" flipH="1">
            <a:off x="1935284" y="5479547"/>
            <a:ext cx="3714967" cy="71439"/>
          </a:xfrm>
          <a:prstGeom prst="line">
            <a:avLst/>
          </a:prstGeom>
          <a:ln w="38100">
            <a:solidFill>
              <a:srgbClr val="5DD5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9480000" flipH="1">
            <a:off x="5407283" y="5407958"/>
            <a:ext cx="3714967" cy="75600"/>
          </a:xfrm>
          <a:prstGeom prst="line">
            <a:avLst/>
          </a:prstGeom>
          <a:ln w="38100">
            <a:solidFill>
              <a:srgbClr val="5DD5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357554" y="3354173"/>
            <a:ext cx="3286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 smtClean="0">
                <a:solidFill>
                  <a:srgbClr val="5DD5FF"/>
                </a:solidFill>
              </a:rPr>
              <a:t>Total  135 Degrees FOV </a:t>
            </a:r>
            <a:br>
              <a:rPr lang="en-CA" b="1" dirty="0" smtClean="0">
                <a:solidFill>
                  <a:srgbClr val="5DD5FF"/>
                </a:solidFill>
              </a:rPr>
            </a:br>
            <a:r>
              <a:rPr lang="en-CA" b="1" dirty="0" smtClean="0">
                <a:solidFill>
                  <a:srgbClr val="5DD5FF"/>
                </a:solidFill>
              </a:rPr>
              <a:t>for Objects</a:t>
            </a:r>
            <a:endParaRPr lang="en-CA" dirty="0">
              <a:solidFill>
                <a:srgbClr val="5DD5F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43306" y="2988230"/>
            <a:ext cx="2717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 smtClean="0">
                <a:solidFill>
                  <a:srgbClr val="5DD5FF"/>
                </a:solidFill>
              </a:rPr>
              <a:t>Dual  </a:t>
            </a:r>
            <a:r>
              <a:rPr lang="en-CA" b="1" dirty="0" err="1" smtClean="0">
                <a:solidFill>
                  <a:srgbClr val="5DD5FF"/>
                </a:solidFill>
              </a:rPr>
              <a:t>GoPro</a:t>
            </a:r>
            <a:r>
              <a:rPr lang="en-CA" b="1" dirty="0" smtClean="0">
                <a:solidFill>
                  <a:srgbClr val="5DD5FF"/>
                </a:solidFill>
              </a:rPr>
              <a:t>  Cameras</a:t>
            </a:r>
            <a:endParaRPr lang="en-CA" dirty="0">
              <a:solidFill>
                <a:srgbClr val="5DD5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714744" y="1428736"/>
            <a:ext cx="1001999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Rectangle 45"/>
          <p:cNvSpPr/>
          <p:nvPr/>
        </p:nvSpPr>
        <p:spPr>
          <a:xfrm>
            <a:off x="3643306" y="1285860"/>
            <a:ext cx="1143008" cy="1000132"/>
          </a:xfrm>
          <a:prstGeom prst="rect">
            <a:avLst/>
          </a:prstGeom>
          <a:noFill/>
          <a:ln w="38100">
            <a:solidFill>
              <a:srgbClr val="5D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" name="Rectangle 29"/>
          <p:cNvSpPr/>
          <p:nvPr/>
        </p:nvSpPr>
        <p:spPr>
          <a:xfrm>
            <a:off x="3143240" y="2415597"/>
            <a:ext cx="3878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002060"/>
                </a:solidFill>
              </a:rPr>
              <a:t>Camera Field of View </a:t>
            </a:r>
            <a:endParaRPr lang="en-CA" sz="3200" dirty="0"/>
          </a:p>
        </p:txBody>
      </p:sp>
      <p:sp>
        <p:nvSpPr>
          <p:cNvPr id="33" name="Rectangle 32"/>
          <p:cNvSpPr/>
          <p:nvPr/>
        </p:nvSpPr>
        <p:spPr>
          <a:xfrm>
            <a:off x="-32" y="5500702"/>
            <a:ext cx="2000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Permanent record of</a:t>
            </a:r>
          </a:p>
          <a:p>
            <a:pPr algn="ctr"/>
            <a:r>
              <a:rPr lang="en-CA" sz="2000" b="1" dirty="0" smtClean="0">
                <a:solidFill>
                  <a:srgbClr val="002060"/>
                </a:solidFill>
              </a:rPr>
              <a:t>the images</a:t>
            </a:r>
            <a:endParaRPr lang="en-CA" sz="2000" dirty="0"/>
          </a:p>
        </p:txBody>
      </p:sp>
      <p:pic>
        <p:nvPicPr>
          <p:cNvPr id="34" name="Picture 33" descr="CheckMarkDarkBlueTransparent1smal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2" y="3399278"/>
            <a:ext cx="285720" cy="38691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-24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7" name="TextBox 16"/>
          <p:cNvSpPr txBox="1"/>
          <p:nvPr/>
        </p:nvSpPr>
        <p:spPr>
          <a:xfrm>
            <a:off x="2214546" y="619764"/>
            <a:ext cx="3650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High-Detection Region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5101" y="1548458"/>
            <a:ext cx="4045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chemeClr val="bg1">
                    <a:lumMod val="95000"/>
                  </a:schemeClr>
                </a:solidFill>
              </a:rPr>
              <a:t>Not finding them is easy…</a:t>
            </a:r>
            <a:endParaRPr lang="en-CA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867556" y="6356350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7</a:t>
            </a:fld>
            <a:endParaRPr lang="en-CA" dirty="0"/>
          </a:p>
        </p:txBody>
      </p:sp>
      <p:sp>
        <p:nvSpPr>
          <p:cNvPr id="14" name="Rectangle 13"/>
          <p:cNvSpPr/>
          <p:nvPr/>
        </p:nvSpPr>
        <p:spPr>
          <a:xfrm>
            <a:off x="4208310" y="3244334"/>
            <a:ext cx="727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pixels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9195" y="1357298"/>
            <a:ext cx="6881829" cy="516529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-32" y="4571300"/>
            <a:ext cx="9589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70 Deg.</a:t>
            </a:r>
            <a:br>
              <a:rPr lang="en-C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C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Left </a:t>
            </a:r>
            <a:br>
              <a:rPr lang="en-C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C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Camera</a:t>
            </a:r>
            <a:br>
              <a:rPr lang="en-C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C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Field of </a:t>
            </a:r>
            <a:br>
              <a:rPr lang="en-C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C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View</a:t>
            </a:r>
            <a:endParaRPr lang="en-CA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1024" y="4571300"/>
            <a:ext cx="9973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70 Deg.</a:t>
            </a:r>
          </a:p>
          <a:p>
            <a:pPr algn="ctr"/>
            <a:r>
              <a:rPr lang="en-C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Right</a:t>
            </a:r>
            <a:br>
              <a:rPr lang="en-C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C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Camera</a:t>
            </a:r>
          </a:p>
          <a:p>
            <a:pPr algn="ctr"/>
            <a:r>
              <a:rPr lang="en-C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Field  of </a:t>
            </a:r>
          </a:p>
          <a:p>
            <a:pPr algn="ctr"/>
            <a:r>
              <a:rPr lang="en-CA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View</a:t>
            </a:r>
            <a:endParaRPr lang="en-CA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9058" y="987966"/>
            <a:ext cx="1034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>
                <a:solidFill>
                  <a:srgbClr val="FF0000"/>
                </a:solidFill>
              </a:rPr>
              <a:t>Trackline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55472" y="3934430"/>
            <a:ext cx="1116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</a:rPr>
              <a:t>Left High </a:t>
            </a:r>
            <a:br>
              <a:rPr lang="en-CA" b="1" dirty="0" smtClean="0">
                <a:solidFill>
                  <a:schemeClr val="bg1"/>
                </a:solidFill>
              </a:rPr>
            </a:br>
            <a:r>
              <a:rPr lang="en-CA" b="1" dirty="0" smtClean="0">
                <a:solidFill>
                  <a:schemeClr val="bg1"/>
                </a:solidFill>
              </a:rPr>
              <a:t>Detection</a:t>
            </a:r>
          </a:p>
          <a:p>
            <a:r>
              <a:rPr lang="en-CA" b="1" dirty="0" smtClean="0">
                <a:solidFill>
                  <a:schemeClr val="bg1"/>
                </a:solidFill>
              </a:rPr>
              <a:t> Region 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75305" y="3934430"/>
            <a:ext cx="1168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 dirty="0" smtClean="0">
                <a:solidFill>
                  <a:schemeClr val="bg1"/>
                </a:solidFill>
              </a:rPr>
              <a:t>Right High</a:t>
            </a:r>
            <a:br>
              <a:rPr lang="en-CA" b="1" dirty="0" smtClean="0">
                <a:solidFill>
                  <a:schemeClr val="bg1"/>
                </a:solidFill>
              </a:rPr>
            </a:br>
            <a:r>
              <a:rPr lang="en-CA" b="1" dirty="0" smtClean="0">
                <a:solidFill>
                  <a:schemeClr val="bg1"/>
                </a:solidFill>
              </a:rPr>
              <a:t>Detection</a:t>
            </a:r>
            <a:br>
              <a:rPr lang="en-CA" b="1" dirty="0" smtClean="0">
                <a:solidFill>
                  <a:schemeClr val="bg1"/>
                </a:solidFill>
              </a:rPr>
            </a:br>
            <a:r>
              <a:rPr lang="en-CA" b="1" dirty="0" smtClean="0">
                <a:solidFill>
                  <a:schemeClr val="bg1"/>
                </a:solidFill>
              </a:rPr>
              <a:t>Region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28926" y="5529220"/>
            <a:ext cx="297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solidFill>
                  <a:schemeClr val="bg1"/>
                </a:solidFill>
              </a:rPr>
              <a:t>Closest Point  of Approach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43174" y="5202808"/>
            <a:ext cx="407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FF00"/>
                </a:solidFill>
              </a:rPr>
              <a:t>3 Deg. View Angle   – Excellent Detection</a:t>
            </a:r>
            <a:endParaRPr lang="en-CA" b="1" dirty="0">
              <a:solidFill>
                <a:srgbClr val="FFFF0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5376662"/>
            <a:ext cx="204786" cy="19547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6072206"/>
            <a:ext cx="706040" cy="50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10200000"/>
            </a:camera>
            <a:lightRig rig="threePt" dir="t"/>
          </a:scene3d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2240" y="6072206"/>
            <a:ext cx="706040" cy="50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ContrastingLeftFacing">
              <a:rot lat="1200000" lon="2636332" rev="1800000"/>
            </a:camera>
            <a:lightRig rig="threePt" dir="t"/>
          </a:scene3d>
        </p:spPr>
      </p:pic>
      <p:sp>
        <p:nvSpPr>
          <p:cNvPr id="28" name="Rectangle 27"/>
          <p:cNvSpPr/>
          <p:nvPr/>
        </p:nvSpPr>
        <p:spPr>
          <a:xfrm>
            <a:off x="2786050" y="3000372"/>
            <a:ext cx="3867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FFFF00"/>
                </a:solidFill>
              </a:rPr>
              <a:t>1 .5 Deg. View Angle – Good Detection</a:t>
            </a:r>
            <a:endParaRPr lang="en-CA" b="1" dirty="0">
              <a:solidFill>
                <a:srgbClr val="FFFF00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3233522"/>
            <a:ext cx="204786" cy="19547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0" y="2208764"/>
            <a:ext cx="10502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Total High</a:t>
            </a: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Detection</a:t>
            </a:r>
            <a:br>
              <a:rPr lang="en-CA" sz="1600" dirty="0" smtClean="0">
                <a:solidFill>
                  <a:srgbClr val="002060"/>
                </a:solidFill>
              </a:rPr>
            </a:br>
            <a:r>
              <a:rPr lang="en-CA" sz="1600" dirty="0" smtClean="0">
                <a:solidFill>
                  <a:srgbClr val="002060"/>
                </a:solidFill>
              </a:rPr>
              <a:t>Regions:</a:t>
            </a:r>
          </a:p>
          <a:p>
            <a:pPr algn="ctr"/>
            <a:r>
              <a:rPr lang="en-CA" sz="1600" b="1" dirty="0" smtClean="0">
                <a:solidFill>
                  <a:srgbClr val="002060"/>
                </a:solidFill>
              </a:rPr>
              <a:t>188 </a:t>
            </a:r>
            <a:r>
              <a:rPr lang="en-CA" sz="1600" b="1" dirty="0" err="1" smtClean="0">
                <a:solidFill>
                  <a:srgbClr val="002060"/>
                </a:solidFill>
              </a:rPr>
              <a:t>m</a:t>
            </a:r>
            <a:r>
              <a:rPr lang="en-CA" sz="1600" b="1" dirty="0" smtClean="0">
                <a:solidFill>
                  <a:srgbClr val="002060"/>
                </a:solidFill>
              </a:rPr>
              <a:t> W</a:t>
            </a:r>
          </a:p>
          <a:p>
            <a:pPr algn="ctr"/>
            <a:r>
              <a:rPr lang="en-CA" sz="1600" b="1" dirty="0" err="1" smtClean="0">
                <a:solidFill>
                  <a:srgbClr val="002060"/>
                </a:solidFill>
              </a:rPr>
              <a:t>x</a:t>
            </a:r>
            <a:r>
              <a:rPr lang="en-CA" sz="1600" b="1" dirty="0" smtClean="0">
                <a:solidFill>
                  <a:srgbClr val="002060"/>
                </a:solidFill>
              </a:rPr>
              <a:t> 29 </a:t>
            </a:r>
            <a:r>
              <a:rPr lang="en-CA" sz="1600" b="1" dirty="0" err="1" smtClean="0">
                <a:solidFill>
                  <a:srgbClr val="002060"/>
                </a:solidFill>
              </a:rPr>
              <a:t>m</a:t>
            </a:r>
            <a:r>
              <a:rPr lang="en-CA" sz="1600" b="1" dirty="0" smtClean="0">
                <a:solidFill>
                  <a:srgbClr val="002060"/>
                </a:solidFill>
              </a:rPr>
              <a:t> L.</a:t>
            </a: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- from a</a:t>
            </a: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Helicopter</a:t>
            </a: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at 75 ft</a:t>
            </a: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AGL.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01024" y="2208764"/>
            <a:ext cx="10999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Total High</a:t>
            </a:r>
            <a:br>
              <a:rPr lang="en-CA" sz="1600" dirty="0" smtClean="0">
                <a:solidFill>
                  <a:srgbClr val="002060"/>
                </a:solidFill>
              </a:rPr>
            </a:br>
            <a:r>
              <a:rPr lang="en-CA" sz="1600" dirty="0" smtClean="0">
                <a:solidFill>
                  <a:srgbClr val="002060"/>
                </a:solidFill>
              </a:rPr>
              <a:t>Detection</a:t>
            </a:r>
            <a:br>
              <a:rPr lang="en-CA" sz="1600" dirty="0" smtClean="0">
                <a:solidFill>
                  <a:srgbClr val="002060"/>
                </a:solidFill>
              </a:rPr>
            </a:br>
            <a:r>
              <a:rPr lang="en-CA" sz="1600" dirty="0" smtClean="0">
                <a:solidFill>
                  <a:srgbClr val="002060"/>
                </a:solidFill>
              </a:rPr>
              <a:t>Regions:</a:t>
            </a:r>
          </a:p>
          <a:p>
            <a:pPr algn="ctr"/>
            <a:r>
              <a:rPr lang="en-CA" sz="1600" b="1" dirty="0" smtClean="0">
                <a:solidFill>
                  <a:srgbClr val="002060"/>
                </a:solidFill>
              </a:rPr>
              <a:t>1,252 </a:t>
            </a:r>
            <a:r>
              <a:rPr lang="en-CA" sz="1600" b="1" dirty="0" err="1" smtClean="0">
                <a:solidFill>
                  <a:srgbClr val="002060"/>
                </a:solidFill>
              </a:rPr>
              <a:t>m</a:t>
            </a:r>
            <a:r>
              <a:rPr lang="en-CA" sz="1600" b="1" dirty="0" smtClean="0">
                <a:solidFill>
                  <a:srgbClr val="002060"/>
                </a:solidFill>
              </a:rPr>
              <a:t> W</a:t>
            </a:r>
            <a:br>
              <a:rPr lang="en-CA" sz="1600" b="1" dirty="0" smtClean="0">
                <a:solidFill>
                  <a:srgbClr val="002060"/>
                </a:solidFill>
              </a:rPr>
            </a:br>
            <a:r>
              <a:rPr lang="en-CA" sz="1600" b="1" dirty="0" err="1" smtClean="0">
                <a:solidFill>
                  <a:srgbClr val="002060"/>
                </a:solidFill>
              </a:rPr>
              <a:t>x</a:t>
            </a:r>
            <a:r>
              <a:rPr lang="en-CA" sz="1600" b="1" dirty="0" smtClean="0">
                <a:solidFill>
                  <a:srgbClr val="002060"/>
                </a:solidFill>
              </a:rPr>
              <a:t> 196 </a:t>
            </a:r>
            <a:r>
              <a:rPr lang="en-CA" sz="1600" b="1" dirty="0" err="1" smtClean="0">
                <a:solidFill>
                  <a:srgbClr val="002060"/>
                </a:solidFill>
              </a:rPr>
              <a:t>m</a:t>
            </a:r>
            <a:r>
              <a:rPr lang="en-CA" sz="1600" b="1" dirty="0" smtClean="0">
                <a:solidFill>
                  <a:srgbClr val="002060"/>
                </a:solidFill>
              </a:rPr>
              <a:t> L</a:t>
            </a: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- from an</a:t>
            </a: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Aircraft</a:t>
            </a: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at 500 ft</a:t>
            </a: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AGL.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1214422"/>
            <a:ext cx="608274" cy="96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27820" y="1266659"/>
            <a:ext cx="80189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714348" y="142852"/>
            <a:ext cx="47863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Image Recognition Flights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5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8411" y="71414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643570" y="133634"/>
            <a:ext cx="3286147" cy="79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-24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7" name="TextBox 16"/>
          <p:cNvSpPr txBox="1"/>
          <p:nvPr/>
        </p:nvSpPr>
        <p:spPr>
          <a:xfrm>
            <a:off x="2428860" y="905516"/>
            <a:ext cx="4075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Aerial Grid-Search Pattern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5101" y="1548458"/>
            <a:ext cx="4045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chemeClr val="bg1">
                    <a:lumMod val="95000"/>
                  </a:schemeClr>
                </a:solidFill>
              </a:rPr>
              <a:t>Not finding them is easy…</a:t>
            </a:r>
            <a:endParaRPr lang="en-CA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867556" y="6356350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8</a:t>
            </a:fld>
            <a:endParaRPr lang="en-CA" dirty="0"/>
          </a:p>
        </p:txBody>
      </p:sp>
      <p:sp>
        <p:nvSpPr>
          <p:cNvPr id="14" name="Rectangle 13"/>
          <p:cNvSpPr/>
          <p:nvPr/>
        </p:nvSpPr>
        <p:spPr>
          <a:xfrm>
            <a:off x="4208310" y="3244334"/>
            <a:ext cx="727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pixels</a:t>
            </a:r>
            <a:endParaRPr lang="en-CA" dirty="0"/>
          </a:p>
        </p:txBody>
      </p:sp>
      <p:sp>
        <p:nvSpPr>
          <p:cNvPr id="23" name="TextBox 22"/>
          <p:cNvSpPr txBox="1"/>
          <p:nvPr/>
        </p:nvSpPr>
        <p:spPr>
          <a:xfrm>
            <a:off x="2455472" y="3934430"/>
            <a:ext cx="1116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</a:rPr>
              <a:t>Left High </a:t>
            </a:r>
            <a:br>
              <a:rPr lang="en-CA" b="1" dirty="0" smtClean="0">
                <a:solidFill>
                  <a:schemeClr val="bg1"/>
                </a:solidFill>
              </a:rPr>
            </a:br>
            <a:r>
              <a:rPr lang="en-CA" b="1" dirty="0" smtClean="0">
                <a:solidFill>
                  <a:schemeClr val="bg1"/>
                </a:solidFill>
              </a:rPr>
              <a:t>Detection</a:t>
            </a:r>
          </a:p>
          <a:p>
            <a:r>
              <a:rPr lang="en-CA" b="1" dirty="0" smtClean="0">
                <a:solidFill>
                  <a:schemeClr val="bg1"/>
                </a:solidFill>
              </a:rPr>
              <a:t> Region 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75305" y="3934430"/>
            <a:ext cx="1168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 dirty="0" smtClean="0">
                <a:solidFill>
                  <a:schemeClr val="bg1"/>
                </a:solidFill>
              </a:rPr>
              <a:t>Right High</a:t>
            </a:r>
            <a:br>
              <a:rPr lang="en-CA" b="1" dirty="0" smtClean="0">
                <a:solidFill>
                  <a:schemeClr val="bg1"/>
                </a:solidFill>
              </a:rPr>
            </a:br>
            <a:r>
              <a:rPr lang="en-CA" b="1" dirty="0" smtClean="0">
                <a:solidFill>
                  <a:schemeClr val="bg1"/>
                </a:solidFill>
              </a:rPr>
              <a:t>Detection</a:t>
            </a:r>
            <a:br>
              <a:rPr lang="en-CA" b="1" dirty="0" smtClean="0">
                <a:solidFill>
                  <a:schemeClr val="bg1"/>
                </a:solidFill>
              </a:rPr>
            </a:br>
            <a:r>
              <a:rPr lang="en-CA" b="1" dirty="0" smtClean="0">
                <a:solidFill>
                  <a:schemeClr val="bg1"/>
                </a:solidFill>
              </a:rPr>
              <a:t>Region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28926" y="5529220"/>
            <a:ext cx="297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 smtClean="0">
                <a:solidFill>
                  <a:schemeClr val="bg1"/>
                </a:solidFill>
              </a:rPr>
              <a:t>Closest Point  of Approach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43174" y="5202808"/>
            <a:ext cx="407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FF00"/>
                </a:solidFill>
              </a:rPr>
              <a:t>2 Deg. View Angle   – Excellent Detection</a:t>
            </a:r>
            <a:endParaRPr lang="en-CA" b="1" dirty="0">
              <a:solidFill>
                <a:srgbClr val="FFFF0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5376662"/>
            <a:ext cx="204786" cy="19547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8" name="Rectangle 27"/>
          <p:cNvSpPr/>
          <p:nvPr/>
        </p:nvSpPr>
        <p:spPr>
          <a:xfrm>
            <a:off x="2786050" y="3000372"/>
            <a:ext cx="3636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FFFF00"/>
                </a:solidFill>
              </a:rPr>
              <a:t>1 Deg. View Angle – Good Detection</a:t>
            </a:r>
            <a:endParaRPr lang="en-CA" b="1" dirty="0">
              <a:solidFill>
                <a:srgbClr val="FFFF00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233522"/>
            <a:ext cx="204786" cy="19547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0" y="3399068"/>
            <a:ext cx="10502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 err="1" smtClean="0">
                <a:solidFill>
                  <a:srgbClr val="002060"/>
                </a:solidFill>
              </a:rPr>
              <a:t>Trackline</a:t>
            </a:r>
            <a:endParaRPr lang="en-CA" sz="1600" b="1" dirty="0" smtClean="0">
              <a:solidFill>
                <a:srgbClr val="002060"/>
              </a:solidFill>
            </a:endParaRPr>
          </a:p>
          <a:p>
            <a:pPr algn="ctr"/>
            <a:r>
              <a:rPr lang="en-CA" sz="1600" b="1" dirty="0" smtClean="0">
                <a:solidFill>
                  <a:srgbClr val="002060"/>
                </a:solidFill>
              </a:rPr>
              <a:t>Spacing</a:t>
            </a:r>
          </a:p>
          <a:p>
            <a:pPr algn="ctr"/>
            <a:r>
              <a:rPr lang="en-CA" sz="1600" b="1" dirty="0" smtClean="0">
                <a:solidFill>
                  <a:srgbClr val="FF0000"/>
                </a:solidFill>
              </a:rPr>
              <a:t>169 </a:t>
            </a:r>
            <a:r>
              <a:rPr lang="en-CA" sz="1600" b="1" dirty="0" err="1" smtClean="0">
                <a:solidFill>
                  <a:srgbClr val="FF0000"/>
                </a:solidFill>
              </a:rPr>
              <a:t>m</a:t>
            </a:r>
            <a:endParaRPr lang="en-CA" sz="1600" b="1" dirty="0" smtClean="0">
              <a:solidFill>
                <a:srgbClr val="FF0000"/>
              </a:solidFill>
            </a:endParaRP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- from a</a:t>
            </a: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Helicopter</a:t>
            </a: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at 75 ft</a:t>
            </a: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AGL.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72064" y="3399068"/>
            <a:ext cx="9491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 err="1" smtClean="0">
                <a:solidFill>
                  <a:srgbClr val="002060"/>
                </a:solidFill>
              </a:rPr>
              <a:t>Trackline</a:t>
            </a:r>
            <a:endParaRPr lang="en-CA" sz="1600" b="1" dirty="0" smtClean="0">
              <a:solidFill>
                <a:srgbClr val="002060"/>
              </a:solidFill>
            </a:endParaRPr>
          </a:p>
          <a:p>
            <a:pPr algn="ctr"/>
            <a:r>
              <a:rPr lang="en-CA" sz="1600" b="1" dirty="0" smtClean="0">
                <a:solidFill>
                  <a:srgbClr val="002060"/>
                </a:solidFill>
              </a:rPr>
              <a:t>Spacing</a:t>
            </a:r>
          </a:p>
          <a:p>
            <a:pPr algn="ctr"/>
            <a:r>
              <a:rPr lang="en-CA" sz="1600" b="1" dirty="0" smtClean="0">
                <a:solidFill>
                  <a:srgbClr val="FF0000"/>
                </a:solidFill>
              </a:rPr>
              <a:t>1127 </a:t>
            </a:r>
            <a:r>
              <a:rPr lang="en-CA" sz="1600" b="1" dirty="0" err="1" smtClean="0">
                <a:solidFill>
                  <a:srgbClr val="FF0000"/>
                </a:solidFill>
              </a:rPr>
              <a:t>m</a:t>
            </a:r>
            <a:endParaRPr lang="en-CA" sz="1600" b="1" dirty="0" smtClean="0">
              <a:solidFill>
                <a:srgbClr val="FF0000"/>
              </a:solidFill>
            </a:endParaRP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- from an</a:t>
            </a: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Aircraft</a:t>
            </a: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at 500 ft</a:t>
            </a:r>
          </a:p>
          <a:p>
            <a:pPr algn="ctr"/>
            <a:r>
              <a:rPr lang="en-CA" sz="1600" dirty="0" smtClean="0">
                <a:solidFill>
                  <a:srgbClr val="002060"/>
                </a:solidFill>
              </a:rPr>
              <a:t>AGL.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007" y="2293122"/>
            <a:ext cx="608274" cy="96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5700" y="2309640"/>
            <a:ext cx="80189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4414" y="1428736"/>
            <a:ext cx="6715172" cy="514744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5537301" y="1428736"/>
            <a:ext cx="1034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>
                <a:solidFill>
                  <a:srgbClr val="FF0000"/>
                </a:solidFill>
              </a:rPr>
              <a:t>Trackline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65467" y="1416594"/>
            <a:ext cx="1034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>
                <a:solidFill>
                  <a:srgbClr val="FF0000"/>
                </a:solidFill>
              </a:rPr>
              <a:t>Trackline</a:t>
            </a:r>
            <a:endParaRPr lang="en-CA" b="1" dirty="0">
              <a:solidFill>
                <a:srgbClr val="FF0000"/>
              </a:solidFill>
            </a:endParaRPr>
          </a:p>
        </p:txBody>
      </p:sp>
      <p:pic>
        <p:nvPicPr>
          <p:cNvPr id="34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968908"/>
            <a:ext cx="1156800" cy="602704"/>
          </a:xfrm>
          <a:prstGeom prst="rect">
            <a:avLst/>
          </a:prstGeom>
          <a:noFill/>
        </p:spPr>
      </p:pic>
      <p:pic>
        <p:nvPicPr>
          <p:cNvPr id="36" name="Picture 35" descr="MagnifyingGlassNavyBlue150x15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466" y="1918636"/>
            <a:ext cx="367356" cy="367356"/>
          </a:xfrm>
          <a:prstGeom prst="rect">
            <a:avLst/>
          </a:prstGeom>
        </p:spPr>
      </p:pic>
      <p:pic>
        <p:nvPicPr>
          <p:cNvPr id="37" name="Picture 36" descr="MagnifyingGlassNavyBlue150x15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2971" y="1857364"/>
            <a:ext cx="367356" cy="36735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063064" y="1357298"/>
            <a:ext cx="937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accent1"/>
                </a:solidFill>
              </a:rPr>
              <a:t>Image</a:t>
            </a:r>
            <a:br>
              <a:rPr lang="en-CA" b="1" dirty="0" smtClean="0">
                <a:solidFill>
                  <a:schemeClr val="accent1"/>
                </a:solidFill>
              </a:rPr>
            </a:br>
            <a:r>
              <a:rPr lang="en-CA" b="1" dirty="0" smtClean="0">
                <a:solidFill>
                  <a:schemeClr val="accent1"/>
                </a:solidFill>
              </a:rPr>
              <a:t>Overlap</a:t>
            </a:r>
            <a:endParaRPr lang="en-CA" b="1" dirty="0">
              <a:solidFill>
                <a:schemeClr val="accent1"/>
              </a:solidFill>
            </a:endParaRPr>
          </a:p>
        </p:txBody>
      </p:sp>
      <p:pic>
        <p:nvPicPr>
          <p:cNvPr id="39" name="Picture 10" descr="http://www.sartechnology.ca/wp-content/uploads/2018/01/Helicopter_Bell212_transparent_290x15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06" y="5214950"/>
            <a:ext cx="959802" cy="500066"/>
          </a:xfrm>
          <a:prstGeom prst="rect">
            <a:avLst/>
          </a:prstGeom>
          <a:noFill/>
        </p:spPr>
      </p:pic>
      <p:pic>
        <p:nvPicPr>
          <p:cNvPr id="41" name="Picture 4" descr="http://www.sartechnology.ca/wp-content/uploads/2018/01/Aircraft_FourPropellerTransparent_295x15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43932" y="5214950"/>
            <a:ext cx="928662" cy="475844"/>
          </a:xfrm>
          <a:prstGeom prst="rect">
            <a:avLst/>
          </a:prstGeom>
          <a:noFill/>
        </p:spPr>
      </p:pic>
      <p:pic>
        <p:nvPicPr>
          <p:cNvPr id="42" name="Picture 4" descr="http://www.sartechnology.ca/wp-content/uploads/2018/01/Aircraft_FourPropellerTransparent_295x151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86710" y="857232"/>
            <a:ext cx="1258229" cy="644713"/>
          </a:xfrm>
          <a:prstGeom prst="rect">
            <a:avLst/>
          </a:prstGeom>
          <a:noFill/>
        </p:spPr>
      </p:pic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928662" y="142852"/>
            <a:ext cx="45720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Image Recognition Flights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3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1287" y="71414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5572132" y="71414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-24"/>
            <a:ext cx="9144000" cy="6857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7" name="TextBox 16"/>
          <p:cNvSpPr txBox="1"/>
          <p:nvPr/>
        </p:nvSpPr>
        <p:spPr>
          <a:xfrm>
            <a:off x="2000232" y="1119830"/>
            <a:ext cx="3932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SAR Image Requirements</a:t>
            </a:r>
            <a:endParaRPr lang="en-CA" sz="28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5101" y="1548458"/>
            <a:ext cx="4045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 smtClean="0">
                <a:solidFill>
                  <a:schemeClr val="bg1">
                    <a:lumMod val="95000"/>
                  </a:schemeClr>
                </a:solidFill>
              </a:rPr>
              <a:t>Not finding them is easy…</a:t>
            </a:r>
            <a:endParaRPr lang="en-CA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4314" y="1816136"/>
            <a:ext cx="87154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solidFill>
                  <a:srgbClr val="002060"/>
                </a:solidFill>
              </a:rPr>
              <a:t>1. High Resolution Images - lots of pixels.</a:t>
            </a:r>
          </a:p>
          <a:p>
            <a:r>
              <a:rPr lang="en-CA" sz="2800" b="1" dirty="0" smtClean="0">
                <a:solidFill>
                  <a:srgbClr val="002060"/>
                </a:solidFill>
              </a:rPr>
              <a:t>2. Stabilized camera - to minimize blurring.</a:t>
            </a:r>
            <a:br>
              <a:rPr lang="en-CA" sz="2800" b="1" dirty="0" smtClean="0">
                <a:solidFill>
                  <a:srgbClr val="002060"/>
                </a:solidFill>
              </a:rPr>
            </a:br>
            <a:r>
              <a:rPr lang="en-CA" sz="2800" b="1" dirty="0" smtClean="0">
                <a:solidFill>
                  <a:srgbClr val="002060"/>
                </a:solidFill>
              </a:rPr>
              <a:t>3. Adequate memory – to store hundreds of images.</a:t>
            </a:r>
            <a:br>
              <a:rPr lang="en-CA" sz="2800" b="1" dirty="0" smtClean="0">
                <a:solidFill>
                  <a:srgbClr val="002060"/>
                </a:solidFill>
              </a:rPr>
            </a:br>
            <a:r>
              <a:rPr lang="en-CA" sz="2800" b="1" dirty="0" smtClean="0">
                <a:solidFill>
                  <a:srgbClr val="002060"/>
                </a:solidFill>
              </a:rPr>
              <a:t>4. GPS Location Logging – to record each image Lat-Long.</a:t>
            </a:r>
          </a:p>
          <a:p>
            <a:r>
              <a:rPr lang="en-CA" sz="2800" b="1" dirty="0" smtClean="0">
                <a:solidFill>
                  <a:srgbClr val="002060"/>
                </a:solidFill>
              </a:rPr>
              <a:t>5. Forward-looking lens</a:t>
            </a:r>
            <a:br>
              <a:rPr lang="en-CA" sz="2800" b="1" dirty="0" smtClean="0">
                <a:solidFill>
                  <a:srgbClr val="002060"/>
                </a:solidFill>
              </a:rPr>
            </a:br>
            <a:r>
              <a:rPr lang="en-CA" sz="2800" b="1" dirty="0" smtClean="0">
                <a:solidFill>
                  <a:srgbClr val="002060"/>
                </a:solidFill>
              </a:rPr>
              <a:t>   – for improved detection.</a:t>
            </a:r>
            <a:br>
              <a:rPr lang="en-CA" sz="2800" b="1" dirty="0" smtClean="0">
                <a:solidFill>
                  <a:srgbClr val="002060"/>
                </a:solidFill>
              </a:rPr>
            </a:br>
            <a:r>
              <a:rPr lang="en-CA" sz="2800" b="1" dirty="0" smtClean="0">
                <a:solidFill>
                  <a:srgbClr val="002060"/>
                </a:solidFill>
              </a:rPr>
              <a:t>6. Multiple overlapping images</a:t>
            </a:r>
            <a:br>
              <a:rPr lang="en-CA" sz="2800" b="1" dirty="0" smtClean="0">
                <a:solidFill>
                  <a:srgbClr val="002060"/>
                </a:solidFill>
              </a:rPr>
            </a:br>
            <a:r>
              <a:rPr lang="en-CA" sz="2800" b="1" dirty="0" smtClean="0">
                <a:solidFill>
                  <a:srgbClr val="002060"/>
                </a:solidFill>
              </a:rPr>
              <a:t>   – no gaps in coverage.</a:t>
            </a:r>
            <a:br>
              <a:rPr lang="en-CA" sz="2800" b="1" dirty="0" smtClean="0">
                <a:solidFill>
                  <a:srgbClr val="002060"/>
                </a:solidFill>
              </a:rPr>
            </a:br>
            <a:endParaRPr lang="en-CA" sz="2800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http://www.sartechnology.ca/wp-content/uploads/2018/01/CreepingLineAheadSegmentSearch1BlueBorder_490x41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714752"/>
            <a:ext cx="3357586" cy="2871079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867556" y="6356350"/>
            <a:ext cx="2133600" cy="365125"/>
          </a:xfrm>
        </p:spPr>
        <p:txBody>
          <a:bodyPr/>
          <a:lstStyle/>
          <a:p>
            <a:fld id="{619E92F4-0336-4D05-B19A-A761440B11EE}" type="slidenum">
              <a:rPr lang="en-CA" smtClean="0"/>
              <a:pPr/>
              <a:t>9</a:t>
            </a:fld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9628" y="5643578"/>
            <a:ext cx="419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428728" y="5643578"/>
            <a:ext cx="1957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solidFill>
                  <a:srgbClr val="002060"/>
                </a:solidFill>
              </a:rPr>
              <a:t>Every pixel counts.</a:t>
            </a:r>
            <a:endParaRPr lang="en-CA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1857364"/>
            <a:ext cx="419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0470" y="1413982"/>
            <a:ext cx="1619248" cy="115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928662" y="214290"/>
            <a:ext cx="33575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Image Recognition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287" y="142852"/>
            <a:ext cx="658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286380" y="133634"/>
            <a:ext cx="328614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8967</TotalTime>
  <Words>1514</Words>
  <Application>Microsoft Office PowerPoint</Application>
  <PresentationFormat>On-screen Show (4:3)</PresentationFormat>
  <Paragraphs>489</Paragraphs>
  <Slides>51</Slides>
  <Notes>34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SAR Technology</dc:creator>
  <cp:lastModifiedBy>SAR Technology</cp:lastModifiedBy>
  <cp:revision>832</cp:revision>
  <dcterms:created xsi:type="dcterms:W3CDTF">2018-03-12T16:40:42Z</dcterms:created>
  <dcterms:modified xsi:type="dcterms:W3CDTF">2021-02-14T22:18:26Z</dcterms:modified>
</cp:coreProperties>
</file>