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3"/>
  </p:notesMasterIdLst>
  <p:sldIdLst>
    <p:sldId id="259" r:id="rId2"/>
    <p:sldId id="258" r:id="rId3"/>
    <p:sldId id="262" r:id="rId4"/>
    <p:sldId id="497" r:id="rId5"/>
    <p:sldId id="468" r:id="rId6"/>
    <p:sldId id="367" r:id="rId7"/>
    <p:sldId id="261" r:id="rId8"/>
    <p:sldId id="263" r:id="rId9"/>
    <p:sldId id="260" r:id="rId10"/>
    <p:sldId id="264" r:id="rId11"/>
    <p:sldId id="266" r:id="rId12"/>
    <p:sldId id="267" r:id="rId13"/>
    <p:sldId id="268" r:id="rId14"/>
    <p:sldId id="269" r:id="rId15"/>
    <p:sldId id="270" r:id="rId16"/>
    <p:sldId id="274" r:id="rId17"/>
    <p:sldId id="273" r:id="rId18"/>
    <p:sldId id="272" r:id="rId19"/>
    <p:sldId id="277" r:id="rId20"/>
    <p:sldId id="279" r:id="rId21"/>
    <p:sldId id="280" r:id="rId22"/>
    <p:sldId id="281" r:id="rId23"/>
    <p:sldId id="283" r:id="rId24"/>
    <p:sldId id="308" r:id="rId25"/>
    <p:sldId id="306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455" r:id="rId35"/>
    <p:sldId id="453" r:id="rId36"/>
    <p:sldId id="469" r:id="rId37"/>
    <p:sldId id="470" r:id="rId38"/>
    <p:sldId id="472" r:id="rId39"/>
    <p:sldId id="474" r:id="rId40"/>
    <p:sldId id="300" r:id="rId41"/>
    <p:sldId id="339" r:id="rId42"/>
    <p:sldId id="301" r:id="rId43"/>
    <p:sldId id="302" r:id="rId44"/>
    <p:sldId id="303" r:id="rId45"/>
    <p:sldId id="304" r:id="rId46"/>
    <p:sldId id="305" r:id="rId47"/>
    <p:sldId id="295" r:id="rId48"/>
    <p:sldId id="311" r:id="rId49"/>
    <p:sldId id="319" r:id="rId50"/>
    <p:sldId id="299" r:id="rId51"/>
    <p:sldId id="352" r:id="rId52"/>
    <p:sldId id="354" r:id="rId53"/>
    <p:sldId id="350" r:id="rId54"/>
    <p:sldId id="298" r:id="rId55"/>
    <p:sldId id="349" r:id="rId56"/>
    <p:sldId id="421" r:id="rId57"/>
    <p:sldId id="422" r:id="rId58"/>
    <p:sldId id="423" r:id="rId59"/>
    <p:sldId id="359" r:id="rId60"/>
    <p:sldId id="346" r:id="rId61"/>
    <p:sldId id="347" r:id="rId62"/>
    <p:sldId id="321" r:id="rId63"/>
    <p:sldId id="327" r:id="rId64"/>
    <p:sldId id="326" r:id="rId65"/>
    <p:sldId id="324" r:id="rId66"/>
    <p:sldId id="323" r:id="rId67"/>
    <p:sldId id="332" r:id="rId68"/>
    <p:sldId id="333" r:id="rId69"/>
    <p:sldId id="334" r:id="rId70"/>
    <p:sldId id="335" r:id="rId71"/>
    <p:sldId id="336" r:id="rId72"/>
    <p:sldId id="342" r:id="rId73"/>
    <p:sldId id="340" r:id="rId74"/>
    <p:sldId id="341" r:id="rId75"/>
    <p:sldId id="363" r:id="rId76"/>
    <p:sldId id="361" r:id="rId77"/>
    <p:sldId id="372" r:id="rId78"/>
    <p:sldId id="369" r:id="rId79"/>
    <p:sldId id="371" r:id="rId80"/>
    <p:sldId id="375" r:id="rId81"/>
    <p:sldId id="374" r:id="rId82"/>
    <p:sldId id="376" r:id="rId83"/>
    <p:sldId id="377" r:id="rId84"/>
    <p:sldId id="378" r:id="rId85"/>
    <p:sldId id="381" r:id="rId86"/>
    <p:sldId id="382" r:id="rId87"/>
    <p:sldId id="384" r:id="rId88"/>
    <p:sldId id="475" r:id="rId89"/>
    <p:sldId id="476" r:id="rId90"/>
    <p:sldId id="481" r:id="rId91"/>
    <p:sldId id="479" r:id="rId92"/>
    <p:sldId id="480" r:id="rId93"/>
    <p:sldId id="482" r:id="rId94"/>
    <p:sldId id="487" r:id="rId95"/>
    <p:sldId id="388" r:id="rId96"/>
    <p:sldId id="489" r:id="rId97"/>
    <p:sldId id="490" r:id="rId98"/>
    <p:sldId id="501" r:id="rId99"/>
    <p:sldId id="488" r:id="rId100"/>
    <p:sldId id="383" r:id="rId101"/>
    <p:sldId id="395" r:id="rId102"/>
    <p:sldId id="380" r:id="rId103"/>
    <p:sldId id="403" r:id="rId104"/>
    <p:sldId id="389" r:id="rId105"/>
    <p:sldId id="407" r:id="rId106"/>
    <p:sldId id="408" r:id="rId107"/>
    <p:sldId id="409" r:id="rId108"/>
    <p:sldId id="417" r:id="rId109"/>
    <p:sldId id="414" r:id="rId110"/>
    <p:sldId id="415" r:id="rId111"/>
    <p:sldId id="418" r:id="rId112"/>
    <p:sldId id="412" r:id="rId113"/>
    <p:sldId id="420" r:id="rId114"/>
    <p:sldId id="411" r:id="rId115"/>
    <p:sldId id="440" r:id="rId116"/>
    <p:sldId id="493" r:id="rId117"/>
    <p:sldId id="495" r:id="rId118"/>
    <p:sldId id="433" r:id="rId119"/>
    <p:sldId id="438" r:id="rId120"/>
    <p:sldId id="444" r:id="rId121"/>
    <p:sldId id="442" r:id="rId122"/>
    <p:sldId id="446" r:id="rId123"/>
    <p:sldId id="434" r:id="rId124"/>
    <p:sldId id="448" r:id="rId125"/>
    <p:sldId id="450" r:id="rId126"/>
    <p:sldId id="452" r:id="rId127"/>
    <p:sldId id="451" r:id="rId128"/>
    <p:sldId id="459" r:id="rId129"/>
    <p:sldId id="464" r:id="rId130"/>
    <p:sldId id="400" r:id="rId131"/>
    <p:sldId id="393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4F3"/>
    <a:srgbClr val="FFCCCC"/>
    <a:srgbClr val="F57913"/>
    <a:srgbClr val="CF7939"/>
    <a:srgbClr val="CDA73B"/>
    <a:srgbClr val="D58833"/>
    <a:srgbClr val="F8A15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86400" autoAdjust="0"/>
  </p:normalViewPr>
  <p:slideViewPr>
    <p:cSldViewPr snapToObjects="1">
      <p:cViewPr>
        <p:scale>
          <a:sx n="80" d="100"/>
          <a:sy n="80" d="100"/>
        </p:scale>
        <p:origin x="-1440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2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5.xml"/><Relationship Id="rId1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E6A18-DE13-4690-94F4-C4A7D045275B}" type="datetimeFigureOut">
              <a:rPr lang="en-CA" smtClean="0"/>
              <a:pPr/>
              <a:t>18/04/2012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112DC-9E83-43F2-B910-5F78D3DD764F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710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5807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0992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315376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678245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560590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38936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54198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52263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10259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9318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14206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795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242373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699456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00996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0321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337086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787836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21621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05740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887139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23259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7682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75639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18447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60596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80371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185165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969551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2692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25973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519536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638367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061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348631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8683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40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1635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3264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4434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273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6954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16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217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351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805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292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2856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244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799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94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9556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263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71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675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8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0084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4709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514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5080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47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05322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1364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5211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052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087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3193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4732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579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0749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37154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0143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9934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7440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66017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08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133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0470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558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6033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71900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2212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55</a:t>
            </a:fld>
            <a:endParaRPr lang="en-CA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6790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58112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45438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04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9206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96672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22575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54552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37454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6466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78072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40327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34825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7300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9196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9843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3655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9078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88740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90410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63582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16974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9523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8777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07993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295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212873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43066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57940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109461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39952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140720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36200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42023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7049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66837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4227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4798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6019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92901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896421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0065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96019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14998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73074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6550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00374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112DC-9E83-43F2-B910-5F78D3DD764F}" type="slidenum">
              <a:rPr lang="en-CA" smtClean="0"/>
              <a:pPr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46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39C4-4113-4C5F-9A4D-DAC7196C8D5C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767B-2351-4707-AE2F-495178A000A0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237-3C0B-46B4-9788-B5FB36D84CBA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A5F74-DB9C-4501-8943-4EA3DEAC837D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371B-2D4F-4B38-B36D-6FD5332B5BE9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586-1BA3-48EF-B429-FF29D76298FB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8452-82A9-47B3-997E-4B4D9DFB98FC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A4C1-E9C2-4951-A622-73C3892B38FA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76067-9165-4B08-8DF9-934C6FFA367D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E6A-A9BE-413B-BBF9-B20E474FCA91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6911-4DAD-4E6D-8F85-B0E944D22260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3030A-C085-4BE9-A1AB-D0159B9FA04B}" type="datetime1">
              <a:rPr lang="en-CA" smtClean="0"/>
              <a:pPr/>
              <a:t>18/04/2012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CEF9E-12BC-46BB-AB1B-873F7C6F330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eg"/><Relationship Id="rId4" Type="http://schemas.openxmlformats.org/officeDocument/2006/relationships/image" Target="../media/image14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</a:t>
            </a:fld>
            <a:endParaRPr lang="en-CA"/>
          </a:p>
        </p:txBody>
      </p:sp>
      <p:pic>
        <p:nvPicPr>
          <p:cNvPr id="2050" name="Picture 2" descr="C:\Users\User1\Desktop\SAR\Barriere SAR\IC Pro\ICPROv7\Snips\Cover 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381000"/>
            <a:ext cx="8105775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Legal Disclaimer</a:t>
            </a:r>
            <a:endParaRPr lang="en-CA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</a:t>
            </a:fld>
            <a:endParaRPr lang="en-CA"/>
          </a:p>
        </p:txBody>
      </p:sp>
      <p:grpSp>
        <p:nvGrpSpPr>
          <p:cNvPr id="10" name="Group 9"/>
          <p:cNvGrpSpPr/>
          <p:nvPr/>
        </p:nvGrpSpPr>
        <p:grpSpPr>
          <a:xfrm>
            <a:off x="1584000" y="1044000"/>
            <a:ext cx="5983081" cy="5188110"/>
            <a:chOff x="1584000" y="1044000"/>
            <a:chExt cx="5983081" cy="5188110"/>
          </a:xfrm>
        </p:grpSpPr>
        <p:sp>
          <p:nvSpPr>
            <p:cNvPr id="7" name="TextBox 6"/>
            <p:cNvSpPr txBox="1"/>
            <p:nvPr/>
          </p:nvSpPr>
          <p:spPr>
            <a:xfrm>
              <a:off x="3924000" y="5832000"/>
              <a:ext cx="2988000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Click</a:t>
              </a:r>
              <a:r>
                <a:rPr lang="en-CA" sz="2000" dirty="0" smtClean="0"/>
                <a:t> “</a:t>
              </a:r>
              <a:r>
                <a:rPr lang="en-CA" sz="2000" b="1" dirty="0" smtClean="0"/>
                <a:t>I Agree</a:t>
              </a:r>
              <a:r>
                <a:rPr lang="en-CA" sz="2000" dirty="0" smtClean="0"/>
                <a:t>” to continue.</a:t>
              </a:r>
              <a:endParaRPr lang="en-CA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84000" y="1044000"/>
              <a:ext cx="5983081" cy="4443990"/>
              <a:chOff x="251516" y="836710"/>
              <a:chExt cx="5983081" cy="4443990"/>
            </a:xfrm>
          </p:grpSpPr>
          <p:pic>
            <p:nvPicPr>
              <p:cNvPr id="2050" name="Picture 2" descr="C:\Users\User1\Desktop\SAR\Barriere SAR\IC Pro\ICPROv7\Snips\Start\v7 Open_Disclaimer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/>
              </a:blip>
              <a:srcRect l="2095" t="4457" r="2793" b="5348"/>
              <a:stretch>
                <a:fillRect/>
              </a:stretch>
            </p:blipFill>
            <p:spPr bwMode="auto">
              <a:xfrm>
                <a:off x="251516" y="836710"/>
                <a:ext cx="5983081" cy="444399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3276000" y="4543200"/>
                <a:ext cx="1566000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Assignment Form/ICS 215 Operations Plan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100</a:t>
            </a:fld>
            <a:endParaRPr lang="en-CA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7795" t="35300" r="64880" b="26900"/>
          <a:stretch>
            <a:fillRect/>
          </a:stretch>
        </p:blipFill>
        <p:spPr bwMode="auto">
          <a:xfrm>
            <a:off x="13573000" y="2420888"/>
            <a:ext cx="3960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251520" y="1152000"/>
            <a:ext cx="8640960" cy="5148000"/>
            <a:chOff x="251520" y="864000"/>
            <a:chExt cx="8640960" cy="5148000"/>
          </a:xfrm>
        </p:grpSpPr>
        <p:sp>
          <p:nvSpPr>
            <p:cNvPr id="8" name="Rectangle 7"/>
            <p:cNvSpPr/>
            <p:nvPr/>
          </p:nvSpPr>
          <p:spPr>
            <a:xfrm>
              <a:off x="251520" y="864000"/>
              <a:ext cx="86409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</a:t>
              </a:r>
              <a:r>
                <a:rPr lang="en-US" b="1" dirty="0" smtClean="0"/>
                <a:t>Assignment Form and Operations Plan</a:t>
              </a:r>
              <a:r>
                <a:rPr lang="en-US" dirty="0" smtClean="0"/>
                <a:t> lists the tasks to be performed and describes them in detail.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000" y="5292000"/>
              <a:ext cx="7848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Assignment Forms </a:t>
              </a:r>
              <a:r>
                <a:rPr lang="en-CA" sz="2000" dirty="0" smtClean="0"/>
                <a:t>describe the tasks to be carried out for completion of the mission, and assign personnel and equipment to each task.</a:t>
              </a:r>
              <a:endParaRPr lang="en-CA" sz="20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620000" y="1728000"/>
              <a:ext cx="5911200" cy="3068160"/>
              <a:chOff x="1728000" y="2282952"/>
              <a:chExt cx="5911200" cy="306816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743200" y="2282952"/>
                <a:ext cx="4896000" cy="3068160"/>
                <a:chOff x="2743200" y="2282952"/>
                <a:chExt cx="4896000" cy="3068160"/>
              </a:xfrm>
            </p:grpSpPr>
            <p:pic>
              <p:nvPicPr>
                <p:cNvPr id="4100" name="Picture 4" descr="C:\Users\Lawrence\Desktop\Snips\Mission Quick Start\Mission Quick Start_Assignment Form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743200" y="2282952"/>
                  <a:ext cx="4896000" cy="306816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4507200" y="4172400"/>
                  <a:ext cx="5436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1728000" y="4068000"/>
                <a:ext cx="1566000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Click</a:t>
                </a:r>
                <a:r>
                  <a:rPr lang="en-CA" sz="2000" b="1" dirty="0" smtClean="0"/>
                  <a:t> ICS 204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101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Operations Plan and Assignments</a:t>
            </a:r>
            <a:endParaRPr lang="en-CA" sz="32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1520" y="836712"/>
            <a:ext cx="8640960" cy="5376383"/>
            <a:chOff x="251520" y="944712"/>
            <a:chExt cx="8640960" cy="5376383"/>
          </a:xfrm>
        </p:grpSpPr>
        <p:sp>
          <p:nvSpPr>
            <p:cNvPr id="14" name="Rectangle 13"/>
            <p:cNvSpPr/>
            <p:nvPr/>
          </p:nvSpPr>
          <p:spPr>
            <a:xfrm>
              <a:off x="251520" y="944712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Lists all and task assignments</a:t>
              </a:r>
              <a:endParaRPr lang="en-US" dirty="0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1332000" y="1620000"/>
              <a:ext cx="6503458" cy="4701095"/>
              <a:chOff x="2185416" y="1988841"/>
              <a:chExt cx="4773168" cy="3450336"/>
            </a:xfrm>
          </p:grpSpPr>
          <p:pic>
            <p:nvPicPr>
              <p:cNvPr id="5124" name="Picture 4" descr="C:\Users\Lawrence\Desktop\Snips\Mission Quick Start\Mission Quick Start_Operations Plan and Assignment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/>
              </a:blip>
              <a:srcRect/>
              <a:stretch>
                <a:fillRect/>
              </a:stretch>
            </p:blipFill>
            <p:spPr bwMode="auto">
              <a:xfrm>
                <a:off x="2185416" y="1988841"/>
                <a:ext cx="4773168" cy="3450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2484000" y="2564904"/>
                <a:ext cx="1810800" cy="144016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4795200" y="2577600"/>
                <a:ext cx="1836000" cy="144016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72000" y="3240000"/>
              <a:ext cx="3168000" cy="72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ICS 215 Operations Plan </a:t>
              </a:r>
              <a:r>
                <a:rPr lang="en-CA" sz="2000" dirty="0" smtClean="0"/>
                <a:t>lists all Operations assignments.</a:t>
              </a:r>
              <a:endParaRPr lang="en-CA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00000" y="3140968"/>
              <a:ext cx="3683280" cy="16312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ICS204, 204a Assignment Form and Debrief</a:t>
              </a:r>
              <a:r>
                <a:rPr lang="en-CA" sz="2000" dirty="0" smtClean="0"/>
                <a:t>  describes the assignment and debriefing notes once the assignment is completed.</a:t>
              </a:r>
              <a:endParaRPr lang="en-CA" sz="2000" dirty="0"/>
            </a:p>
          </p:txBody>
        </p:sp>
        <p:cxnSp>
          <p:nvCxnSpPr>
            <p:cNvPr id="18" name="Straight Arrow Connector 17"/>
            <p:cNvCxnSpPr>
              <a:stCxn id="17" idx="0"/>
              <a:endCxn id="10" idx="2"/>
            </p:cNvCxnSpPr>
            <p:nvPr/>
          </p:nvCxnSpPr>
          <p:spPr>
            <a:xfrm flipV="1">
              <a:off x="2556000" y="2601110"/>
              <a:ext cx="416433" cy="63889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5" idx="0"/>
              <a:endCxn id="15" idx="2"/>
            </p:cNvCxnSpPr>
            <p:nvPr/>
          </p:nvCxnSpPr>
          <p:spPr>
            <a:xfrm flipH="1" flipV="1">
              <a:off x="6138618" y="2618408"/>
              <a:ext cx="203022" cy="52256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102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215 Operations </a:t>
            </a:r>
            <a:r>
              <a:rPr lang="en-CA" sz="3200" b="1" dirty="0" smtClean="0"/>
              <a:t>Plan</a:t>
            </a:r>
            <a:endParaRPr lang="en-CA" sz="3200" b="1" dirty="0"/>
          </a:p>
        </p:txBody>
      </p:sp>
      <p:pic>
        <p:nvPicPr>
          <p:cNvPr id="12" name="Picture 4" descr="C:\Users\Lawrence\Desktop\Snips\Mission Quick Start\Mission Quick Start_Operations Plan and Assignments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332000" y="1484784"/>
            <a:ext cx="6503458" cy="470109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99592" y="84053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Operations Plan is a list of all the Assignments that have been created</a:t>
            </a:r>
            <a:endParaRPr lang="en-CA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103</a:t>
            </a:fld>
            <a:endParaRPr lang="en-C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Assignment Form - Header</a:t>
            </a:r>
            <a:endParaRPr lang="en-CA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52000" y="5921255"/>
            <a:ext cx="6840000" cy="40011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The remaining fields in this area are completed by the computer.</a:t>
            </a:r>
            <a:endParaRPr lang="en-CA" sz="2000" dirty="0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16000" y="972000"/>
            <a:ext cx="8724020" cy="4646554"/>
            <a:chOff x="504000" y="1584000"/>
            <a:chExt cx="8388480" cy="4467840"/>
          </a:xfrm>
        </p:grpSpPr>
        <p:sp>
          <p:nvSpPr>
            <p:cNvPr id="10" name="TextBox 9"/>
            <p:cNvSpPr txBox="1"/>
            <p:nvPr/>
          </p:nvSpPr>
          <p:spPr>
            <a:xfrm>
              <a:off x="504000" y="1584000"/>
              <a:ext cx="2106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Enter the </a:t>
              </a:r>
              <a:r>
                <a:rPr lang="en-CA" sz="2000" b="1" dirty="0" smtClean="0"/>
                <a:t>Assignment Name</a:t>
              </a:r>
              <a:endParaRPr lang="en-CA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04480" y="4686057"/>
              <a:ext cx="2088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Click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, then </a:t>
              </a:r>
              <a:r>
                <a:rPr lang="en-CA" sz="2000" b="1" dirty="0" smtClean="0"/>
                <a:t>OK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4000" y="1584000"/>
              <a:ext cx="3060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2.Select the task </a:t>
              </a:r>
              <a:r>
                <a:rPr lang="en-CA" sz="2000" b="1" dirty="0" smtClean="0"/>
                <a:t>Status</a:t>
              </a:r>
              <a:r>
                <a:rPr lang="en-CA" sz="2000" dirty="0" smtClean="0"/>
                <a:t> from the pull-down menu.</a:t>
              </a:r>
              <a:endParaRPr lang="en-CA" sz="2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08144" y="3060000"/>
              <a:ext cx="1944000" cy="6806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Click </a:t>
              </a:r>
              <a:r>
                <a:rPr lang="en-CA" sz="2000" b="1" dirty="0" smtClean="0"/>
                <a:t>Prepared by…</a:t>
              </a:r>
              <a:endParaRPr lang="en-CA" sz="2000" b="1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656000" y="2455200"/>
              <a:ext cx="5004816" cy="3596640"/>
              <a:chOff x="1656000" y="2455200"/>
              <a:chExt cx="5004816" cy="359664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656000" y="2455200"/>
                <a:ext cx="5004816" cy="3596640"/>
                <a:chOff x="2210400" y="1699200"/>
                <a:chExt cx="5004816" cy="3596640"/>
              </a:xfrm>
            </p:grpSpPr>
            <p:pic>
              <p:nvPicPr>
                <p:cNvPr id="5122" name="Picture 2" descr="C:\Users\Lawrence\Desktop\Snips\Mission Quick Start\Mission Quick Start_Operations Plan and Assignments_Assignment Form 4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210400" y="1699200"/>
                  <a:ext cx="5004816" cy="3596640"/>
                </a:xfrm>
                <a:prstGeom prst="rect">
                  <a:avLst/>
                </a:prstGeom>
                <a:noFill/>
              </p:spPr>
            </p:pic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4788024" y="2276872"/>
                  <a:ext cx="1872208" cy="178328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5727600" y="4129200"/>
                  <a:ext cx="604800" cy="1548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0" name="Rounded Rectangle 19"/>
                <p:cNvSpPr>
                  <a:spLocks/>
                </p:cNvSpPr>
                <p:nvPr/>
              </p:nvSpPr>
              <p:spPr>
                <a:xfrm>
                  <a:off x="5860800" y="2564904"/>
                  <a:ext cx="996256" cy="1548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2267744" y="2952000"/>
                  <a:ext cx="2937600" cy="2088232"/>
                </a:xfrm>
                <a:prstGeom prst="rect">
                  <a:avLst/>
                </a:prstGeom>
                <a:solidFill>
                  <a:schemeClr val="accent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5205344" y="2952000"/>
                  <a:ext cx="1702800" cy="561600"/>
                </a:xfrm>
                <a:prstGeom prst="rect">
                  <a:avLst/>
                </a:prstGeom>
                <a:solidFill>
                  <a:schemeClr val="accent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ounded Rectangle 23"/>
                <p:cNvSpPr>
                  <a:spLocks/>
                </p:cNvSpPr>
                <p:nvPr/>
              </p:nvSpPr>
              <p:spPr>
                <a:xfrm>
                  <a:off x="2862000" y="2700000"/>
                  <a:ext cx="810000" cy="1692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5" name="Rounded Rectangle 24"/>
                <p:cNvSpPr>
                  <a:spLocks/>
                </p:cNvSpPr>
                <p:nvPr/>
              </p:nvSpPr>
              <p:spPr>
                <a:xfrm>
                  <a:off x="4503600" y="2527200"/>
                  <a:ext cx="907200" cy="1800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6" name="Rounded Rectangle 25"/>
                <p:cNvSpPr>
                  <a:spLocks/>
                </p:cNvSpPr>
                <p:nvPr/>
              </p:nvSpPr>
              <p:spPr>
                <a:xfrm>
                  <a:off x="6037200" y="5054400"/>
                  <a:ext cx="543600" cy="2052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11" name="Straight Arrow Connector 10"/>
              <p:cNvCxnSpPr>
                <a:stCxn id="20" idx="2"/>
              </p:cNvCxnSpPr>
              <p:nvPr/>
            </p:nvCxnSpPr>
            <p:spPr>
              <a:xfrm flipH="1">
                <a:off x="5482800" y="3475704"/>
                <a:ext cx="321728" cy="79389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104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– Assignment Form – Call Signs</a:t>
            </a:r>
            <a:endParaRPr lang="en-CA" sz="3200" b="1" dirty="0"/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51520" y="1008000"/>
            <a:ext cx="8615785" cy="5361022"/>
            <a:chOff x="251520" y="1008000"/>
            <a:chExt cx="8615785" cy="5361022"/>
          </a:xfrm>
        </p:grpSpPr>
        <p:sp>
          <p:nvSpPr>
            <p:cNvPr id="5" name="TextBox 4"/>
            <p:cNvSpPr txBox="1"/>
            <p:nvPr/>
          </p:nvSpPr>
          <p:spPr>
            <a:xfrm>
              <a:off x="1692000" y="5661136"/>
              <a:ext cx="5760000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Task Call Signs are automatically added to the Mission Communications Plan and Communications Log.</a:t>
              </a:r>
              <a:endParaRPr lang="en-CA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0000" y="1008000"/>
              <a:ext cx="8064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Select a Call Sign, </a:t>
              </a:r>
              <a:r>
                <a:rPr lang="en-US" dirty="0" err="1" smtClean="0"/>
                <a:t>Tx</a:t>
              </a:r>
              <a:r>
                <a:rPr lang="en-US" dirty="0" smtClean="0"/>
                <a:t> and RX channel IDs to be used on the task. Call Signs can also be added or deleted as required.</a:t>
              </a:r>
              <a:endParaRPr lang="en-US" dirty="0"/>
            </a:p>
          </p:txBody>
        </p: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6084000" y="2124000"/>
              <a:ext cx="2783305" cy="2011943"/>
              <a:chOff x="2203200" y="1988840"/>
              <a:chExt cx="4773168" cy="3450336"/>
            </a:xfrm>
          </p:grpSpPr>
          <p:pic>
            <p:nvPicPr>
              <p:cNvPr id="6146" name="Picture 2" descr="C:\Users\Lawrence\Desktop\Snips\Mission Quick Start\Mission Quick Start_Operations Plan and Assignments_Assignment Form 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03200" y="1988840"/>
                <a:ext cx="4773168" cy="3450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203200" y="2448000"/>
                <a:ext cx="4741200" cy="476944"/>
              </a:xfrm>
              <a:prstGeom prst="rect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2246400" y="3429000"/>
                <a:ext cx="1670400" cy="727200"/>
              </a:xfrm>
              <a:prstGeom prst="roundRect">
                <a:avLst>
                  <a:gd name="adj" fmla="val 2858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pic>
          <p:nvPicPr>
            <p:cNvPr id="6148" name="Picture 4" descr="C:\Users\Lawrence\Desktop\Snips\Mission Quick Start\Mission Quick Start_Operations Plan and Assignments_Call Signs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115995" y="3780000"/>
              <a:ext cx="3050438" cy="134965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4464000" y="4392000"/>
              <a:ext cx="2484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Select a Call Sign to be deleted from the task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 .</a:t>
              </a:r>
              <a:endParaRPr lang="en-CA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81392" y="2592000"/>
              <a:ext cx="183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Click </a:t>
              </a:r>
              <a:r>
                <a:rPr lang="en-CA" sz="2000" b="1" dirty="0" smtClean="0"/>
                <a:t>Add</a:t>
              </a:r>
              <a:r>
                <a:rPr lang="en-CA" sz="2000" dirty="0" smtClean="0"/>
                <a:t> if a second Call Sign is needed.</a:t>
              </a:r>
              <a:endParaRPr lang="en-CA" sz="2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71600" y="2556000"/>
              <a:ext cx="202176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a </a:t>
              </a:r>
              <a:r>
                <a:rPr lang="en-CA" sz="2000" b="1" dirty="0" smtClean="0"/>
                <a:t>TX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Rx Ch ID </a:t>
              </a:r>
              <a:r>
                <a:rPr lang="en-CA" sz="2000" dirty="0" smtClean="0"/>
                <a:t>from the drop-down list.</a:t>
              </a:r>
              <a:endParaRPr lang="en-CA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1520" y="1692000"/>
              <a:ext cx="1926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Create a </a:t>
              </a:r>
              <a:r>
                <a:rPr lang="en-CA" sz="2000" b="1" dirty="0" smtClean="0"/>
                <a:t>Call Sign </a:t>
              </a:r>
              <a:r>
                <a:rPr lang="en-CA" sz="2000" dirty="0" smtClean="0"/>
                <a:t>for the task.</a:t>
              </a:r>
              <a:endParaRPr lang="en-CA" sz="2000" b="1" dirty="0"/>
            </a:p>
          </p:txBody>
        </p:sp>
        <p:cxnSp>
          <p:nvCxnSpPr>
            <p:cNvPr id="25" name="Straight Arrow Connector 24"/>
            <p:cNvCxnSpPr>
              <a:stCxn id="6148" idx="3"/>
              <a:endCxn id="16" idx="1"/>
            </p:cNvCxnSpPr>
            <p:nvPr/>
          </p:nvCxnSpPr>
          <p:spPr>
            <a:xfrm flipV="1">
              <a:off x="4166433" y="3175800"/>
              <a:ext cx="1942758" cy="12790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Assignment Form – Assignment Type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105</a:t>
            </a:fld>
            <a:endParaRPr lang="en-CA"/>
          </a:p>
        </p:txBody>
      </p:sp>
      <p:grpSp>
        <p:nvGrpSpPr>
          <p:cNvPr id="32" name="Group 31"/>
          <p:cNvGrpSpPr/>
          <p:nvPr/>
        </p:nvGrpSpPr>
        <p:grpSpPr>
          <a:xfrm>
            <a:off x="251520" y="900000"/>
            <a:ext cx="8615785" cy="5393943"/>
            <a:chOff x="251520" y="900000"/>
            <a:chExt cx="8615785" cy="5393943"/>
          </a:xfrm>
        </p:grpSpPr>
        <p:grpSp>
          <p:nvGrpSpPr>
            <p:cNvPr id="29" name="Group 28"/>
            <p:cNvGrpSpPr/>
            <p:nvPr/>
          </p:nvGrpSpPr>
          <p:grpSpPr>
            <a:xfrm>
              <a:off x="6084000" y="1656000"/>
              <a:ext cx="2783305" cy="2011943"/>
              <a:chOff x="6084000" y="2124000"/>
              <a:chExt cx="2783305" cy="2011943"/>
            </a:xfrm>
          </p:grpSpPr>
          <p:pic>
            <p:nvPicPr>
              <p:cNvPr id="11" name="Picture 2" descr="C:\Users\Lawrence\Desktop\Snips\Mission Quick Start\Mission Quick Start_Operations Plan and Assignments_Assignment Form 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84000" y="2124000"/>
                <a:ext cx="2783305" cy="20119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Rounded Rectangle 11"/>
              <p:cNvSpPr>
                <a:spLocks/>
              </p:cNvSpPr>
              <p:nvPr/>
            </p:nvSpPr>
            <p:spPr>
              <a:xfrm>
                <a:off x="7088400" y="2963779"/>
                <a:ext cx="974035" cy="460800"/>
              </a:xfrm>
              <a:prstGeom prst="roundRect">
                <a:avLst>
                  <a:gd name="adj" fmla="val 2858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04000" y="2628000"/>
              <a:ext cx="2896819" cy="1316736"/>
              <a:chOff x="251520" y="2963779"/>
              <a:chExt cx="2896819" cy="1316736"/>
            </a:xfrm>
          </p:grpSpPr>
          <p:pic>
            <p:nvPicPr>
              <p:cNvPr id="4101" name="Picture 5" descr="C:\Users\Lawrence\Desktop\Snips\Mission Quick Start\Mission Quick Start_Operations Plan and Assignments_Assignment Form 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20000" contrast="30000"/>
              </a:blip>
              <a:stretch>
                <a:fillRect/>
              </a:stretch>
            </p:blipFill>
            <p:spPr bwMode="auto">
              <a:xfrm>
                <a:off x="251520" y="2963779"/>
                <a:ext cx="2896819" cy="13167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251520" y="2963779"/>
                <a:ext cx="2896819" cy="1316736"/>
              </a:xfrm>
              <a:prstGeom prst="roundRect">
                <a:avLst>
                  <a:gd name="adj" fmla="val 2858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51520" y="1404000"/>
              <a:ext cx="2448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Select </a:t>
              </a:r>
              <a:r>
                <a:rPr lang="en-CA" sz="2000" b="1" dirty="0" smtClean="0"/>
                <a:t>Assignment Type</a:t>
              </a:r>
              <a:r>
                <a:rPr lang="en-CA" sz="2000" dirty="0" smtClean="0"/>
                <a:t> from drop-down list.</a:t>
              </a:r>
              <a:endParaRPr lang="en-CA" sz="20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96000" y="4212000"/>
              <a:ext cx="192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Insert the </a:t>
              </a:r>
              <a:r>
                <a:rPr lang="en-CA" sz="2000" b="1" dirty="0" smtClean="0"/>
                <a:t>Status Changed </a:t>
              </a:r>
              <a:r>
                <a:rPr lang="en-CA" sz="2000" dirty="0" smtClean="0"/>
                <a:t>time, if any.</a:t>
              </a:r>
              <a:endParaRPr lang="en-CA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72000" y="3456000"/>
              <a:ext cx="192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Insert the </a:t>
              </a:r>
              <a:r>
                <a:rPr lang="en-CA" sz="2000" b="1" dirty="0" smtClean="0"/>
                <a:t>Start Time</a:t>
              </a:r>
              <a:r>
                <a:rPr lang="en-CA" sz="2000" dirty="0" smtClean="0"/>
                <a:t> for the assignment.</a:t>
              </a:r>
              <a:endParaRPr lang="en-CA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87824" y="1404000"/>
              <a:ext cx="2088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</a:t>
              </a:r>
              <a:r>
                <a:rPr lang="en-CA" sz="2000" b="1" dirty="0" smtClean="0"/>
                <a:t>Resource Type </a:t>
              </a:r>
              <a:r>
                <a:rPr lang="en-CA" sz="2000" dirty="0" smtClean="0"/>
                <a:t>from drop-down list.</a:t>
              </a:r>
              <a:endParaRPr lang="en-CA" sz="20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2000" y="900000"/>
              <a:ext cx="75224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Select Assignment and Resource types, and the time the assignment is to start. 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4101" idx="3"/>
              <a:endCxn id="12" idx="1"/>
            </p:cNvCxnSpPr>
            <p:nvPr/>
          </p:nvCxnSpPr>
          <p:spPr>
            <a:xfrm flipV="1">
              <a:off x="3400819" y="2726179"/>
              <a:ext cx="3687581" cy="56018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440000" y="5537943"/>
              <a:ext cx="6300000" cy="756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current Assignment Status is also displayed in the ICS 309 Communications Log and in the Mission Status Display. </a:t>
              </a:r>
              <a:br>
                <a:rPr lang="en-US" sz="2000" dirty="0" smtClean="0"/>
              </a:br>
              <a:endParaRPr lang="en-CA" sz="2000" dirty="0"/>
            </a:p>
          </p:txBody>
        </p: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ICS 204 Assignment Form – Assignment Times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106</a:t>
            </a:fld>
            <a:endParaRPr lang="en-CA"/>
          </a:p>
        </p:txBody>
      </p:sp>
      <p:pic>
        <p:nvPicPr>
          <p:cNvPr id="4" name="Picture 2" descr="C:\Users\Lawrence\Desktop\Snips\Mission Quick Start\Mission Quick Start_Operations Plan and Assignments_Assignment Form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000" y="1656000"/>
            <a:ext cx="2783305" cy="2011943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8038800" y="2484000"/>
            <a:ext cx="792088" cy="460800"/>
          </a:xfrm>
          <a:prstGeom prst="roundRect">
            <a:avLst>
              <a:gd name="adj" fmla="val 2858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592000" y="2916000"/>
            <a:ext cx="2326234" cy="1371600"/>
            <a:chOff x="3925824" y="3048000"/>
            <a:chExt cx="1292352" cy="762000"/>
          </a:xfrm>
        </p:grpSpPr>
        <p:pic>
          <p:nvPicPr>
            <p:cNvPr id="8194" name="Picture 2" descr="C:\Users\Lawrence\Desktop\Snips\Mission Quick Start\Mission Quick Start_Operations Plan and Assignments_Assignment Form Times.jp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30000"/>
            </a:blip>
            <a:srcRect/>
            <a:stretch>
              <a:fillRect/>
            </a:stretch>
          </p:blipFill>
          <p:spPr bwMode="auto">
            <a:xfrm>
              <a:off x="3925824" y="3048000"/>
              <a:ext cx="1292352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le 10"/>
            <p:cNvSpPr>
              <a:spLocks/>
            </p:cNvSpPr>
            <p:nvPr/>
          </p:nvSpPr>
          <p:spPr>
            <a:xfrm>
              <a:off x="3925824" y="3048000"/>
              <a:ext cx="1292352" cy="762000"/>
            </a:xfrm>
            <a:prstGeom prst="roundRect">
              <a:avLst>
                <a:gd name="adj" fmla="val 2858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2000" y="3852000"/>
            <a:ext cx="1926000" cy="1044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Enter the Probability of Area (</a:t>
            </a:r>
            <a:r>
              <a:rPr lang="en-CA" sz="2000" b="1" dirty="0" smtClean="0"/>
              <a:t>POA</a:t>
            </a:r>
            <a:r>
              <a:rPr lang="en-CA" sz="2000" dirty="0" smtClean="0"/>
              <a:t>).</a:t>
            </a:r>
            <a:endParaRPr lang="en-CA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20000" y="4644000"/>
            <a:ext cx="3420000" cy="720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6. Enter the </a:t>
            </a:r>
            <a:r>
              <a:rPr lang="en-CA" sz="2000" b="1" dirty="0" smtClean="0"/>
              <a:t># of People Required </a:t>
            </a:r>
            <a:r>
              <a:rPr lang="en-CA" sz="2000" dirty="0" smtClean="0"/>
              <a:t>to complete the task.</a:t>
            </a:r>
            <a:endParaRPr lang="en-CA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2628000"/>
            <a:ext cx="2052000" cy="1008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</a:t>
            </a:r>
            <a:r>
              <a:rPr lang="en-US" sz="2000" dirty="0" smtClean="0"/>
              <a:t>Enter </a:t>
            </a:r>
            <a:r>
              <a:rPr lang="en-US" sz="2000" b="1" dirty="0" smtClean="0"/>
              <a:t>Exit hrs. </a:t>
            </a:r>
            <a:r>
              <a:rPr lang="en-US" sz="2000" dirty="0" smtClean="0"/>
              <a:t>- the time required to return to base.</a:t>
            </a:r>
            <a:endParaRPr lang="en-CA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48000" y="1404000"/>
            <a:ext cx="2554800" cy="132343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Enter </a:t>
            </a:r>
            <a:r>
              <a:rPr lang="en-CA" sz="2000" b="1" dirty="0" smtClean="0"/>
              <a:t>Task hrs. </a:t>
            </a:r>
            <a:r>
              <a:rPr lang="en-CA" sz="2000" dirty="0" smtClean="0"/>
              <a:t>-</a:t>
            </a:r>
            <a:r>
              <a:rPr lang="en-CA" sz="2000" b="1" dirty="0" smtClean="0"/>
              <a:t> </a:t>
            </a:r>
            <a:r>
              <a:rPr lang="en-US" sz="2000" dirty="0" smtClean="0"/>
              <a:t>the time required to complete the assigned task 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1404000"/>
            <a:ext cx="2880000" cy="101566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Enter </a:t>
            </a:r>
            <a:r>
              <a:rPr lang="en-US" sz="2000" b="1" dirty="0" smtClean="0"/>
              <a:t>Access hrs. </a:t>
            </a:r>
            <a:r>
              <a:rPr lang="en-US" sz="2000" dirty="0" smtClean="0"/>
              <a:t>- the time required to reach the task location.</a:t>
            </a:r>
            <a:endParaRPr lang="en-CA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12000" y="4644000"/>
            <a:ext cx="2574000" cy="7200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5. Enter the Probability of Detection (</a:t>
            </a:r>
            <a:r>
              <a:rPr lang="en-CA" sz="2000" b="1" dirty="0" smtClean="0"/>
              <a:t>POD</a:t>
            </a:r>
            <a:r>
              <a:rPr lang="en-CA" sz="2000" dirty="0" smtClean="0"/>
              <a:t>).</a:t>
            </a:r>
            <a:endParaRPr lang="en-CA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792000" y="900000"/>
            <a:ext cx="7522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Enter task timings, POA, POD and the number of people required for the task. 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1" idx="3"/>
            <a:endCxn id="5" idx="1"/>
          </p:cNvCxnSpPr>
          <p:nvPr/>
        </p:nvCxnSpPr>
        <p:spPr>
          <a:xfrm flipV="1">
            <a:off x="4918234" y="2714400"/>
            <a:ext cx="3120566" cy="887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40000" y="5580000"/>
            <a:ext cx="6372000" cy="75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of this information is automatically taken from the Mission Routes and Areas files, or can be inserted manually. </a:t>
            </a:r>
            <a:br>
              <a:rPr lang="en-US" sz="2000" dirty="0" smtClean="0"/>
            </a:br>
            <a:endParaRPr lang="en-CA" sz="2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ICS 204 Personnel and Comments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107</a:t>
            </a:fld>
            <a:endParaRPr lang="en-CA"/>
          </a:p>
        </p:txBody>
      </p:sp>
      <p:grpSp>
        <p:nvGrpSpPr>
          <p:cNvPr id="35" name="Group 34"/>
          <p:cNvGrpSpPr/>
          <p:nvPr/>
        </p:nvGrpSpPr>
        <p:grpSpPr>
          <a:xfrm>
            <a:off x="251520" y="864000"/>
            <a:ext cx="8640960" cy="5518800"/>
            <a:chOff x="251520" y="864000"/>
            <a:chExt cx="8640960" cy="5518800"/>
          </a:xfrm>
        </p:grpSpPr>
        <p:sp>
          <p:nvSpPr>
            <p:cNvPr id="5" name="Rectangle 4"/>
            <p:cNvSpPr/>
            <p:nvPr/>
          </p:nvSpPr>
          <p:spPr>
            <a:xfrm>
              <a:off x="251520" y="86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Adding personnel to the task</a:t>
              </a:r>
              <a:endParaRPr lang="en-US" dirty="0"/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6084000" y="1368000"/>
              <a:ext cx="2782800" cy="2018685"/>
              <a:chOff x="2339752" y="1844824"/>
              <a:chExt cx="5205600" cy="3776221"/>
            </a:xfrm>
          </p:grpSpPr>
          <p:pic>
            <p:nvPicPr>
              <p:cNvPr id="4" name="Picture 5" descr="C:\Users\Lawrence\Desktop\Snips\Mission Quick Start\Mission Quick Start_Operations Plan and Assignments_Personnel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/>
              </a:blip>
              <a:srcRect/>
              <a:stretch>
                <a:fillRect/>
              </a:stretch>
            </p:blipFill>
            <p:spPr bwMode="auto">
              <a:xfrm>
                <a:off x="2339752" y="1844824"/>
                <a:ext cx="5205600" cy="377622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Rounded Rectangle 6"/>
              <p:cNvSpPr>
                <a:spLocks/>
              </p:cNvSpPr>
              <p:nvPr/>
            </p:nvSpPr>
            <p:spPr>
              <a:xfrm>
                <a:off x="4178211" y="3229200"/>
                <a:ext cx="1380528" cy="1656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2412000" y="3447583"/>
                <a:ext cx="5070914" cy="1131360"/>
              </a:xfrm>
              <a:prstGeom prst="roundRect">
                <a:avLst>
                  <a:gd name="adj" fmla="val 3744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52000" y="2160000"/>
              <a:ext cx="5611911" cy="1280745"/>
              <a:chOff x="395535" y="2754906"/>
              <a:chExt cx="5611911" cy="1280745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>
              <a:xfrm>
                <a:off x="395535" y="2754906"/>
                <a:ext cx="5611911" cy="1280745"/>
                <a:chOff x="435600" y="2926800"/>
                <a:chExt cx="4669200" cy="1065600"/>
              </a:xfrm>
            </p:grpSpPr>
            <p:pic>
              <p:nvPicPr>
                <p:cNvPr id="8194" name="Picture 2" descr="C:\Users\Lawrence\Desktop\Snips\Mission Quick Start\Mission Quick Start_Operations Plan and Assignments_Assignment Personnel Selector4_5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457201" y="2946621"/>
                  <a:ext cx="4626864" cy="102412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>
                  <a:off x="435600" y="2926800"/>
                  <a:ext cx="4669200" cy="1065600"/>
                </a:xfrm>
                <a:prstGeom prst="roundRect">
                  <a:avLst>
                    <a:gd name="adj" fmla="val 1554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2879536" y="2787052"/>
                <a:ext cx="388800" cy="172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224000" y="1296000"/>
              <a:ext cx="3420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Add</a:t>
              </a:r>
              <a:r>
                <a:rPr lang="en-CA" sz="2000" dirty="0" smtClean="0"/>
                <a:t> to open the Assignment Personnel Selector. </a:t>
              </a:r>
              <a:endParaRPr lang="en-CA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6000" y="4320000"/>
              <a:ext cx="3258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Click the </a:t>
              </a:r>
              <a:r>
                <a:rPr lang="en-CA" sz="2000" b="1" dirty="0" err="1" smtClean="0"/>
                <a:t>Sel</a:t>
              </a:r>
              <a:r>
                <a:rPr lang="en-CA" sz="2000" dirty="0" smtClean="0"/>
                <a:t> check boxes of the personnel to be added.</a:t>
              </a:r>
              <a:endParaRPr lang="en-CA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6000" y="5652000"/>
              <a:ext cx="1836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Click </a:t>
              </a:r>
              <a:r>
                <a:rPr lang="en-CA" sz="2000" b="1" dirty="0" smtClean="0"/>
                <a:t>Allocate to Assignment 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30" name="Straight Arrow Connector 29"/>
            <p:cNvCxnSpPr>
              <a:stCxn id="8194" idx="3"/>
              <a:endCxn id="9" idx="1"/>
            </p:cNvCxnSpPr>
            <p:nvPr/>
          </p:nvCxnSpPr>
          <p:spPr>
            <a:xfrm flipV="1">
              <a:off x="5838989" y="2527200"/>
              <a:ext cx="283633" cy="2720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4057200" y="3636000"/>
              <a:ext cx="4210107" cy="2746800"/>
              <a:chOff x="4057200" y="3636000"/>
              <a:chExt cx="4210107" cy="2746800"/>
            </a:xfrm>
          </p:grpSpPr>
          <p:pic>
            <p:nvPicPr>
              <p:cNvPr id="31" name="Picture 4" descr="C:\Users\Lawrence\Desktop\Snips\Mission Quick Start\Mission Quick Start_Operations Plan and Assignments_Assignment Personnel Selector5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57200" y="3636000"/>
                <a:ext cx="4210107" cy="2746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Rounded Rectangle 25"/>
              <p:cNvSpPr>
                <a:spLocks/>
              </p:cNvSpPr>
              <p:nvPr/>
            </p:nvSpPr>
            <p:spPr>
              <a:xfrm>
                <a:off x="4168800" y="4653136"/>
                <a:ext cx="118800" cy="120464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  <p:sp>
            <p:nvSpPr>
              <p:cNvPr id="27" name="Rounded Rectangle 26"/>
              <p:cNvSpPr>
                <a:spLocks/>
              </p:cNvSpPr>
              <p:nvPr/>
            </p:nvSpPr>
            <p:spPr>
              <a:xfrm>
                <a:off x="4932039" y="6080400"/>
                <a:ext cx="1119600" cy="2016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  <p:sp>
            <p:nvSpPr>
              <p:cNvPr id="32" name="Rounded Rectangle 31"/>
              <p:cNvSpPr>
                <a:spLocks/>
              </p:cNvSpPr>
              <p:nvPr/>
            </p:nvSpPr>
            <p:spPr>
              <a:xfrm>
                <a:off x="4172400" y="4885200"/>
                <a:ext cx="118800" cy="120464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 smtClean="0"/>
                  <a:t>                                                   </a:t>
                </a:r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ICS 204 Personnel and Comments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108</a:t>
            </a:fld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20" y="5085184"/>
            <a:ext cx="223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180000" y="864000"/>
            <a:ext cx="8784000" cy="5363999"/>
            <a:chOff x="180000" y="864000"/>
            <a:chExt cx="8784000" cy="5363999"/>
          </a:xfrm>
        </p:grpSpPr>
        <p:sp>
          <p:nvSpPr>
            <p:cNvPr id="13" name="Rectangle 12"/>
            <p:cNvSpPr/>
            <p:nvPr/>
          </p:nvSpPr>
          <p:spPr>
            <a:xfrm>
              <a:off x="251520" y="86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What are all the boxes for?</a:t>
              </a:r>
              <a:endParaRPr lang="en-US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80000" y="1512000"/>
              <a:ext cx="8784000" cy="4715999"/>
              <a:chOff x="180000" y="1584000"/>
              <a:chExt cx="8784000" cy="471599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180000" y="1584000"/>
                <a:ext cx="8784000" cy="4715999"/>
                <a:chOff x="180000" y="1584000"/>
                <a:chExt cx="8784000" cy="4715999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251513" y="1620000"/>
                  <a:ext cx="1512000" cy="10080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The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CA" sz="2000" b="1" dirty="0" smtClean="0"/>
                    <a:t>Pointer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CA" sz="2000" dirty="0" smtClean="0"/>
                    <a:t>indicates the </a:t>
                  </a:r>
                  <a:r>
                    <a:rPr lang="en-CA" sz="2000" b="1" dirty="0" smtClean="0"/>
                    <a:t>Active Row</a:t>
                  </a:r>
                  <a:r>
                    <a:rPr lang="en-CA" sz="2000" dirty="0" smtClean="0"/>
                    <a:t>.</a:t>
                  </a:r>
                  <a:endParaRPr lang="en-CA" sz="2000" b="1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80000" y="4968000"/>
                  <a:ext cx="2340000" cy="1296000"/>
                </a:xfrm>
                <a:prstGeom prst="rect">
                  <a:avLst/>
                </a:prstGeom>
                <a:solidFill>
                  <a:schemeClr val="bg2">
                    <a:lumMod val="75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Name, Pers. </a:t>
                  </a:r>
                  <a:r>
                    <a:rPr lang="en-CA" sz="2000" b="1" dirty="0" err="1" smtClean="0"/>
                    <a:t>CallSign</a:t>
                  </a:r>
                  <a:r>
                    <a:rPr lang="en-CA" sz="2000" b="1" dirty="0" smtClean="0"/>
                    <a:t> </a:t>
                  </a:r>
                  <a:r>
                    <a:rPr lang="en-CA" sz="2000" dirty="0" smtClean="0"/>
                    <a:t>and </a:t>
                  </a:r>
                  <a:r>
                    <a:rPr lang="en-CA" sz="2000" b="1" dirty="0" smtClean="0"/>
                    <a:t>Cell Phone</a:t>
                  </a:r>
                  <a:r>
                    <a:rPr lang="en-CA" sz="2000" dirty="0" smtClean="0"/>
                    <a:t> come from the Personnel Table.</a:t>
                  </a:r>
                  <a:endParaRPr lang="en-CA" sz="20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880000" y="1584000"/>
                  <a:ext cx="3600000" cy="100800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Add</a:t>
                  </a:r>
                  <a:r>
                    <a:rPr lang="en-CA" sz="2000" dirty="0" smtClean="0"/>
                    <a:t> – Add a name(s) to the task.</a:t>
                  </a:r>
                </a:p>
                <a:p>
                  <a:r>
                    <a:rPr lang="en-CA" sz="2000" b="1" dirty="0" smtClean="0"/>
                    <a:t>Delete</a:t>
                  </a:r>
                  <a:r>
                    <a:rPr lang="en-CA" sz="2000" dirty="0" smtClean="0"/>
                    <a:t> – Delete the selected Name from the task.</a:t>
                  </a:r>
                  <a:endParaRPr lang="en-CA" sz="2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200000" y="1584000"/>
                  <a:ext cx="1692000" cy="101566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Clear Call Sign</a:t>
                  </a:r>
                  <a:r>
                    <a:rPr lang="en-CA" sz="2000" dirty="0" smtClean="0"/>
                    <a:t> clears the task call sign.</a:t>
                  </a:r>
                  <a:endParaRPr lang="en-CA" sz="2000" b="1" dirty="0"/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252000" y="2808905"/>
                  <a:ext cx="8641202" cy="1925361"/>
                  <a:chOff x="252000" y="2916905"/>
                  <a:chExt cx="8641202" cy="1925361"/>
                </a:xfrm>
              </p:grpSpPr>
              <p:pic>
                <p:nvPicPr>
                  <p:cNvPr id="1027" name="Picture 3" descr="C:\Users\Lawrence\Desktop\Snips\Mission Quick Start\Mission Quick Start_Operations Plan and Assignments_Personnel and Comments_3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52000" y="2916905"/>
                    <a:ext cx="8641202" cy="192536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88000" y="3430800"/>
                    <a:ext cx="107536" cy="252000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24800" y="3438000"/>
                    <a:ext cx="2746800" cy="1080000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6249600" y="3434400"/>
                    <a:ext cx="810000" cy="1080000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060800" y="2966400"/>
                    <a:ext cx="1198800" cy="216000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  <a:alpha val="69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302800" y="2966400"/>
                    <a:ext cx="1152000" cy="216000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  <a:alpha val="69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040000" y="3438000"/>
                    <a:ext cx="1191600" cy="1080000"/>
                  </a:xfrm>
                  <a:prstGeom prst="rect">
                    <a:avLst/>
                  </a:prstGeom>
                  <a:solidFill>
                    <a:schemeClr val="accent4">
                      <a:lumMod val="50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193200" y="3438000"/>
                    <a:ext cx="1832400" cy="1080000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  <a:alpha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CA" sz="2000" b="1" dirty="0"/>
                  </a:p>
                </p:txBody>
              </p: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2646000" y="4967999"/>
                  <a:ext cx="2250000" cy="1332000"/>
                </a:xfrm>
                <a:prstGeom prst="rect">
                  <a:avLst/>
                </a:prstGeom>
                <a:solidFill>
                  <a:schemeClr val="accent3">
                    <a:lumMod val="75000"/>
                    <a:alpha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Assignment Role</a:t>
                  </a:r>
                  <a:r>
                    <a:rPr lang="en-CA" sz="2000" dirty="0" smtClean="0"/>
                    <a:t> – Manually entered when the person is assigned to the task .</a:t>
                  </a:r>
                  <a:endParaRPr lang="en-CA" sz="2000" b="1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984000" y="4968000"/>
                  <a:ext cx="1980000" cy="1296000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38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Number of persons required for, and allocated to the task</a:t>
                  </a:r>
                  <a:endParaRPr lang="en-CA" sz="2000" dirty="0"/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7390800" y="3348000"/>
                <a:ext cx="1396800" cy="774000"/>
              </a:xfrm>
              <a:prstGeom prst="rect">
                <a:avLst/>
              </a:prstGeom>
              <a:solidFill>
                <a:srgbClr val="CF7939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en-CA" sz="2000" b="1" dirty="0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5058000" y="4963294"/>
            <a:ext cx="1782000" cy="1044000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Call Sign – </a:t>
            </a:r>
            <a:r>
              <a:rPr lang="en-CA" sz="2000" dirty="0" smtClean="0"/>
              <a:t>Select from the drop-down list</a:t>
            </a:r>
            <a:endParaRPr lang="en-CA" sz="20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ICS 204 Personnel and </a:t>
            </a:r>
            <a:r>
              <a:rPr lang="en-CA" sz="3200" b="1" dirty="0" smtClean="0"/>
              <a:t>Comments</a:t>
            </a:r>
            <a:br>
              <a:rPr lang="en-CA" sz="3200" b="1" dirty="0" smtClean="0"/>
            </a:br>
            <a:r>
              <a:rPr lang="en-CA" sz="3200" b="1" dirty="0" smtClean="0"/>
              <a:t>– </a:t>
            </a:r>
            <a:r>
              <a:rPr lang="en-CA" sz="3200" b="1" dirty="0" smtClean="0"/>
              <a:t>Assignment Comments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109</a:t>
            </a:fld>
            <a:endParaRPr lang="en-CA"/>
          </a:p>
        </p:txBody>
      </p:sp>
      <p:grpSp>
        <p:nvGrpSpPr>
          <p:cNvPr id="46" name="Group 45"/>
          <p:cNvGrpSpPr/>
          <p:nvPr/>
        </p:nvGrpSpPr>
        <p:grpSpPr>
          <a:xfrm>
            <a:off x="252000" y="1449524"/>
            <a:ext cx="8640000" cy="4668151"/>
            <a:chOff x="252000" y="1260000"/>
            <a:chExt cx="8640000" cy="4668151"/>
          </a:xfrm>
        </p:grpSpPr>
        <p:sp>
          <p:nvSpPr>
            <p:cNvPr id="9" name="Rectangle 8"/>
            <p:cNvSpPr/>
            <p:nvPr/>
          </p:nvSpPr>
          <p:spPr>
            <a:xfrm>
              <a:off x="792000" y="1260000"/>
              <a:ext cx="756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Assignment Comments field is used to record general comments relating to the assignment. 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2000" y="2006476"/>
              <a:ext cx="5220000" cy="1477328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Comments could include required equipment, safety warnings, escape routes, weather forecasts etc.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These Comments will also be displayed in the ICS 209 Mission Status Summary.</a:t>
              </a:r>
              <a:endParaRPr lang="en-US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52000" y="2052000"/>
              <a:ext cx="8640000" cy="3876151"/>
              <a:chOff x="252000" y="1908000"/>
              <a:chExt cx="8640000" cy="3876151"/>
            </a:xfrm>
          </p:grpSpPr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252000" y="4149077"/>
                <a:ext cx="8640000" cy="1635074"/>
                <a:chOff x="237600" y="4149080"/>
                <a:chExt cx="8334000" cy="1577162"/>
              </a:xfrm>
            </p:grpSpPr>
            <p:pic>
              <p:nvPicPr>
                <p:cNvPr id="4100" name="Picture 4" descr="C:\Users\Lawrence\Desktop\Snips\Mission Quick Start\Mission Quick Start_Operations Plan and Assignments_Assignment Comments_3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2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1520" y="4149080"/>
                  <a:ext cx="8317382" cy="1558138"/>
                </a:xfrm>
                <a:prstGeom prst="rect">
                  <a:avLst/>
                </a:prstGeom>
                <a:noFill/>
                <a:ln w="9525">
                  <a:noFill/>
                </a:ln>
                <a:effectLst/>
              </p:spPr>
            </p:pic>
            <p:sp>
              <p:nvSpPr>
                <p:cNvPr id="34" name="Rounded Rectangle 33"/>
                <p:cNvSpPr>
                  <a:spLocks/>
                </p:cNvSpPr>
                <p:nvPr/>
              </p:nvSpPr>
              <p:spPr>
                <a:xfrm>
                  <a:off x="237600" y="4168104"/>
                  <a:ext cx="8334000" cy="1558138"/>
                </a:xfrm>
                <a:prstGeom prst="roundRect">
                  <a:avLst>
                    <a:gd name="adj" fmla="val 1554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6084000" y="1908000"/>
                <a:ext cx="2788919" cy="2016000"/>
                <a:chOff x="6084000" y="1908000"/>
                <a:chExt cx="2788919" cy="2016000"/>
              </a:xfrm>
            </p:grpSpPr>
            <p:pic>
              <p:nvPicPr>
                <p:cNvPr id="28" name="Picture 9" descr="C:\Users\Lawrence\Desktop\Snips\Mission Quick Start\Mission Quick Start_Operations Plan and Assignments_Assignment Comments_2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084000" y="1908000"/>
                  <a:ext cx="2788919" cy="2016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6105600" y="3391200"/>
                  <a:ext cx="2743200" cy="496800"/>
                </a:xfrm>
                <a:prstGeom prst="roundRect">
                  <a:avLst>
                    <a:gd name="adj" fmla="val 1554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40" name="Rounded Rectangle 39"/>
                <p:cNvSpPr>
                  <a:spLocks/>
                </p:cNvSpPr>
                <p:nvPr/>
              </p:nvSpPr>
              <p:spPr>
                <a:xfrm>
                  <a:off x="7063200" y="2646000"/>
                  <a:ext cx="752400" cy="972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19" name="Straight Arrow Connector 18"/>
              <p:cNvCxnSpPr>
                <a:stCxn id="13" idx="1"/>
                <a:endCxn id="4100" idx="0"/>
              </p:cNvCxnSpPr>
              <p:nvPr/>
            </p:nvCxnSpPr>
            <p:spPr>
              <a:xfrm flipH="1">
                <a:off x="4577817" y="3639600"/>
                <a:ext cx="1527783" cy="50947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System Information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</a:t>
            </a:fld>
            <a:endParaRPr lang="en-CA"/>
          </a:p>
        </p:txBody>
      </p:sp>
      <p:grpSp>
        <p:nvGrpSpPr>
          <p:cNvPr id="10" name="Group 9"/>
          <p:cNvGrpSpPr/>
          <p:nvPr/>
        </p:nvGrpSpPr>
        <p:grpSpPr>
          <a:xfrm>
            <a:off x="1008000" y="1188000"/>
            <a:ext cx="7092000" cy="5044711"/>
            <a:chOff x="1008000" y="1188000"/>
            <a:chExt cx="7092000" cy="5044711"/>
          </a:xfrm>
        </p:grpSpPr>
        <p:sp>
          <p:nvSpPr>
            <p:cNvPr id="6" name="TextBox 5"/>
            <p:cNvSpPr txBox="1"/>
            <p:nvPr/>
          </p:nvSpPr>
          <p:spPr>
            <a:xfrm>
              <a:off x="1008000" y="1188000"/>
              <a:ext cx="709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Date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Time</a:t>
              </a:r>
              <a:r>
                <a:rPr lang="en-CA" sz="2000" dirty="0" smtClean="0"/>
                <a:t> shown here will be used as the “</a:t>
              </a:r>
              <a:r>
                <a:rPr lang="en-CA" sz="2000" b="1" dirty="0" smtClean="0"/>
                <a:t>Official Time</a:t>
              </a:r>
              <a:r>
                <a:rPr lang="en-CA" sz="2000" dirty="0" smtClean="0"/>
                <a:t>” for all events. Ensure it is correct, especially if you are working on a network. Change incorrect items before </a:t>
              </a:r>
              <a:r>
                <a:rPr lang="en-CA" sz="2000" b="1" dirty="0" smtClean="0"/>
                <a:t>clicking OK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979712" y="2880000"/>
              <a:ext cx="4972050" cy="3352711"/>
              <a:chOff x="1979712" y="2060575"/>
              <a:chExt cx="4972050" cy="3352711"/>
            </a:xfrm>
          </p:grpSpPr>
          <p:pic>
            <p:nvPicPr>
              <p:cNvPr id="1027" name="Picture 3" descr="C:\Users\User1\Desktop\SAR\Barriere SAR\IC Pro\ICPROv7\Snips\Start\v7 Open_ Date_Time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79712" y="2060575"/>
                <a:ext cx="4972050" cy="273685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Rounded Rectangle 6"/>
              <p:cNvSpPr/>
              <p:nvPr/>
            </p:nvSpPr>
            <p:spPr>
              <a:xfrm>
                <a:off x="5151600" y="4341600"/>
                <a:ext cx="504000" cy="26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248000" y="5013176"/>
                <a:ext cx="2412000" cy="40011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Click Yes </a:t>
                </a:r>
                <a:r>
                  <a:rPr lang="en-CA" sz="2000" dirty="0" smtClean="0"/>
                  <a:t>to Continue.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ICS 204 Assignment Form – Assignment Details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110</a:t>
            </a:fld>
            <a:endParaRPr lang="en-CA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/>
          <a:srcRect l="61894" t="23750" r="15741" b="18501"/>
          <a:stretch>
            <a:fillRect/>
          </a:stretch>
        </p:blipFill>
        <p:spPr bwMode="auto">
          <a:xfrm>
            <a:off x="14149064" y="1628800"/>
            <a:ext cx="51125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251520" y="972000"/>
            <a:ext cx="8649289" cy="5328000"/>
            <a:chOff x="251520" y="972000"/>
            <a:chExt cx="8649289" cy="5328000"/>
          </a:xfrm>
        </p:grpSpPr>
        <p:pic>
          <p:nvPicPr>
            <p:cNvPr id="26" name="Picture 2" descr="C:\Users\Lawrence\Desktop\Snips\Mission Quick Start\Mission Quick Start_Operations Plan and Assignments_Assignment Details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84000" y="1674000"/>
              <a:ext cx="2816809" cy="203599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2" name="Group 31"/>
            <p:cNvGrpSpPr/>
            <p:nvPr/>
          </p:nvGrpSpPr>
          <p:grpSpPr>
            <a:xfrm>
              <a:off x="251520" y="972000"/>
              <a:ext cx="8640960" cy="5328000"/>
              <a:chOff x="251520" y="936000"/>
              <a:chExt cx="8640960" cy="532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51520" y="936000"/>
                <a:ext cx="8640960" cy="648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Records the specific details of the assignment. It can include travel directions, field instructions, suggested tactics, recommended equipment, etc. 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2000" y="2052000"/>
                <a:ext cx="4356000" cy="1200329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:r>
                  <a:rPr lang="en-US" b="1" dirty="0" smtClean="0"/>
                  <a:t>Assignment Details </a:t>
                </a:r>
                <a:r>
                  <a:rPr lang="en-US" dirty="0" smtClean="0"/>
                  <a:t>form is the basis for the Team Briefing prior to their departure. Sufficient information should be included for the briefer to produce a full </a:t>
                </a:r>
                <a:r>
                  <a:rPr lang="en-US" b="1" dirty="0" smtClean="0"/>
                  <a:t>SMEAC</a:t>
                </a:r>
                <a:r>
                  <a:rPr lang="en-US" dirty="0" smtClean="0"/>
                  <a:t> briefing.</a:t>
                </a:r>
                <a:endParaRPr lang="en-US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251520" y="2390400"/>
                <a:ext cx="8640000" cy="2935856"/>
                <a:chOff x="251520" y="2390400"/>
                <a:chExt cx="8640000" cy="2935856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251520" y="3933056"/>
                  <a:ext cx="8640000" cy="1393200"/>
                  <a:chOff x="230400" y="3492000"/>
                  <a:chExt cx="8528400" cy="1393200"/>
                </a:xfrm>
              </p:grpSpPr>
              <p:pic>
                <p:nvPicPr>
                  <p:cNvPr id="3084" name="Picture 12" descr="C:\Users\Lawrence\Desktop\Snips\Mission Quick Start\Mission Quick Start_Operations Plan and Assignments_Assignment Details_2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19" y="3501008"/>
                    <a:ext cx="8496000" cy="137105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2" name="Rounded Rectangle 21"/>
                  <p:cNvSpPr>
                    <a:spLocks/>
                  </p:cNvSpPr>
                  <p:nvPr/>
                </p:nvSpPr>
                <p:spPr>
                  <a:xfrm>
                    <a:off x="230400" y="3492000"/>
                    <a:ext cx="8528400" cy="1393200"/>
                  </a:xfrm>
                  <a:prstGeom prst="roundRect">
                    <a:avLst>
                      <a:gd name="adj" fmla="val 1554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cxnSp>
              <p:nvCxnSpPr>
                <p:cNvPr id="25" name="Straight Arrow Connector 24"/>
                <p:cNvCxnSpPr>
                  <a:stCxn id="19" idx="1"/>
                  <a:endCxn id="22" idx="0"/>
                </p:cNvCxnSpPr>
                <p:nvPr/>
              </p:nvCxnSpPr>
              <p:spPr>
                <a:xfrm flipH="1">
                  <a:off x="4571520" y="3400200"/>
                  <a:ext cx="1541280" cy="53285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" name="Group 28"/>
                <p:cNvGrpSpPr/>
                <p:nvPr/>
              </p:nvGrpSpPr>
              <p:grpSpPr>
                <a:xfrm>
                  <a:off x="6112800" y="2390400"/>
                  <a:ext cx="2746800" cy="1242000"/>
                  <a:chOff x="6112800" y="2390400"/>
                  <a:chExt cx="2746800" cy="1242000"/>
                </a:xfrm>
              </p:grpSpPr>
              <p:sp>
                <p:nvSpPr>
                  <p:cNvPr id="19" name="Rounded Rectangle 18"/>
                  <p:cNvSpPr>
                    <a:spLocks/>
                  </p:cNvSpPr>
                  <p:nvPr/>
                </p:nvSpPr>
                <p:spPr>
                  <a:xfrm>
                    <a:off x="6112800" y="3168000"/>
                    <a:ext cx="2746800" cy="464400"/>
                  </a:xfrm>
                  <a:prstGeom prst="roundRect">
                    <a:avLst>
                      <a:gd name="adj" fmla="val 1554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  <p:sp>
                <p:nvSpPr>
                  <p:cNvPr id="28" name="Rounded Rectangle 27"/>
                  <p:cNvSpPr>
                    <a:spLocks/>
                  </p:cNvSpPr>
                  <p:nvPr/>
                </p:nvSpPr>
                <p:spPr>
                  <a:xfrm>
                    <a:off x="7081200" y="2390400"/>
                    <a:ext cx="752400" cy="972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</p:grpSp>
          <p:sp>
            <p:nvSpPr>
              <p:cNvPr id="30" name="Rectangle 29"/>
              <p:cNvSpPr/>
              <p:nvPr/>
            </p:nvSpPr>
            <p:spPr>
              <a:xfrm>
                <a:off x="1944000" y="5580000"/>
                <a:ext cx="5292000" cy="68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task is now ready to be handed over to Operations for who will brief the team and send it on it’s way.</a:t>
                </a:r>
                <a:endParaRPr lang="en-US" dirty="0"/>
              </a:p>
            </p:txBody>
          </p:sp>
        </p:grp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ICS 204 Assignment Form – Assignment Debrief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111</a:t>
            </a:fld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251520" y="86400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Assignment Debrief form is used to document information obtained by a </a:t>
            </a:r>
            <a:r>
              <a:rPr lang="en-US" dirty="0" smtClean="0"/>
              <a:t>team</a:t>
            </a:r>
            <a:br>
              <a:rPr lang="en-US" dirty="0" smtClean="0"/>
            </a:br>
            <a:r>
              <a:rPr lang="en-US" dirty="0" smtClean="0"/>
              <a:t>during </a:t>
            </a:r>
            <a:r>
              <a:rPr lang="en-US" dirty="0" smtClean="0"/>
              <a:t>the course of their assignment.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2000" y="1620000"/>
            <a:ext cx="8640000" cy="4667886"/>
            <a:chOff x="252000" y="1620000"/>
            <a:chExt cx="8640000" cy="4667886"/>
          </a:xfrm>
        </p:grpSpPr>
        <p:sp>
          <p:nvSpPr>
            <p:cNvPr id="17" name="TextBox 16"/>
            <p:cNvSpPr txBox="1"/>
            <p:nvPr/>
          </p:nvSpPr>
          <p:spPr>
            <a:xfrm>
              <a:off x="252000" y="1620000"/>
              <a:ext cx="500408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Assignment Debrief form is prepared after the assignment is completed. </a:t>
              </a:r>
              <a:endParaRPr lang="en-CA" sz="2000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88000" y="1620000"/>
              <a:ext cx="8604000" cy="4667886"/>
              <a:chOff x="288000" y="1620000"/>
              <a:chExt cx="8604000" cy="466788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20000" y="3528000"/>
                <a:ext cx="176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Select </a:t>
                </a:r>
                <a:r>
                  <a:rPr lang="en-CA" sz="2000" b="1" dirty="0" smtClean="0"/>
                  <a:t>Team Leader</a:t>
                </a:r>
                <a:r>
                  <a:rPr lang="en-CA" sz="2000" dirty="0" smtClean="0"/>
                  <a:t>’s name.</a:t>
                </a:r>
                <a:endParaRPr lang="en-CA" sz="2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28000" y="5580000"/>
                <a:ext cx="262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Enter a Probability of Detection (POD).</a:t>
                </a:r>
                <a:endParaRPr lang="en-CA" sz="2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912000" y="3816000"/>
                <a:ext cx="1710000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4. Enter name.</a:t>
                </a:r>
                <a:endParaRPr lang="en-CA" sz="2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2000" y="5580000"/>
                <a:ext cx="2088000" cy="68400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Enter date/time task completed.</a:t>
                </a:r>
                <a:endParaRPr lang="en-CA" sz="2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68000" y="5580000"/>
                <a:ext cx="208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5. Enter date/time of debrief.</a:t>
                </a:r>
                <a:endParaRPr lang="en-CA" sz="2000" dirty="0"/>
              </a:p>
            </p:txBody>
          </p:sp>
          <p:pic>
            <p:nvPicPr>
              <p:cNvPr id="1031" name="Picture 7" descr="C:\Users\Lawrence\Desktop\Snips\Planning\Planning_Assignment Debrief 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8000" y="4437112"/>
                <a:ext cx="8604000" cy="894816"/>
              </a:xfrm>
              <a:prstGeom prst="rect">
                <a:avLst/>
              </a:prstGeom>
              <a:noFill/>
              <a:ln w="25400">
                <a:solidFill>
                  <a:srgbClr val="00B050"/>
                </a:solidFill>
              </a:ln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6120000" y="1620000"/>
                <a:ext cx="2772000" cy="2007310"/>
                <a:chOff x="6120000" y="1620000"/>
                <a:chExt cx="2772000" cy="2007310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6120000" y="1620000"/>
                  <a:ext cx="2772000" cy="2007310"/>
                  <a:chOff x="6120000" y="1620000"/>
                  <a:chExt cx="2772000" cy="2007310"/>
                </a:xfrm>
              </p:grpSpPr>
              <p:pic>
                <p:nvPicPr>
                  <p:cNvPr id="1028" name="Picture 4" descr="C:\Users\Lawrence\Desktop\Snips\Planning\Planning_Assignment Debrief 3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120000" y="1620000"/>
                    <a:ext cx="2772000" cy="200731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10" name="Rounded Rectangle 9"/>
                  <p:cNvSpPr>
                    <a:spLocks/>
                  </p:cNvSpPr>
                  <p:nvPr/>
                </p:nvSpPr>
                <p:spPr>
                  <a:xfrm>
                    <a:off x="8060400" y="2368800"/>
                    <a:ext cx="666000" cy="71083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 w="254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28" name="Rounded Rectangle 27"/>
                <p:cNvSpPr>
                  <a:spLocks/>
                </p:cNvSpPr>
                <p:nvPr/>
              </p:nvSpPr>
              <p:spPr>
                <a:xfrm>
                  <a:off x="6152400" y="2444399"/>
                  <a:ext cx="2692800" cy="306000"/>
                </a:xfrm>
                <a:prstGeom prst="roundRect">
                  <a:avLst>
                    <a:gd name="adj" fmla="val 5624"/>
                  </a:avLst>
                </a:prstGeom>
                <a:noFill/>
                <a:ln w="254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30" name="Straight Arrow Connector 29"/>
              <p:cNvCxnSpPr>
                <a:stCxn id="28" idx="1"/>
                <a:endCxn id="1031" idx="0"/>
              </p:cNvCxnSpPr>
              <p:nvPr/>
            </p:nvCxnSpPr>
            <p:spPr>
              <a:xfrm flipH="1">
                <a:off x="4590000" y="2597399"/>
                <a:ext cx="1562400" cy="183971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48000"/>
          </a:xfrm>
        </p:spPr>
        <p:txBody>
          <a:bodyPr>
            <a:normAutofit/>
          </a:bodyPr>
          <a:lstStyle/>
          <a:p>
            <a:r>
              <a:rPr lang="en-CA" sz="2800" b="1" dirty="0" smtClean="0"/>
              <a:t>ICS 204 Assignment Form – Assignment Debrief - 2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112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6224" t="26900" r="23301" b="23750"/>
          <a:stretch>
            <a:fillRect/>
          </a:stretch>
        </p:blipFill>
        <p:spPr bwMode="auto">
          <a:xfrm>
            <a:off x="12852920" y="1844824"/>
            <a:ext cx="46805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251520" y="1008000"/>
            <a:ext cx="8640480" cy="5283439"/>
            <a:chOff x="251520" y="1008000"/>
            <a:chExt cx="8640480" cy="5283439"/>
          </a:xfrm>
        </p:grpSpPr>
        <p:grpSp>
          <p:nvGrpSpPr>
            <p:cNvPr id="18" name="Group 17"/>
            <p:cNvGrpSpPr/>
            <p:nvPr/>
          </p:nvGrpSpPr>
          <p:grpSpPr>
            <a:xfrm>
              <a:off x="6120000" y="1008000"/>
              <a:ext cx="2772000" cy="2007310"/>
              <a:chOff x="6120000" y="1620000"/>
              <a:chExt cx="2772000" cy="2007310"/>
            </a:xfrm>
          </p:grpSpPr>
          <p:pic>
            <p:nvPicPr>
              <p:cNvPr id="9" name="Picture 4" descr="C:\Users\Lawrence\Desktop\Snips\Planning\Planning_Assignment Debrief 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20000" y="1620000"/>
                <a:ext cx="2772000" cy="20073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8060400" y="2368800"/>
                <a:ext cx="666000" cy="71083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6148800" y="2735999"/>
                <a:ext cx="2703600" cy="417600"/>
              </a:xfrm>
              <a:prstGeom prst="roundRect">
                <a:avLst>
                  <a:gd name="adj" fmla="val 5624"/>
                </a:avLst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251994" y="3384000"/>
              <a:ext cx="8640000" cy="1307061"/>
              <a:chOff x="2250000" y="3212976"/>
              <a:chExt cx="4640400" cy="702000"/>
            </a:xfrm>
          </p:grpSpPr>
          <p:pic>
            <p:nvPicPr>
              <p:cNvPr id="16" name="Picture 3" descr="C:\Users\Lawrence\Desktop\Snips\Planning\Planning_Assignment Debrief 6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267160" y="3212976"/>
                <a:ext cx="4602480" cy="682752"/>
              </a:xfrm>
              <a:prstGeom prst="rect">
                <a:avLst/>
              </a:prstGeom>
              <a:noFill/>
            </p:spPr>
          </p:pic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2250000" y="3212976"/>
                <a:ext cx="4640400" cy="702000"/>
              </a:xfrm>
              <a:prstGeom prst="roundRect">
                <a:avLst>
                  <a:gd name="adj" fmla="val 5245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cxnSp>
          <p:nvCxnSpPr>
            <p:cNvPr id="19" name="Straight Arrow Connector 18"/>
            <p:cNvCxnSpPr>
              <a:stCxn id="11" idx="1"/>
              <a:endCxn id="17" idx="0"/>
            </p:cNvCxnSpPr>
            <p:nvPr/>
          </p:nvCxnSpPr>
          <p:spPr>
            <a:xfrm flipH="1">
              <a:off x="4571994" y="2332799"/>
              <a:ext cx="1576806" cy="10512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571994" y="4968000"/>
              <a:ext cx="4320000" cy="132343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Record comments or suggestions that the team believe would be helpful with the ongoing execution and investigation of the incident </a:t>
              </a:r>
              <a:endParaRPr lang="en-CA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1520" y="2196000"/>
              <a:ext cx="3564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Record the information obtained by the team while they were completing their assignment.</a:t>
              </a:r>
              <a:r>
                <a:rPr lang="en-CA" sz="2000" dirty="0" smtClean="0"/>
                <a:t>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274638"/>
            <a:ext cx="8640000" cy="648000"/>
          </a:xfrm>
        </p:spPr>
        <p:txBody>
          <a:bodyPr>
            <a:normAutofit/>
          </a:bodyPr>
          <a:lstStyle/>
          <a:p>
            <a:r>
              <a:rPr lang="en-CA" sz="2800" b="1" dirty="0" smtClean="0"/>
              <a:t>ICS 204 Assignment Form – Assignment Debrief - 4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113</a:t>
            </a:fld>
            <a:endParaRPr lang="en-CA"/>
          </a:p>
        </p:txBody>
      </p:sp>
      <p:grpSp>
        <p:nvGrpSpPr>
          <p:cNvPr id="18" name="Group 17"/>
          <p:cNvGrpSpPr/>
          <p:nvPr/>
        </p:nvGrpSpPr>
        <p:grpSpPr>
          <a:xfrm>
            <a:off x="252000" y="1296000"/>
            <a:ext cx="8640000" cy="4500000"/>
            <a:chOff x="252000" y="1152000"/>
            <a:chExt cx="8640000" cy="4500000"/>
          </a:xfrm>
        </p:grpSpPr>
        <p:grpSp>
          <p:nvGrpSpPr>
            <p:cNvPr id="9" name="Group 8"/>
            <p:cNvGrpSpPr/>
            <p:nvPr/>
          </p:nvGrpSpPr>
          <p:grpSpPr>
            <a:xfrm>
              <a:off x="6084000" y="1152000"/>
              <a:ext cx="2772000" cy="2007310"/>
              <a:chOff x="6152400" y="1620000"/>
              <a:chExt cx="2772000" cy="2007310"/>
            </a:xfrm>
          </p:grpSpPr>
          <p:pic>
            <p:nvPicPr>
              <p:cNvPr id="6" name="Picture 4" descr="C:\Users\Lawrence\Desktop\Snips\Planning\Planning_Assignment Debrief 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52400" y="1620000"/>
                <a:ext cx="2772000" cy="20073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7" name="Rounded Rectangle 6"/>
              <p:cNvSpPr>
                <a:spLocks/>
              </p:cNvSpPr>
              <p:nvPr/>
            </p:nvSpPr>
            <p:spPr>
              <a:xfrm>
                <a:off x="8092800" y="2368800"/>
                <a:ext cx="666000" cy="71083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6181200" y="3140968"/>
                <a:ext cx="2710800" cy="468000"/>
              </a:xfrm>
              <a:prstGeom prst="roundRect">
                <a:avLst>
                  <a:gd name="adj" fmla="val 3860"/>
                </a:avLst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252000" y="3348000"/>
              <a:ext cx="8640000" cy="1346351"/>
              <a:chOff x="446400" y="5004000"/>
              <a:chExt cx="8524800" cy="1328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0" name="Picture 2" descr="C:\Users\Lawrence\Desktop\Snips\Planning\Planning_Assignment Debrief 8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467544" y="5013174"/>
                <a:ext cx="8485632" cy="1299180"/>
              </a:xfrm>
              <a:prstGeom prst="rect">
                <a:avLst/>
              </a:prstGeom>
              <a:noFill/>
            </p:spPr>
          </p:pic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446400" y="5004000"/>
                <a:ext cx="8524800" cy="1328400"/>
              </a:xfrm>
              <a:prstGeom prst="roundRect">
                <a:avLst>
                  <a:gd name="adj" fmla="val 1539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04000" y="2412000"/>
              <a:ext cx="3690000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Record all potential clues or items found during the assignment.</a:t>
              </a:r>
              <a:endParaRPr lang="en-CA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08000" y="4932000"/>
              <a:ext cx="4266000" cy="720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Record any difficulties or hazards noted by the team during the assignment.</a:t>
              </a:r>
              <a:endParaRPr lang="en-CA" sz="2000" dirty="0"/>
            </a:p>
          </p:txBody>
        </p:sp>
        <p:cxnSp>
          <p:nvCxnSpPr>
            <p:cNvPr id="15" name="Straight Arrow Connector 14"/>
            <p:cNvCxnSpPr>
              <a:stCxn id="8" idx="1"/>
              <a:endCxn id="11" idx="0"/>
            </p:cNvCxnSpPr>
            <p:nvPr/>
          </p:nvCxnSpPr>
          <p:spPr>
            <a:xfrm flipH="1">
              <a:off x="4572000" y="2906968"/>
              <a:ext cx="1540800" cy="4410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ICS309 – Communications Log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114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877800" y="7329477"/>
            <a:ext cx="3059944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n-CA" sz="2000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3597880" y="7533456"/>
            <a:ext cx="61872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52000" y="972000"/>
            <a:ext cx="8640000" cy="5370157"/>
            <a:chOff x="252000" y="972000"/>
            <a:chExt cx="8640000" cy="5370157"/>
          </a:xfrm>
        </p:grpSpPr>
        <p:sp>
          <p:nvSpPr>
            <p:cNvPr id="9" name="Rectangle 8"/>
            <p:cNvSpPr/>
            <p:nvPr/>
          </p:nvSpPr>
          <p:spPr>
            <a:xfrm>
              <a:off x="252000" y="972000"/>
              <a:ext cx="864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Communications Log is the central location in the program for documenting all types of information communicated during the course of the incident.</a:t>
              </a:r>
              <a:endParaRPr lang="en-US" dirty="0"/>
            </a:p>
          </p:txBody>
        </p:sp>
        <p:pic>
          <p:nvPicPr>
            <p:cNvPr id="8" name="Picture 3" descr="C:\Users\Lawrence\Desktop\Snips\Logistics\ICS309 Log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764000" y="1764000"/>
              <a:ext cx="5588142" cy="457815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Communications Log - </a:t>
            </a:r>
            <a:r>
              <a:rPr lang="en-CA" sz="3200" b="1" dirty="0" smtClean="0"/>
              <a:t>Call Sign List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115</a:t>
            </a:fld>
            <a:endParaRPr lang="en-CA"/>
          </a:p>
        </p:txBody>
      </p:sp>
      <p:grpSp>
        <p:nvGrpSpPr>
          <p:cNvPr id="55" name="Group 54"/>
          <p:cNvGrpSpPr/>
          <p:nvPr/>
        </p:nvGrpSpPr>
        <p:grpSpPr>
          <a:xfrm>
            <a:off x="251520" y="972000"/>
            <a:ext cx="8640480" cy="5331600"/>
            <a:chOff x="251520" y="972000"/>
            <a:chExt cx="8640480" cy="5331600"/>
          </a:xfrm>
        </p:grpSpPr>
        <p:grpSp>
          <p:nvGrpSpPr>
            <p:cNvPr id="45" name="Group 44"/>
            <p:cNvGrpSpPr/>
            <p:nvPr/>
          </p:nvGrpSpPr>
          <p:grpSpPr>
            <a:xfrm>
              <a:off x="251520" y="1800000"/>
              <a:ext cx="8640480" cy="4503600"/>
              <a:chOff x="251520" y="1692000"/>
              <a:chExt cx="8640480" cy="45036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096000" y="2541600"/>
                <a:ext cx="2689200" cy="3654000"/>
                <a:chOff x="2952000" y="2541600"/>
                <a:chExt cx="2689200" cy="3654000"/>
              </a:xfrm>
            </p:grpSpPr>
            <p:pic>
              <p:nvPicPr>
                <p:cNvPr id="15" name="Picture 2" descr="C:\Users\Lawrence\Desktop\Snips\Logistics\M-v7 Logistics_ICS_309 Comms Log 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975044" y="2556000"/>
                  <a:ext cx="2641037" cy="3600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 rot="5400000">
                  <a:off x="2469600" y="3024000"/>
                  <a:ext cx="3654000" cy="2689200"/>
                </a:xfrm>
                <a:prstGeom prst="roundRect">
                  <a:avLst>
                    <a:gd name="adj" fmla="val 748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8" name="Rounded Rectangle 17"/>
                <p:cNvSpPr>
                  <a:spLocks/>
                </p:cNvSpPr>
                <p:nvPr/>
              </p:nvSpPr>
              <p:spPr>
                <a:xfrm>
                  <a:off x="3608796" y="4258800"/>
                  <a:ext cx="1216800" cy="706224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3608796" y="4965024"/>
                  <a:ext cx="1216800" cy="679776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3608796" y="2872800"/>
                  <a:ext cx="1216800" cy="1386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6245456" y="1692000"/>
                <a:ext cx="2636517" cy="2160000"/>
                <a:chOff x="6228184" y="1260000"/>
                <a:chExt cx="2636517" cy="2160000"/>
              </a:xfrm>
            </p:grpSpPr>
            <p:pic>
              <p:nvPicPr>
                <p:cNvPr id="6" name="Picture 5" descr="C:\Users\Lawrence\Desktop\Snips\Logistics\ICS309 Log_1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6228184" y="1260000"/>
                  <a:ext cx="2636517" cy="2160000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" name="Rounded Rectangle 6"/>
                <p:cNvSpPr>
                  <a:spLocks/>
                </p:cNvSpPr>
                <p:nvPr/>
              </p:nvSpPr>
              <p:spPr>
                <a:xfrm rot="5400000">
                  <a:off x="5601420" y="1985400"/>
                  <a:ext cx="1828800" cy="558000"/>
                </a:xfrm>
                <a:prstGeom prst="roundRect">
                  <a:avLst>
                    <a:gd name="adj" fmla="val 5401"/>
                  </a:avLst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6048000" y="4104000"/>
                <a:ext cx="2844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Call Signs automatically entered from the </a:t>
                </a:r>
                <a:r>
                  <a:rPr lang="en-CA" sz="2000" b="1" dirty="0" smtClean="0"/>
                  <a:t>Mission Communications Plan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1520" y="4788000"/>
                <a:ext cx="2628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Call Signs automatically entered from the </a:t>
                </a:r>
                <a:r>
                  <a:rPr lang="en-CA" sz="2000" b="1" dirty="0" smtClean="0"/>
                  <a:t>Task Assignment</a:t>
                </a:r>
                <a:r>
                  <a:rPr lang="en-CA" sz="2000" dirty="0" smtClean="0"/>
                  <a:t> forms.</a:t>
                </a:r>
                <a:endParaRPr lang="en-CA" sz="2000" dirty="0"/>
              </a:p>
            </p:txBody>
          </p:sp>
          <p:cxnSp>
            <p:nvCxnSpPr>
              <p:cNvPr id="12" name="Straight Arrow Connector 11"/>
              <p:cNvCxnSpPr>
                <a:stCxn id="8" idx="1"/>
                <a:endCxn id="18" idx="3"/>
              </p:cNvCxnSpPr>
              <p:nvPr/>
            </p:nvCxnSpPr>
            <p:spPr>
              <a:xfrm flipH="1">
                <a:off x="4969596" y="4611832"/>
                <a:ext cx="1078404" cy="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57200" y="3240000"/>
                <a:ext cx="1800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Permanent </a:t>
                </a:r>
                <a:r>
                  <a:rPr lang="en-CA" sz="2000" b="1" dirty="0" smtClean="0"/>
                  <a:t>Call Sign</a:t>
                </a:r>
                <a:r>
                  <a:rPr lang="en-CA" sz="2000" dirty="0" smtClean="0"/>
                  <a:t> entries.</a:t>
                </a:r>
                <a:endParaRPr lang="en-CA" sz="2000" dirty="0"/>
              </a:p>
            </p:txBody>
          </p:sp>
          <p:cxnSp>
            <p:nvCxnSpPr>
              <p:cNvPr id="14" name="Straight Arrow Connector 13"/>
              <p:cNvCxnSpPr>
                <a:stCxn id="6" idx="1"/>
              </p:cNvCxnSpPr>
              <p:nvPr/>
            </p:nvCxnSpPr>
            <p:spPr>
              <a:xfrm flipH="1">
                <a:off x="5793836" y="2772000"/>
                <a:ext cx="45162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13" idx="3"/>
                <a:endCxn id="17" idx="1"/>
              </p:cNvCxnSpPr>
              <p:nvPr/>
            </p:nvCxnSpPr>
            <p:spPr>
              <a:xfrm flipV="1">
                <a:off x="2257200" y="3565800"/>
                <a:ext cx="1495596" cy="2814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10" idx="3"/>
                <a:endCxn id="19" idx="1"/>
              </p:cNvCxnSpPr>
              <p:nvPr/>
            </p:nvCxnSpPr>
            <p:spPr>
              <a:xfrm>
                <a:off x="2879520" y="5295832"/>
                <a:ext cx="873276" cy="90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251520" y="972000"/>
              <a:ext cx="860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Communications Log displays a list Call Signs assigned to the task from the Mission Communications Plan and the Mission Task Assignments.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Duplicate Call Signs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116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1895" t="20672" r="32120" b="54199"/>
          <a:stretch>
            <a:fillRect/>
          </a:stretch>
        </p:blipFill>
        <p:spPr bwMode="auto">
          <a:xfrm>
            <a:off x="14005048" y="1417638"/>
            <a:ext cx="1368152" cy="17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2844000" y="5013176"/>
            <a:ext cx="3456000" cy="104400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Ensure all Task communications are entered against the Task Call Sign.</a:t>
            </a:r>
            <a:endParaRPr lang="en-CA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6000" y="1260000"/>
            <a:ext cx="8352000" cy="3535663"/>
            <a:chOff x="1152000" y="1260000"/>
            <a:chExt cx="8352000" cy="3535663"/>
          </a:xfrm>
        </p:grpSpPr>
        <p:grpSp>
          <p:nvGrpSpPr>
            <p:cNvPr id="28" name="Group 27"/>
            <p:cNvGrpSpPr/>
            <p:nvPr/>
          </p:nvGrpSpPr>
          <p:grpSpPr>
            <a:xfrm>
              <a:off x="5004000" y="1260000"/>
              <a:ext cx="3896834" cy="2292401"/>
              <a:chOff x="251514" y="1260000"/>
              <a:chExt cx="3896834" cy="229240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1514" y="1260000"/>
                <a:ext cx="2488692" cy="2292401"/>
                <a:chOff x="251514" y="1260000"/>
                <a:chExt cx="2488692" cy="2292401"/>
              </a:xfrm>
            </p:grpSpPr>
            <p:pic>
              <p:nvPicPr>
                <p:cNvPr id="6" name="Picture 6" descr="C:\Users\Lawrence\Desktop\Snips\Logistics\ICS309 Default callsigns_3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1514" y="1260000"/>
                  <a:ext cx="2488692" cy="229240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9" name="Rounded Rectangle 8"/>
                <p:cNvSpPr>
                  <a:spLocks/>
                </p:cNvSpPr>
                <p:nvPr/>
              </p:nvSpPr>
              <p:spPr>
                <a:xfrm>
                  <a:off x="374400" y="3063600"/>
                  <a:ext cx="1389288" cy="1548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3131840" y="1994400"/>
                <a:ext cx="1016508" cy="1528267"/>
                <a:chOff x="3131840" y="1844824"/>
                <a:chExt cx="1016508" cy="1528267"/>
              </a:xfrm>
            </p:grpSpPr>
            <p:pic>
              <p:nvPicPr>
                <p:cNvPr id="1027" name="Picture 3" descr="C:\Users\Lawrence\Desktop\Snips\Logistics\ICS309 Default callsigns_1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131840" y="1844824"/>
                  <a:ext cx="1016508" cy="152826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3211200" y="2908800"/>
                  <a:ext cx="932400" cy="1476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3211200" y="3060000"/>
                  <a:ext cx="932400" cy="14760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21" name="Straight Arrow Connector 20"/>
              <p:cNvCxnSpPr>
                <a:stCxn id="9" idx="3"/>
                <a:endCxn id="13" idx="1"/>
              </p:cNvCxnSpPr>
              <p:nvPr/>
            </p:nvCxnSpPr>
            <p:spPr>
              <a:xfrm flipV="1">
                <a:off x="1763688" y="3132176"/>
                <a:ext cx="1447512" cy="88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/>
            <p:cNvCxnSpPr>
              <a:stCxn id="33" idx="0"/>
              <a:endCxn id="19" idx="2"/>
            </p:cNvCxnSpPr>
            <p:nvPr/>
          </p:nvCxnSpPr>
          <p:spPr>
            <a:xfrm flipV="1">
              <a:off x="8424000" y="3357176"/>
              <a:ext cx="5886" cy="4228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152000" y="2484000"/>
              <a:ext cx="3636000" cy="1332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If a </a:t>
              </a:r>
              <a:r>
                <a:rPr lang="en-CA" sz="2000" b="1" dirty="0" smtClean="0"/>
                <a:t>Call Sign </a:t>
              </a:r>
              <a:r>
                <a:rPr lang="en-CA" sz="2000" dirty="0" smtClean="0"/>
                <a:t>is checked on the </a:t>
              </a:r>
              <a:r>
                <a:rPr lang="en-CA" sz="2000" b="1" dirty="0" smtClean="0"/>
                <a:t>Mission Communications Plan</a:t>
              </a:r>
              <a:r>
                <a:rPr lang="en-CA" sz="2000" dirty="0" smtClean="0"/>
                <a:t>, it appears on the </a:t>
              </a:r>
              <a:r>
                <a:rPr lang="en-CA" sz="2000" b="1" dirty="0" smtClean="0"/>
                <a:t>Communications Log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44000" y="3780000"/>
              <a:ext cx="2160000" cy="1015663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This Call Sign came from a </a:t>
              </a:r>
              <a:r>
                <a:rPr lang="en-CA" sz="2000" b="1" dirty="0" smtClean="0"/>
                <a:t>Task Assignment form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6" name="Straight Arrow Connector 25"/>
            <p:cNvCxnSpPr>
              <a:stCxn id="32" idx="3"/>
              <a:endCxn id="9" idx="1"/>
            </p:cNvCxnSpPr>
            <p:nvPr/>
          </p:nvCxnSpPr>
          <p:spPr>
            <a:xfrm flipV="1">
              <a:off x="4788000" y="3141000"/>
              <a:ext cx="338886" cy="9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About Call Signs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117</a:t>
            </a:fld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251520" y="1260000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Call Signs in the “</a:t>
            </a:r>
            <a:r>
              <a:rPr lang="en-US" b="1" dirty="0" smtClean="0">
                <a:solidFill>
                  <a:srgbClr val="92D050"/>
                </a:solidFill>
              </a:rPr>
              <a:t>Green Zone</a:t>
            </a:r>
            <a:r>
              <a:rPr lang="en-US" dirty="0" smtClean="0"/>
              <a:t>” are from the Mission Communications Plan.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Call Signs in the “White Zone” are inserted using the “</a:t>
            </a:r>
            <a:r>
              <a:rPr lang="en-US" b="1" dirty="0" smtClean="0"/>
              <a:t>Add </a:t>
            </a:r>
            <a:r>
              <a:rPr lang="en-US" b="1" dirty="0" err="1" smtClean="0"/>
              <a:t>CallSign</a:t>
            </a:r>
            <a:r>
              <a:rPr lang="en-US" dirty="0" smtClean="0"/>
              <a:t>” button or,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	-  from a </a:t>
            </a:r>
            <a:r>
              <a:rPr lang="en-US" b="1" dirty="0" smtClean="0"/>
              <a:t>Task Assignment </a:t>
            </a:r>
            <a:r>
              <a:rPr lang="en-US" dirty="0" smtClean="0"/>
              <a:t>form.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Task </a:t>
            </a:r>
            <a:r>
              <a:rPr lang="en-US" dirty="0" err="1" smtClean="0"/>
              <a:t>CallSigns</a:t>
            </a:r>
            <a:r>
              <a:rPr lang="en-US" dirty="0" smtClean="0"/>
              <a:t> appear on the Communications Log when the task is made active and disappear when the task is closed.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Task Communications log information also appears on the </a:t>
            </a:r>
            <a:r>
              <a:rPr lang="en-US" b="1" dirty="0" smtClean="0"/>
              <a:t>Mission Status Display</a:t>
            </a:r>
            <a:r>
              <a:rPr lang="en-US" dirty="0" smtClean="0"/>
              <a:t>.		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b="1" i="1" dirty="0" smtClean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48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Communications Log -</a:t>
            </a:r>
            <a:r>
              <a:rPr lang="en-CA" b="1" dirty="0" smtClean="0"/>
              <a:t>Call Sign Selection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118</a:t>
            </a:fld>
            <a:endParaRPr lang="en-CA"/>
          </a:p>
        </p:txBody>
      </p:sp>
      <p:grpSp>
        <p:nvGrpSpPr>
          <p:cNvPr id="56" name="Group 55"/>
          <p:cNvGrpSpPr/>
          <p:nvPr/>
        </p:nvGrpSpPr>
        <p:grpSpPr>
          <a:xfrm>
            <a:off x="252000" y="1122057"/>
            <a:ext cx="8640000" cy="5231943"/>
            <a:chOff x="252000" y="1122057"/>
            <a:chExt cx="8640000" cy="5231943"/>
          </a:xfrm>
        </p:grpSpPr>
        <p:grpSp>
          <p:nvGrpSpPr>
            <p:cNvPr id="8" name="Group 7"/>
            <p:cNvGrpSpPr/>
            <p:nvPr/>
          </p:nvGrpSpPr>
          <p:grpSpPr>
            <a:xfrm>
              <a:off x="6228000" y="1656000"/>
              <a:ext cx="2636517" cy="2160000"/>
              <a:chOff x="6228184" y="1260000"/>
              <a:chExt cx="2636517" cy="2160000"/>
            </a:xfrm>
          </p:grpSpPr>
          <p:pic>
            <p:nvPicPr>
              <p:cNvPr id="4" name="Picture 3" descr="C:\Users\Lawrence\Desktop\Snips\Logistics\ICS309 Log_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6228184" y="1260000"/>
                <a:ext cx="2636517" cy="21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Rounded Rectangle 5"/>
              <p:cNvSpPr>
                <a:spLocks/>
              </p:cNvSpPr>
              <p:nvPr/>
            </p:nvSpPr>
            <p:spPr>
              <a:xfrm rot="5400000">
                <a:off x="5601420" y="1985400"/>
                <a:ext cx="1828800" cy="558000"/>
              </a:xfrm>
              <a:prstGeom prst="roundRect">
                <a:avLst>
                  <a:gd name="adj" fmla="val 5401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24000" y="2700000"/>
              <a:ext cx="7740000" cy="3654000"/>
              <a:chOff x="684000" y="2124000"/>
              <a:chExt cx="7740000" cy="36540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84000" y="2278800"/>
                <a:ext cx="2340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Pointer indicates the selected </a:t>
                </a:r>
                <a:r>
                  <a:rPr lang="en-CA" sz="2000" b="1" dirty="0" smtClean="0"/>
                  <a:t>Call Sign.</a:t>
                </a:r>
                <a:endParaRPr lang="en-CA" sz="20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0000" y="3474000"/>
                <a:ext cx="230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 the button that the call is </a:t>
                </a:r>
                <a:r>
                  <a:rPr lang="en-CA" sz="2000" b="1" dirty="0" smtClean="0"/>
                  <a:t>From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3312000" y="2124000"/>
                <a:ext cx="2689200" cy="3654000"/>
                <a:chOff x="3180804" y="2468714"/>
                <a:chExt cx="2689200" cy="365400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3180804" y="2468714"/>
                  <a:ext cx="2689200" cy="3654000"/>
                  <a:chOff x="3180804" y="2468714"/>
                  <a:chExt cx="2689200" cy="3654000"/>
                </a:xfrm>
              </p:grpSpPr>
              <p:pic>
                <p:nvPicPr>
                  <p:cNvPr id="145410" name="Picture 2" descr="C:\Users\Lawrence\Desktop\Snips\Logistics\M-v7 Logistics_ICS_309 Comms Log 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03848" y="2492896"/>
                    <a:ext cx="2641037" cy="36000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7" name="Rounded Rectangle 6"/>
                  <p:cNvSpPr>
                    <a:spLocks/>
                  </p:cNvSpPr>
                  <p:nvPr/>
                </p:nvSpPr>
                <p:spPr>
                  <a:xfrm rot="5400000">
                    <a:off x="2698404" y="2951114"/>
                    <a:ext cx="3654000" cy="2689200"/>
                  </a:xfrm>
                  <a:prstGeom prst="roundRect">
                    <a:avLst>
                      <a:gd name="adj" fmla="val 748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3837600" y="2786400"/>
                  <a:ext cx="1216800" cy="1386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4" name="Rounded Rectangle 13"/>
                <p:cNvSpPr>
                  <a:spLocks/>
                </p:cNvSpPr>
                <p:nvPr/>
              </p:nvSpPr>
              <p:spPr>
                <a:xfrm>
                  <a:off x="3837600" y="4172400"/>
                  <a:ext cx="1216800" cy="706224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5" name="Rounded Rectangle 14"/>
                <p:cNvSpPr>
                  <a:spLocks/>
                </p:cNvSpPr>
                <p:nvPr/>
              </p:nvSpPr>
              <p:spPr>
                <a:xfrm>
                  <a:off x="3837600" y="4878624"/>
                  <a:ext cx="1216800" cy="679776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>
                  <a:off x="3384000" y="2786400"/>
                  <a:ext cx="453600" cy="2772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5054400" y="2786400"/>
                  <a:ext cx="388800" cy="2772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8" name="Rounded Rectangle 17"/>
                <p:cNvSpPr>
                  <a:spLocks/>
                </p:cNvSpPr>
                <p:nvPr/>
              </p:nvSpPr>
              <p:spPr>
                <a:xfrm>
                  <a:off x="3240000" y="2786400"/>
                  <a:ext cx="144000" cy="3924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6336000" y="3474000"/>
                <a:ext cx="208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 the button that the call is </a:t>
                </a:r>
                <a:r>
                  <a:rPr lang="en-CA" sz="2000" b="1" dirty="0" smtClean="0"/>
                  <a:t>To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cxnSp>
            <p:nvCxnSpPr>
              <p:cNvPr id="27" name="Straight Arrow Connector 26"/>
              <p:cNvCxnSpPr>
                <a:stCxn id="24" idx="1"/>
                <a:endCxn id="17" idx="3"/>
              </p:cNvCxnSpPr>
              <p:nvPr/>
            </p:nvCxnSpPr>
            <p:spPr>
              <a:xfrm flipH="1" flipV="1">
                <a:off x="5574396" y="3827686"/>
                <a:ext cx="761604" cy="25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stCxn id="21" idx="3"/>
              </p:cNvCxnSpPr>
              <p:nvPr/>
            </p:nvCxnSpPr>
            <p:spPr>
              <a:xfrm>
                <a:off x="3024000" y="3827943"/>
                <a:ext cx="491196" cy="2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11" idx="3"/>
                <a:endCxn id="18" idx="1"/>
              </p:cNvCxnSpPr>
              <p:nvPr/>
            </p:nvCxnSpPr>
            <p:spPr>
              <a:xfrm>
                <a:off x="3024000" y="2632743"/>
                <a:ext cx="347196" cy="514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>
              <a:stCxn id="6" idx="2"/>
            </p:cNvCxnSpPr>
            <p:nvPr/>
          </p:nvCxnSpPr>
          <p:spPr>
            <a:xfrm flipH="1">
              <a:off x="5641200" y="2660400"/>
              <a:ext cx="595436" cy="637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52000" y="1122057"/>
              <a:ext cx="864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/>
                <a:t>From and To Call Signs can be quickly selected from the Call Sign list.</a:t>
              </a:r>
              <a:endParaRPr lang="en-CA" sz="20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760000" y="5040000"/>
            <a:ext cx="3132000" cy="126000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Base </a:t>
            </a:r>
            <a:r>
              <a:rPr lang="en-US" sz="2000" dirty="0" smtClean="0"/>
              <a:t>is automatically copied to the </a:t>
            </a:r>
            <a:r>
              <a:rPr lang="en-US" sz="2000" b="1" dirty="0" smtClean="0"/>
              <a:t>To</a:t>
            </a:r>
            <a:r>
              <a:rPr lang="en-US" sz="2000" dirty="0" smtClean="0"/>
              <a:t> column when another call sign is selected in the </a:t>
            </a:r>
            <a:r>
              <a:rPr lang="en-US" sz="2000" b="1" dirty="0" smtClean="0"/>
              <a:t>From</a:t>
            </a:r>
            <a:r>
              <a:rPr lang="en-US" sz="2000" dirty="0" smtClean="0"/>
              <a:t> column.</a:t>
            </a:r>
            <a:endParaRPr lang="en-CA" sz="2000" b="1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Add new Call Sign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119</a:t>
            </a:fld>
            <a:endParaRPr lang="en-CA"/>
          </a:p>
        </p:txBody>
      </p:sp>
      <p:sp>
        <p:nvSpPr>
          <p:cNvPr id="29" name="Rounded Rectangle 28"/>
          <p:cNvSpPr>
            <a:spLocks/>
          </p:cNvSpPr>
          <p:nvPr/>
        </p:nvSpPr>
        <p:spPr>
          <a:xfrm>
            <a:off x="511200" y="1306800"/>
            <a:ext cx="453600" cy="1088888"/>
          </a:xfrm>
          <a:prstGeom prst="roundRect">
            <a:avLst>
              <a:gd name="adj" fmla="val 5679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1494" y="1224000"/>
            <a:ext cx="8647706" cy="5184000"/>
            <a:chOff x="251494" y="1224000"/>
            <a:chExt cx="8647706" cy="5184000"/>
          </a:xfrm>
        </p:grpSpPr>
        <p:grpSp>
          <p:nvGrpSpPr>
            <p:cNvPr id="36" name="Group 35"/>
            <p:cNvGrpSpPr/>
            <p:nvPr/>
          </p:nvGrpSpPr>
          <p:grpSpPr>
            <a:xfrm>
              <a:off x="251494" y="1224000"/>
              <a:ext cx="8647706" cy="5184000"/>
              <a:chOff x="251494" y="1116000"/>
              <a:chExt cx="8647706" cy="518400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51494" y="1116000"/>
                <a:ext cx="8640506" cy="5184000"/>
                <a:chOff x="251494" y="1116000"/>
                <a:chExt cx="8640506" cy="5184000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251494" y="1116000"/>
                  <a:ext cx="4690540" cy="3847130"/>
                  <a:chOff x="251494" y="1116000"/>
                  <a:chExt cx="4690540" cy="3847130"/>
                </a:xfrm>
              </p:grpSpPr>
              <p:pic>
                <p:nvPicPr>
                  <p:cNvPr id="7" name="Picture 6" descr="C:\Users\Lawrence\Desktop\Snips\Logistics\ICS309 Log_1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-10000" contrast="1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494" y="1116000"/>
                    <a:ext cx="4690540" cy="3847130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sysDash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30" name="Rounded Rectangle 29"/>
                  <p:cNvSpPr>
                    <a:spLocks/>
                  </p:cNvSpPr>
                  <p:nvPr/>
                </p:nvSpPr>
                <p:spPr>
                  <a:xfrm>
                    <a:off x="2685600" y="1643691"/>
                    <a:ext cx="529200" cy="1800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9" name="TextBox 8"/>
                <p:cNvSpPr txBox="1"/>
                <p:nvPr/>
              </p:nvSpPr>
              <p:spPr>
                <a:xfrm>
                  <a:off x="3888000" y="5184000"/>
                  <a:ext cx="3132000" cy="707886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The new Call Sign appears on the Communications Log.</a:t>
                  </a:r>
                  <a:endParaRPr lang="en-CA" sz="2000" dirty="0"/>
                </a:p>
              </p:txBody>
            </p:sp>
            <p:cxnSp>
              <p:nvCxnSpPr>
                <p:cNvPr id="10" name="Straight Arrow Connector 9"/>
                <p:cNvCxnSpPr>
                  <a:stCxn id="18" idx="1"/>
                  <a:endCxn id="30" idx="3"/>
                </p:cNvCxnSpPr>
                <p:nvPr/>
              </p:nvCxnSpPr>
              <p:spPr>
                <a:xfrm flipH="1">
                  <a:off x="3214800" y="1692000"/>
                  <a:ext cx="2005200" cy="4169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Group 15"/>
                <p:cNvGrpSpPr/>
                <p:nvPr/>
              </p:nvGrpSpPr>
              <p:grpSpPr>
                <a:xfrm>
                  <a:off x="3996000" y="2160000"/>
                  <a:ext cx="4139184" cy="2731008"/>
                  <a:chOff x="3996000" y="1800000"/>
                  <a:chExt cx="4139184" cy="2731008"/>
                </a:xfrm>
              </p:grpSpPr>
              <p:pic>
                <p:nvPicPr>
                  <p:cNvPr id="6" name="Picture 3" descr="C:\Users\Lawrence\Desktop\Snips\Logistics\ICS309 Log_New C_S_2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96000" y="1800000"/>
                    <a:ext cx="4139184" cy="273100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3" name="Rounded Rectangle 12"/>
                  <p:cNvSpPr>
                    <a:spLocks/>
                  </p:cNvSpPr>
                  <p:nvPr/>
                </p:nvSpPr>
                <p:spPr>
                  <a:xfrm>
                    <a:off x="4975200" y="3068960"/>
                    <a:ext cx="172864" cy="1728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7272000" y="3816000"/>
                  <a:ext cx="1597640" cy="2482047"/>
                  <a:chOff x="7272000" y="3816000"/>
                  <a:chExt cx="1597640" cy="2482047"/>
                </a:xfrm>
              </p:grpSpPr>
              <p:pic>
                <p:nvPicPr>
                  <p:cNvPr id="146435" name="Picture 3" descr="C:\Users\Lawrence\Desktop\Snips\Logistics\ICS309 Log_New C_S_1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72000" y="3816000"/>
                    <a:ext cx="1597640" cy="248204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4" name="Rounded Rectangle 13"/>
                  <p:cNvSpPr>
                    <a:spLocks/>
                  </p:cNvSpPr>
                  <p:nvPr/>
                </p:nvSpPr>
                <p:spPr>
                  <a:xfrm>
                    <a:off x="7668000" y="4834800"/>
                    <a:ext cx="198000" cy="169200"/>
                  </a:xfrm>
                  <a:prstGeom prst="roundRect">
                    <a:avLst>
                      <a:gd name="adj" fmla="val 15758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3636000" y="4434690"/>
                  <a:ext cx="2880000" cy="40011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2. Enter the new Call Sign. </a:t>
                  </a:r>
                  <a:endParaRPr lang="en-CA" sz="20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220000" y="1332000"/>
                  <a:ext cx="3672000" cy="72000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1. Click </a:t>
                  </a:r>
                  <a:r>
                    <a:rPr lang="en-CA" sz="2000" b="1" dirty="0" smtClean="0"/>
                    <a:t>New Call Sign</a:t>
                  </a:r>
                  <a:r>
                    <a:rPr lang="en-CA" sz="2000" dirty="0" smtClean="0"/>
                    <a:t> to open the Mission Communications Plan.</a:t>
                  </a:r>
                  <a:endParaRPr lang="en-CA" sz="2000" b="1" dirty="0"/>
                </a:p>
              </p:txBody>
            </p:sp>
            <p:cxnSp>
              <p:nvCxnSpPr>
                <p:cNvPr id="21" name="Straight Arrow Connector 20"/>
                <p:cNvCxnSpPr>
                  <a:stCxn id="9" idx="3"/>
                  <a:endCxn id="14" idx="2"/>
                </p:cNvCxnSpPr>
                <p:nvPr/>
              </p:nvCxnSpPr>
              <p:spPr>
                <a:xfrm flipV="1">
                  <a:off x="7020000" y="5004000"/>
                  <a:ext cx="747000" cy="533943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>
                  <a:stCxn id="17" idx="0"/>
                  <a:endCxn id="13" idx="2"/>
                </p:cNvCxnSpPr>
                <p:nvPr/>
              </p:nvCxnSpPr>
              <p:spPr>
                <a:xfrm flipH="1" flipV="1">
                  <a:off x="5061632" y="3601760"/>
                  <a:ext cx="14368" cy="83293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251494" y="5580000"/>
                  <a:ext cx="2880000" cy="720000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Multiple all Signs can be entered at the same time.</a:t>
                  </a:r>
                  <a:endParaRPr lang="en-CA" sz="2000" dirty="0"/>
                </a:p>
              </p:txBody>
            </p:sp>
          </p:grpSp>
          <p:sp>
            <p:nvSpPr>
              <p:cNvPr id="31" name="Rounded Rectangle 30"/>
              <p:cNvSpPr>
                <a:spLocks/>
              </p:cNvSpPr>
              <p:nvPr/>
            </p:nvSpPr>
            <p:spPr>
              <a:xfrm>
                <a:off x="7243200" y="3787200"/>
                <a:ext cx="1656000" cy="2090072"/>
              </a:xfrm>
              <a:prstGeom prst="roundRect">
                <a:avLst>
                  <a:gd name="adj" fmla="val 5679"/>
                </a:avLst>
              </a:prstGeom>
              <a:noFill/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24" name="Rounded Rectangle 23"/>
            <p:cNvSpPr>
              <a:spLocks/>
            </p:cNvSpPr>
            <p:nvPr/>
          </p:nvSpPr>
          <p:spPr>
            <a:xfrm>
              <a:off x="288000" y="1404000"/>
              <a:ext cx="954000" cy="1224000"/>
            </a:xfrm>
            <a:prstGeom prst="roundRect">
              <a:avLst>
                <a:gd name="adj" fmla="val 2212"/>
              </a:avLst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Quick Tips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</a:t>
            </a:fld>
            <a:endParaRPr lang="en-CA"/>
          </a:p>
        </p:txBody>
      </p:sp>
      <p:grpSp>
        <p:nvGrpSpPr>
          <p:cNvPr id="12" name="Group 11"/>
          <p:cNvGrpSpPr/>
          <p:nvPr/>
        </p:nvGrpSpPr>
        <p:grpSpPr>
          <a:xfrm>
            <a:off x="2160000" y="1628800"/>
            <a:ext cx="4802900" cy="4415702"/>
            <a:chOff x="2160000" y="1584000"/>
            <a:chExt cx="4802900" cy="4415702"/>
          </a:xfrm>
        </p:grpSpPr>
        <p:sp>
          <p:nvSpPr>
            <p:cNvPr id="5" name="TextBox 4"/>
            <p:cNvSpPr txBox="1"/>
            <p:nvPr/>
          </p:nvSpPr>
          <p:spPr>
            <a:xfrm>
              <a:off x="2160000" y="5291816"/>
              <a:ext cx="2592000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Uncheck if you don’t want to see </a:t>
              </a:r>
              <a:r>
                <a:rPr lang="en-CA" sz="2000" b="1" dirty="0" smtClean="0"/>
                <a:t>Quick Tips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556000" y="2708920"/>
              <a:ext cx="4406900" cy="2095500"/>
              <a:chOff x="2556000" y="3060000"/>
              <a:chExt cx="4406900" cy="2095500"/>
            </a:xfrm>
          </p:grpSpPr>
          <p:pic>
            <p:nvPicPr>
              <p:cNvPr id="2050" name="Picture 2" descr="C:\Users\User1\Desktop\SAR\Barriere SAR\IC Pro\ICPROv7\Snips\Start\v7 Open_ Quick_Tip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56000" y="3060000"/>
                <a:ext cx="4406900" cy="20955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" name="Rounded Rectangle 5"/>
              <p:cNvSpPr/>
              <p:nvPr/>
            </p:nvSpPr>
            <p:spPr>
              <a:xfrm>
                <a:off x="2667600" y="4955550"/>
                <a:ext cx="1616400" cy="183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483768" y="1584000"/>
              <a:ext cx="4212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Quick Tips </a:t>
              </a:r>
              <a:r>
                <a:rPr lang="en-CA" sz="2000" dirty="0" smtClean="0"/>
                <a:t>provide a review of many easily forgotten topics and procedures.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Log Entries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120</a:t>
            </a:fld>
            <a:endParaRPr lang="en-CA"/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6757200" y="1645200"/>
            <a:ext cx="1904400" cy="745200"/>
          </a:xfrm>
          <a:prstGeom prst="roundRect">
            <a:avLst>
              <a:gd name="adj" fmla="val 301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6" name="Group 25"/>
          <p:cNvGrpSpPr/>
          <p:nvPr/>
        </p:nvGrpSpPr>
        <p:grpSpPr>
          <a:xfrm>
            <a:off x="252000" y="1116000"/>
            <a:ext cx="8683191" cy="5194800"/>
            <a:chOff x="252000" y="1116000"/>
            <a:chExt cx="8683191" cy="5194800"/>
          </a:xfrm>
        </p:grpSpPr>
        <p:pic>
          <p:nvPicPr>
            <p:cNvPr id="12" name="Picture 11" descr="C:\Users\Lawrence\Desktop\Snips\Logistics\ICS309 Log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6228184" y="1116000"/>
              <a:ext cx="2636517" cy="216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447657" y="3492000"/>
              <a:ext cx="2808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Status </a:t>
              </a:r>
              <a:r>
                <a:rPr lang="en-CA" sz="2000" dirty="0" smtClean="0"/>
                <a:t>- entered from the Task Assignment form.</a:t>
              </a:r>
              <a:endParaRPr lang="en-CA" sz="2000" dirty="0"/>
            </a:p>
          </p:txBody>
        </p:sp>
        <p:grpSp>
          <p:nvGrpSpPr>
            <p:cNvPr id="4" name="Group 35"/>
            <p:cNvGrpSpPr/>
            <p:nvPr/>
          </p:nvGrpSpPr>
          <p:grpSpPr>
            <a:xfrm>
              <a:off x="255591" y="4392000"/>
              <a:ext cx="8679600" cy="1918800"/>
              <a:chOff x="255591" y="3861048"/>
              <a:chExt cx="8679600" cy="1918800"/>
            </a:xfrm>
          </p:grpSpPr>
          <p:grpSp>
            <p:nvGrpSpPr>
              <p:cNvPr id="5" name="Group 22"/>
              <p:cNvGrpSpPr/>
              <p:nvPr/>
            </p:nvGrpSpPr>
            <p:grpSpPr>
              <a:xfrm>
                <a:off x="255591" y="3861048"/>
                <a:ext cx="8679600" cy="1918800"/>
                <a:chOff x="255591" y="3861048"/>
                <a:chExt cx="8679600" cy="1918800"/>
              </a:xfrm>
            </p:grpSpPr>
            <p:grpSp>
              <p:nvGrpSpPr>
                <p:cNvPr id="9" name="Group 17"/>
                <p:cNvGrpSpPr/>
                <p:nvPr/>
              </p:nvGrpSpPr>
              <p:grpSpPr>
                <a:xfrm>
                  <a:off x="255591" y="3861048"/>
                  <a:ext cx="8679600" cy="1918800"/>
                  <a:chOff x="237600" y="3916800"/>
                  <a:chExt cx="8679600" cy="1918800"/>
                </a:xfrm>
              </p:grpSpPr>
              <p:grpSp>
                <p:nvGrpSpPr>
                  <p:cNvPr id="10" name="Group 14"/>
                  <p:cNvGrpSpPr/>
                  <p:nvPr/>
                </p:nvGrpSpPr>
                <p:grpSpPr>
                  <a:xfrm>
                    <a:off x="237600" y="3933055"/>
                    <a:ext cx="8659251" cy="1858792"/>
                    <a:chOff x="237600" y="3933055"/>
                    <a:chExt cx="8659251" cy="1858792"/>
                  </a:xfrm>
                </p:grpSpPr>
                <p:pic>
                  <p:nvPicPr>
                    <p:cNvPr id="52226" name="Picture 2" descr="C:\Users\Lawrence\Desktop\Snips\Logistics\ICS309_Template_3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lum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51991" y="3933055"/>
                      <a:ext cx="8644860" cy="1858792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8" name="Rounded Rectangle 7"/>
                    <p:cNvSpPr>
                      <a:spLocks/>
                    </p:cNvSpPr>
                    <p:nvPr/>
                  </p:nvSpPr>
                  <p:spPr>
                    <a:xfrm>
                      <a:off x="363600" y="5324400"/>
                      <a:ext cx="8280000" cy="208800"/>
                    </a:xfrm>
                    <a:prstGeom prst="roundRect">
                      <a:avLst>
                        <a:gd name="adj" fmla="val 15758"/>
                      </a:avLst>
                    </a:prstGeom>
                    <a:noFill/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13" name="Right Triangle 12"/>
                    <p:cNvSpPr>
                      <a:spLocks noChangeAspect="1"/>
                    </p:cNvSpPr>
                    <p:nvPr/>
                  </p:nvSpPr>
                  <p:spPr>
                    <a:xfrm rot="-8100000">
                      <a:off x="237600" y="5391964"/>
                      <a:ext cx="90522" cy="90522"/>
                    </a:xfrm>
                    <a:prstGeom prst="rtTriangle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" name="Rounded Rectangle 16"/>
                  <p:cNvSpPr>
                    <a:spLocks/>
                  </p:cNvSpPr>
                  <p:nvPr/>
                </p:nvSpPr>
                <p:spPr>
                  <a:xfrm>
                    <a:off x="241200" y="3916800"/>
                    <a:ext cx="8676000" cy="1918800"/>
                  </a:xfrm>
                  <a:prstGeom prst="roundRect">
                    <a:avLst>
                      <a:gd name="adj" fmla="val 1631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22" name="Rounded Rectangle 21"/>
                <p:cNvSpPr>
                  <a:spLocks/>
                </p:cNvSpPr>
                <p:nvPr/>
              </p:nvSpPr>
              <p:spPr>
                <a:xfrm>
                  <a:off x="381588" y="5263200"/>
                  <a:ext cx="8298000" cy="216000"/>
                </a:xfrm>
                <a:prstGeom prst="roundRect">
                  <a:avLst>
                    <a:gd name="adj" fmla="val 11194"/>
                  </a:avLst>
                </a:prstGeom>
                <a:noFill/>
                <a:ln w="158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277200" y="5263200"/>
                  <a:ext cx="100800" cy="2160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21" name="Rounded Rectangle 20"/>
              <p:cNvSpPr>
                <a:spLocks/>
              </p:cNvSpPr>
              <p:nvPr/>
            </p:nvSpPr>
            <p:spPr>
              <a:xfrm>
                <a:off x="381590" y="3884400"/>
                <a:ext cx="1094065" cy="172800"/>
              </a:xfrm>
              <a:prstGeom prst="roundRect">
                <a:avLst>
                  <a:gd name="adj" fmla="val 237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1475657" y="3884400"/>
                <a:ext cx="972000" cy="172800"/>
              </a:xfrm>
              <a:prstGeom prst="roundRect">
                <a:avLst>
                  <a:gd name="adj" fmla="val 237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5" name="Rounded Rectangle 24"/>
              <p:cNvSpPr>
                <a:spLocks/>
              </p:cNvSpPr>
              <p:nvPr/>
            </p:nvSpPr>
            <p:spPr>
              <a:xfrm>
                <a:off x="2447656" y="3884400"/>
                <a:ext cx="640800" cy="172800"/>
              </a:xfrm>
              <a:prstGeom prst="roundRect">
                <a:avLst>
                  <a:gd name="adj" fmla="val 237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475657" y="2592000"/>
              <a:ext cx="2736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Date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Time</a:t>
              </a:r>
              <a:r>
                <a:rPr lang="en-CA" sz="2000" dirty="0" smtClean="0"/>
                <a:t> – entered by the program.</a:t>
              </a:r>
              <a:endParaRPr lang="en-CA" sz="20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2000" y="1692000"/>
              <a:ext cx="2610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From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To</a:t>
              </a:r>
              <a:r>
                <a:rPr lang="en-CA" sz="2000" dirty="0" smtClean="0"/>
                <a:t> – Selected from the Call Sign list.</a:t>
              </a:r>
              <a:endParaRPr lang="en-CA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28000" y="3492000"/>
              <a:ext cx="2556000" cy="70788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Note: The time may be changed if necessary.</a:t>
              </a:r>
              <a:endParaRPr lang="en-CA" sz="2000" dirty="0"/>
            </a:p>
          </p:txBody>
        </p:sp>
        <p:cxnSp>
          <p:nvCxnSpPr>
            <p:cNvPr id="7" name="Straight Arrow Connector 6"/>
            <p:cNvCxnSpPr>
              <a:endCxn id="52226" idx="0"/>
            </p:cNvCxnSpPr>
            <p:nvPr/>
          </p:nvCxnSpPr>
          <p:spPr>
            <a:xfrm flipH="1">
              <a:off x="4592412" y="2242800"/>
              <a:ext cx="3116988" cy="216545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ounded Rectangle 26"/>
          <p:cNvSpPr>
            <a:spLocks/>
          </p:cNvSpPr>
          <p:nvPr/>
        </p:nvSpPr>
        <p:spPr>
          <a:xfrm>
            <a:off x="6768000" y="1494000"/>
            <a:ext cx="1897200" cy="748800"/>
          </a:xfrm>
          <a:prstGeom prst="roundRect">
            <a:avLst>
              <a:gd name="adj" fmla="val 1631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Communications Log – Log Entries - 2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121</a:t>
            </a:fld>
            <a:endParaRPr lang="en-CA"/>
          </a:p>
        </p:txBody>
      </p:sp>
      <p:grpSp>
        <p:nvGrpSpPr>
          <p:cNvPr id="25" name="Group 24"/>
          <p:cNvGrpSpPr/>
          <p:nvPr/>
        </p:nvGrpSpPr>
        <p:grpSpPr>
          <a:xfrm>
            <a:off x="298809" y="1412776"/>
            <a:ext cx="8679600" cy="4695110"/>
            <a:chOff x="298809" y="1412776"/>
            <a:chExt cx="8679600" cy="4695110"/>
          </a:xfrm>
        </p:grpSpPr>
        <p:grpSp>
          <p:nvGrpSpPr>
            <p:cNvPr id="23" name="Group 22"/>
            <p:cNvGrpSpPr/>
            <p:nvPr/>
          </p:nvGrpSpPr>
          <p:grpSpPr>
            <a:xfrm>
              <a:off x="298809" y="1412776"/>
              <a:ext cx="8679600" cy="3795110"/>
              <a:chOff x="277200" y="1980000"/>
              <a:chExt cx="8679600" cy="379511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760000" y="5067224"/>
                <a:ext cx="266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Dialogue</a:t>
                </a:r>
                <a:r>
                  <a:rPr lang="en-CA" sz="2000" dirty="0" smtClean="0"/>
                  <a:t> – Enter the gist of the transmission. </a:t>
                </a:r>
                <a:endParaRPr lang="en-CA" sz="2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32000" y="1980000"/>
                <a:ext cx="2772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Location</a:t>
                </a:r>
                <a:r>
                  <a:rPr lang="en-CA" sz="2000" dirty="0" smtClean="0"/>
                  <a:t> – enter location data in UTM format.</a:t>
                </a:r>
                <a:endParaRPr lang="en-CA" sz="2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96000" y="5067224"/>
                <a:ext cx="2268000" cy="68400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Clue# </a:t>
                </a:r>
                <a:r>
                  <a:rPr lang="en-CA" sz="2000" dirty="0" smtClean="0"/>
                  <a:t>- Enter Clue number (if needed.) </a:t>
                </a:r>
                <a:endParaRPr lang="en-CA" sz="2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20000" y="1980000"/>
                <a:ext cx="2304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Elev.</a:t>
                </a:r>
                <a:r>
                  <a:rPr lang="en-CA" sz="2000" dirty="0" smtClean="0"/>
                  <a:t> Enter elevation data (if needed).</a:t>
                </a:r>
                <a:endParaRPr lang="en-CA" sz="2000" b="1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77200" y="2901648"/>
                <a:ext cx="8679600" cy="1918800"/>
                <a:chOff x="255591" y="3861048"/>
                <a:chExt cx="8679600" cy="19188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255591" y="3861048"/>
                  <a:ext cx="8679600" cy="1918800"/>
                  <a:chOff x="255591" y="3861048"/>
                  <a:chExt cx="8679600" cy="1918800"/>
                </a:xfrm>
              </p:grpSpPr>
              <p:grpSp>
                <p:nvGrpSpPr>
                  <p:cNvPr id="6" name="Group 17"/>
                  <p:cNvGrpSpPr/>
                  <p:nvPr/>
                </p:nvGrpSpPr>
                <p:grpSpPr>
                  <a:xfrm>
                    <a:off x="255591" y="3861048"/>
                    <a:ext cx="8679600" cy="1918800"/>
                    <a:chOff x="237600" y="3916800"/>
                    <a:chExt cx="8679600" cy="1918800"/>
                  </a:xfrm>
                </p:grpSpPr>
                <p:grpSp>
                  <p:nvGrpSpPr>
                    <p:cNvPr id="9" name="Group 14"/>
                    <p:cNvGrpSpPr/>
                    <p:nvPr/>
                  </p:nvGrpSpPr>
                  <p:grpSpPr>
                    <a:xfrm>
                      <a:off x="237600" y="3933055"/>
                      <a:ext cx="8659251" cy="1858792"/>
                      <a:chOff x="237600" y="3933055"/>
                      <a:chExt cx="8659251" cy="1858792"/>
                    </a:xfrm>
                  </p:grpSpPr>
                  <p:pic>
                    <p:nvPicPr>
                      <p:cNvPr id="11" name="Picture 2" descr="C:\Users\Lawrence\Desktop\Snips\Logistics\ICS309_Template_3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lum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91" y="3933055"/>
                        <a:ext cx="8644860" cy="185879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</p:pic>
                  <p:sp>
                    <p:nvSpPr>
                      <p:cNvPr id="12" name="Rounded Rectangle 11"/>
                      <p:cNvSpPr>
                        <a:spLocks/>
                      </p:cNvSpPr>
                      <p:nvPr/>
                    </p:nvSpPr>
                    <p:spPr>
                      <a:xfrm>
                        <a:off x="363600" y="5324400"/>
                        <a:ext cx="8280000" cy="208800"/>
                      </a:xfrm>
                      <a:prstGeom prst="roundRect">
                        <a:avLst>
                          <a:gd name="adj" fmla="val 15758"/>
                        </a:avLst>
                      </a:prstGeom>
                      <a:noFill/>
                      <a:ln w="1587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A" dirty="0"/>
                      </a:p>
                    </p:txBody>
                  </p:sp>
                  <p:sp>
                    <p:nvSpPr>
                      <p:cNvPr id="13" name="Right Triangle 12"/>
                      <p:cNvSpPr>
                        <a:spLocks noChangeAspect="1"/>
                      </p:cNvSpPr>
                      <p:nvPr/>
                    </p:nvSpPr>
                    <p:spPr>
                      <a:xfrm rot="-8100000">
                        <a:off x="237600" y="5391964"/>
                        <a:ext cx="90522" cy="90522"/>
                      </a:xfrm>
                      <a:prstGeom prst="rtTriangle">
                        <a:avLst/>
                      </a:prstGeom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0" name="Rounded Rectangle 9"/>
                    <p:cNvSpPr>
                      <a:spLocks/>
                    </p:cNvSpPr>
                    <p:nvPr/>
                  </p:nvSpPr>
                  <p:spPr>
                    <a:xfrm>
                      <a:off x="241200" y="3916800"/>
                      <a:ext cx="8676000" cy="1918800"/>
                    </a:xfrm>
                    <a:prstGeom prst="roundRect">
                      <a:avLst>
                        <a:gd name="adj" fmla="val 1631"/>
                      </a:avLst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sp>
                <p:nvSpPr>
                  <p:cNvPr id="7" name="Rounded Rectangle 6"/>
                  <p:cNvSpPr>
                    <a:spLocks/>
                  </p:cNvSpPr>
                  <p:nvPr/>
                </p:nvSpPr>
                <p:spPr>
                  <a:xfrm>
                    <a:off x="381588" y="5263200"/>
                    <a:ext cx="8298000" cy="216000"/>
                  </a:xfrm>
                  <a:prstGeom prst="roundRect">
                    <a:avLst>
                      <a:gd name="adj" fmla="val 11194"/>
                    </a:avLst>
                  </a:prstGeom>
                  <a:noFill/>
                  <a:ln w="158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  <p:sp>
                <p:nvSpPr>
                  <p:cNvPr id="8" name="Rounded Rectangle 7"/>
                  <p:cNvSpPr>
                    <a:spLocks/>
                  </p:cNvSpPr>
                  <p:nvPr/>
                </p:nvSpPr>
                <p:spPr>
                  <a:xfrm>
                    <a:off x="277200" y="5263200"/>
                    <a:ext cx="100800" cy="216000"/>
                  </a:xfrm>
                  <a:prstGeom prst="roundRect">
                    <a:avLst>
                      <a:gd name="adj" fmla="val 2375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  <p:sp>
              <p:nvSpPr>
                <p:cNvPr id="18" name="Rounded Rectangle 17"/>
                <p:cNvSpPr>
                  <a:spLocks/>
                </p:cNvSpPr>
                <p:nvPr/>
              </p:nvSpPr>
              <p:spPr>
                <a:xfrm>
                  <a:off x="3088799" y="3877303"/>
                  <a:ext cx="117720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4265999" y="3877303"/>
                  <a:ext cx="42480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0" name="Rounded Rectangle 19"/>
                <p:cNvSpPr>
                  <a:spLocks/>
                </p:cNvSpPr>
                <p:nvPr/>
              </p:nvSpPr>
              <p:spPr>
                <a:xfrm>
                  <a:off x="4690799" y="3877303"/>
                  <a:ext cx="36000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21" name="Rounded Rectangle 20"/>
                <p:cNvSpPr>
                  <a:spLocks/>
                </p:cNvSpPr>
                <p:nvPr/>
              </p:nvSpPr>
              <p:spPr>
                <a:xfrm>
                  <a:off x="5050798" y="3877303"/>
                  <a:ext cx="3628790" cy="172800"/>
                </a:xfrm>
                <a:prstGeom prst="roundRect">
                  <a:avLst>
                    <a:gd name="adj" fmla="val 237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</p:grpSp>
        <p:sp>
          <p:nvSpPr>
            <p:cNvPr id="24" name="TextBox 23"/>
            <p:cNvSpPr txBox="1"/>
            <p:nvPr/>
          </p:nvSpPr>
          <p:spPr>
            <a:xfrm>
              <a:off x="1691680" y="5400000"/>
              <a:ext cx="5760000" cy="70788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Note: </a:t>
              </a:r>
              <a:r>
                <a:rPr lang="en-CA" sz="2000" dirty="0" smtClean="0"/>
                <a:t>Location is a place to store location data for use elsewhere. It must be in UTM format (see next slide).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99" y="274638"/>
            <a:ext cx="8588243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Entering the UTM Location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122</a:t>
            </a:fld>
            <a:endParaRPr lang="en-CA"/>
          </a:p>
        </p:txBody>
      </p:sp>
      <p:grpSp>
        <p:nvGrpSpPr>
          <p:cNvPr id="59" name="Group 58"/>
          <p:cNvGrpSpPr/>
          <p:nvPr/>
        </p:nvGrpSpPr>
        <p:grpSpPr>
          <a:xfrm>
            <a:off x="252000" y="972000"/>
            <a:ext cx="8640000" cy="5436000"/>
            <a:chOff x="252000" y="972000"/>
            <a:chExt cx="8640000" cy="5436000"/>
          </a:xfrm>
        </p:grpSpPr>
        <p:grpSp>
          <p:nvGrpSpPr>
            <p:cNvPr id="57" name="Group 56"/>
            <p:cNvGrpSpPr/>
            <p:nvPr/>
          </p:nvGrpSpPr>
          <p:grpSpPr>
            <a:xfrm>
              <a:off x="252000" y="972000"/>
              <a:ext cx="8640000" cy="5436000"/>
              <a:chOff x="252000" y="972000"/>
              <a:chExt cx="8640000" cy="54360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52000" y="972000"/>
                <a:ext cx="8640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When entering the UTM grid reference, type it in as a continuous sequence with no spaces.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Do not enter locations in Latitude/Longitude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252000" y="1728000"/>
                <a:ext cx="8640000" cy="4680000"/>
                <a:chOff x="252000" y="1728000"/>
                <a:chExt cx="8640000" cy="4680000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2123728" y="4212000"/>
                  <a:ext cx="2124000" cy="1015663"/>
                </a:xfrm>
                <a:prstGeom prst="rect">
                  <a:avLst/>
                </a:prstGeom>
                <a:solidFill>
                  <a:srgbClr val="FFCC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Ignore the letter following the UTM Zone number</a:t>
                  </a:r>
                  <a:endParaRPr lang="en-CA" sz="2000" dirty="0"/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252000" y="1728000"/>
                  <a:ext cx="2052000" cy="3132000"/>
                  <a:chOff x="252000" y="1764000"/>
                  <a:chExt cx="2052000" cy="3132000"/>
                </a:xfrm>
              </p:grpSpPr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611560" y="2988000"/>
                    <a:ext cx="1288510" cy="1908000"/>
                    <a:chOff x="791793" y="1574583"/>
                    <a:chExt cx="1288510" cy="1908000"/>
                  </a:xfrm>
                </p:grpSpPr>
                <p:pic>
                  <p:nvPicPr>
                    <p:cNvPr id="1028" name="Picture 4" descr="C:\Users\Lawrence\Pictures\2012-01-28 003\IMG_0383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lum bright="10000" contrast="30000"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1793" y="1574583"/>
                      <a:ext cx="1288510" cy="190800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5" name="Rounded Rectangle 4"/>
                    <p:cNvSpPr>
                      <a:spLocks/>
                    </p:cNvSpPr>
                    <p:nvPr/>
                  </p:nvSpPr>
                  <p:spPr>
                    <a:xfrm>
                      <a:off x="799473" y="2798582"/>
                      <a:ext cx="1267200" cy="3420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52000" y="1764000"/>
                    <a:ext cx="2052000" cy="1015663"/>
                  </a:xfrm>
                  <a:prstGeom prst="rect">
                    <a:avLst/>
                  </a:prstGeom>
                  <a:solidFill>
                    <a:srgbClr val="FFFF99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2000" dirty="0" smtClean="0"/>
                      <a:t>1.Locate the </a:t>
                    </a:r>
                    <a:r>
                      <a:rPr lang="en-CA" sz="2000" b="1" dirty="0" smtClean="0"/>
                      <a:t>UTM Location </a:t>
                    </a:r>
                    <a:r>
                      <a:rPr lang="en-CA" sz="2000" dirty="0" smtClean="0"/>
                      <a:t>on the GPS display.</a:t>
                    </a:r>
                    <a:endParaRPr lang="en-CA" sz="2000" dirty="0"/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252000" y="5436000"/>
                  <a:ext cx="3528000" cy="972000"/>
                </a:xfrm>
                <a:prstGeom prst="rect">
                  <a:avLst/>
                </a:prstGeom>
                <a:solidFill>
                  <a:srgbClr val="FFCC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The Easting and Northing each require 7 digits. If there are only six digits, add a leading zero.</a:t>
                  </a:r>
                  <a:endParaRPr lang="en-CA" sz="2000" dirty="0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3491880" y="1752068"/>
                  <a:ext cx="5400120" cy="4454708"/>
                  <a:chOff x="3491880" y="1752068"/>
                  <a:chExt cx="5400120" cy="4454708"/>
                </a:xfrm>
              </p:grpSpPr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3491880" y="1752068"/>
                    <a:ext cx="5400120" cy="4454708"/>
                    <a:chOff x="3491880" y="1752068"/>
                    <a:chExt cx="5400120" cy="4454708"/>
                  </a:xfrm>
                </p:grpSpPr>
                <p:pic>
                  <p:nvPicPr>
                    <p:cNvPr id="1030" name="Picture 6" descr="C:\Users\Lawrence\Desktop\Snips\Logistics\ICS309 Log_GPS_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lum bright="-10000" contrast="30000"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84000" y="3423600"/>
                      <a:ext cx="2359906" cy="201600"/>
                    </a:xfrm>
                    <a:prstGeom prst="rect">
                      <a:avLst/>
                    </a:prstGeom>
                    <a:noFill/>
                  </p:spPr>
                </p:pic>
                <p:grpSp>
                  <p:nvGrpSpPr>
                    <p:cNvPr id="36" name="Group 35"/>
                    <p:cNvGrpSpPr/>
                    <p:nvPr/>
                  </p:nvGrpSpPr>
                  <p:grpSpPr>
                    <a:xfrm>
                      <a:off x="3491880" y="1752068"/>
                      <a:ext cx="5400120" cy="4454708"/>
                      <a:chOff x="3491880" y="1670194"/>
                      <a:chExt cx="5400120" cy="4454708"/>
                    </a:xfrm>
                  </p:grpSpPr>
                  <p:grpSp>
                    <p:nvGrpSpPr>
                      <p:cNvPr id="25" name="Group 24"/>
                      <p:cNvGrpSpPr/>
                      <p:nvPr/>
                    </p:nvGrpSpPr>
                    <p:grpSpPr>
                      <a:xfrm>
                        <a:off x="5112000" y="4176000"/>
                        <a:ext cx="2733225" cy="756000"/>
                        <a:chOff x="3635896" y="4491160"/>
                        <a:chExt cx="2733225" cy="756000"/>
                      </a:xfrm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pic>
                      <p:nvPicPr>
                        <p:cNvPr id="1029" name="Picture 5" descr="C:\Users\Lawrence\Pictures\2012-01-28 003\IMG_0383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896" y="4491160"/>
                          <a:ext cx="2733225" cy="7560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</a:ln>
                      </p:spPr>
                    </p:pic>
                    <p:sp>
                      <p:nvSpPr>
                        <p:cNvPr id="21" name="Rounded Rectangle 20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4211960" y="4725144"/>
                          <a:ext cx="295200" cy="2592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  <p:sp>
                      <p:nvSpPr>
                        <p:cNvPr id="23" name="Rounded Rectangle 22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4896000" y="4712400"/>
                          <a:ext cx="1000800" cy="2592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  <p:sp>
                      <p:nvSpPr>
                        <p:cNvPr id="24" name="Rounded Rectangle 23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4896000" y="4971600"/>
                          <a:ext cx="1000800" cy="2520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</p:grpSp>
                  <p:grpSp>
                    <p:nvGrpSpPr>
                      <p:cNvPr id="10" name="Group 9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3491880" y="1670194"/>
                        <a:ext cx="5355563" cy="2268000"/>
                        <a:chOff x="2411760" y="2340000"/>
                        <a:chExt cx="2376264" cy="1006313"/>
                      </a:xfrm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grpSp>
                      <p:nvGrpSpPr>
                        <p:cNvPr id="11" name="Group 14"/>
                        <p:cNvGrpSpPr/>
                        <p:nvPr/>
                      </p:nvGrpSpPr>
                      <p:grpSpPr>
                        <a:xfrm>
                          <a:off x="2411760" y="2340000"/>
                          <a:ext cx="2376264" cy="1006313"/>
                          <a:chOff x="2411760" y="2340000"/>
                          <a:chExt cx="2376264" cy="1006313"/>
                        </a:xfrm>
                      </p:grpSpPr>
                      <p:grpSp>
                        <p:nvGrpSpPr>
                          <p:cNvPr id="14" name="Group 9"/>
                          <p:cNvGrpSpPr/>
                          <p:nvPr/>
                        </p:nvGrpSpPr>
                        <p:grpSpPr>
                          <a:xfrm>
                            <a:off x="2411760" y="2340000"/>
                            <a:ext cx="2376264" cy="368920"/>
                            <a:chOff x="2411760" y="2340000"/>
                            <a:chExt cx="2376264" cy="368920"/>
                          </a:xfrm>
                        </p:grpSpPr>
                        <p:pic>
                          <p:nvPicPr>
                            <p:cNvPr id="18" name="Picture 2" descr="C:\Users\Lawrence\Desktop\Snips\Logistics\ICS309_Template_3.jpg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 cstate="print">
                              <a:lum bright="-20000" contrast="40000"/>
                            </a:blip>
                            <a:srcRect l="24275" r="48237" b="80153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11760" y="2340000"/>
                              <a:ext cx="2376264" cy="36892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p:spPr>
                        </p:pic>
                        <p:sp>
                          <p:nvSpPr>
                            <p:cNvPr id="19" name="Rounded Rectangle 6"/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3132017" y="2350679"/>
                              <a:ext cx="1177200" cy="172800"/>
                            </a:xfrm>
                            <a:prstGeom prst="roundRect">
                              <a:avLst>
                                <a:gd name="adj" fmla="val 2375"/>
                              </a:avLst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CA" dirty="0"/>
                            </a:p>
                          </p:txBody>
                        </p:sp>
                      </p:grpSp>
                      <p:grpSp>
                        <p:nvGrpSpPr>
                          <p:cNvPr id="15" name="Group 10"/>
                          <p:cNvGrpSpPr/>
                          <p:nvPr/>
                        </p:nvGrpSpPr>
                        <p:grpSpPr>
                          <a:xfrm>
                            <a:off x="2411760" y="2708920"/>
                            <a:ext cx="2376264" cy="637393"/>
                            <a:chOff x="2411760" y="3429000"/>
                            <a:chExt cx="2376264" cy="637393"/>
                          </a:xfrm>
                        </p:grpSpPr>
                        <p:pic>
                          <p:nvPicPr>
                            <p:cNvPr id="16" name="Picture 2" descr="C:\Users\Lawrence\Desktop\Snips\Logistics\ICS309_Template_3.jpg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 cstate="print">
                              <a:lum bright="-20000" contrast="40000"/>
                            </a:blip>
                            <a:srcRect l="24275" t="58586" r="48237" b="7123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11760" y="3429000"/>
                              <a:ext cx="2376264" cy="637393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p:spPr>
                        </p:pic>
                        <p:sp>
                          <p:nvSpPr>
                            <p:cNvPr id="17" name="Rounded Rectangle 16"/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3132017" y="3769200"/>
                              <a:ext cx="1177200" cy="172800"/>
                            </a:xfrm>
                            <a:prstGeom prst="roundRect">
                              <a:avLst>
                                <a:gd name="adj" fmla="val 2375"/>
                              </a:avLst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CA" dirty="0"/>
                            </a:p>
                          </p:txBody>
                        </p:sp>
                      </p:grpSp>
                    </p:grpSp>
                    <p:sp>
                      <p:nvSpPr>
                        <p:cNvPr id="12" name="Rounded Rectangle 11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3132017" y="2350679"/>
                          <a:ext cx="1177200" cy="172800"/>
                        </a:xfrm>
                        <a:prstGeom prst="roundRect">
                          <a:avLst>
                            <a:gd name="adj" fmla="val 2375"/>
                          </a:avLst>
                        </a:prstGeom>
                        <a:noFill/>
                        <a:ln w="254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 dirty="0"/>
                        </a:p>
                      </p:txBody>
                    </p:sp>
                  </p:grpSp>
                  <p:sp>
                    <p:nvSpPr>
                      <p:cNvPr id="30" name="TextBox 29"/>
                      <p:cNvSpPr txBox="1"/>
                      <p:nvPr/>
                    </p:nvSpPr>
                    <p:spPr>
                      <a:xfrm>
                        <a:off x="6768000" y="5109239"/>
                        <a:ext cx="2124000" cy="10156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2000" dirty="0" smtClean="0"/>
                          <a:t>3. Enter the </a:t>
                        </a:r>
                        <a:r>
                          <a:rPr lang="en-CA" sz="2000" b="1" dirty="0" smtClean="0"/>
                          <a:t>Easting</a:t>
                        </a:r>
                        <a:r>
                          <a:rPr lang="en-CA" sz="2000" dirty="0" smtClean="0"/>
                          <a:t>, (top row) then the </a:t>
                        </a:r>
                        <a:r>
                          <a:rPr lang="en-CA" sz="2000" b="1" dirty="0" smtClean="0"/>
                          <a:t>Northing</a:t>
                        </a:r>
                        <a:r>
                          <a:rPr lang="en-CA" sz="2000" dirty="0" smtClean="0"/>
                          <a:t>.</a:t>
                        </a:r>
                        <a:endParaRPr lang="en-CA" sz="2000" dirty="0"/>
                      </a:p>
                    </p:txBody>
                  </p:sp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4536000" y="5109239"/>
                        <a:ext cx="1980000" cy="707886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2000" dirty="0" smtClean="0"/>
                          <a:t>2. Enter the </a:t>
                        </a:r>
                        <a:r>
                          <a:rPr lang="en-CA" sz="2000" b="1" dirty="0" smtClean="0"/>
                          <a:t>UTM Zone </a:t>
                        </a:r>
                        <a:r>
                          <a:rPr lang="en-CA" sz="2000" dirty="0" smtClean="0"/>
                          <a:t>number.</a:t>
                        </a:r>
                        <a:endParaRPr lang="en-CA" sz="2000" dirty="0"/>
                      </a:p>
                    </p:txBody>
                  </p:sp>
                </p:grpSp>
              </p:grpSp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5155200" y="3402000"/>
                    <a:ext cx="2545899" cy="259200"/>
                    <a:chOff x="5202000" y="2980800"/>
                    <a:chExt cx="2545899" cy="259200"/>
                  </a:xfrm>
                </p:grpSpPr>
                <p:pic>
                  <p:nvPicPr>
                    <p:cNvPr id="51" name="Picture 7" descr="C:\Users\Lawrence\Desktop\Snips\Logistics\ICS309 Log_GPS_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9428" y="2996952"/>
                      <a:ext cx="2528471" cy="216000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52" name="Rounded Rectangle 51"/>
                    <p:cNvSpPr>
                      <a:spLocks/>
                    </p:cNvSpPr>
                    <p:nvPr/>
                  </p:nvSpPr>
                  <p:spPr>
                    <a:xfrm>
                      <a:off x="5202000" y="2980800"/>
                      <a:ext cx="295200" cy="2592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53" name="Rounded Rectangle 52"/>
                    <p:cNvSpPr>
                      <a:spLocks/>
                    </p:cNvSpPr>
                    <p:nvPr/>
                  </p:nvSpPr>
                  <p:spPr>
                    <a:xfrm>
                      <a:off x="5536800" y="2980800"/>
                      <a:ext cx="1072800" cy="2592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  <p:sp>
                  <p:nvSpPr>
                    <p:cNvPr id="54" name="Rounded Rectangle 53"/>
                    <p:cNvSpPr>
                      <a:spLocks/>
                    </p:cNvSpPr>
                    <p:nvPr/>
                  </p:nvSpPr>
                  <p:spPr>
                    <a:xfrm>
                      <a:off x="6652800" y="2980800"/>
                      <a:ext cx="1072800" cy="259200"/>
                    </a:xfrm>
                    <a:prstGeom prst="roundRect">
                      <a:avLst>
                        <a:gd name="adj" fmla="val 2375"/>
                      </a:avLst>
                    </a:prstGeom>
                    <a:noFill/>
                    <a:ln w="254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 dirty="0"/>
                    </a:p>
                  </p:txBody>
                </p:sp>
              </p:grpSp>
            </p:grpSp>
          </p:grpSp>
        </p:grpSp>
        <p:sp>
          <p:nvSpPr>
            <p:cNvPr id="58" name="Rounded Rectangle 57"/>
            <p:cNvSpPr>
              <a:spLocks/>
            </p:cNvSpPr>
            <p:nvPr/>
          </p:nvSpPr>
          <p:spPr>
            <a:xfrm>
              <a:off x="3492000" y="3347999"/>
              <a:ext cx="5256000" cy="391715"/>
            </a:xfrm>
            <a:prstGeom prst="roundRect">
              <a:avLst>
                <a:gd name="adj" fmla="val 1468"/>
              </a:avLst>
            </a:prstGeom>
            <a:noFill/>
            <a:ln w="158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Assignment Information 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123</a:t>
            </a:fld>
            <a:endParaRPr lang="en-CA"/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234000" y="3391200"/>
            <a:ext cx="6922800" cy="849600"/>
          </a:xfrm>
          <a:prstGeom prst="roundRect">
            <a:avLst>
              <a:gd name="adj" fmla="val 5773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7" name="Group 36"/>
          <p:cNvGrpSpPr/>
          <p:nvPr/>
        </p:nvGrpSpPr>
        <p:grpSpPr>
          <a:xfrm>
            <a:off x="252000" y="1116000"/>
            <a:ext cx="8640000" cy="5188110"/>
            <a:chOff x="252000" y="1116000"/>
            <a:chExt cx="8640000" cy="5188110"/>
          </a:xfrm>
        </p:grpSpPr>
        <p:grpSp>
          <p:nvGrpSpPr>
            <p:cNvPr id="28" name="Group 27"/>
            <p:cNvGrpSpPr/>
            <p:nvPr/>
          </p:nvGrpSpPr>
          <p:grpSpPr>
            <a:xfrm>
              <a:off x="252000" y="2448000"/>
              <a:ext cx="8640000" cy="3856110"/>
              <a:chOff x="252000" y="2448000"/>
              <a:chExt cx="8640000" cy="385611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52000" y="5904000"/>
                <a:ext cx="1908000" cy="396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Active log entry.</a:t>
                </a:r>
                <a:endParaRPr lang="en-CA" sz="2000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52000" y="3384000"/>
                <a:ext cx="8640000" cy="2326154"/>
                <a:chOff x="252000" y="3960000"/>
                <a:chExt cx="8640000" cy="2326154"/>
              </a:xfrm>
            </p:grpSpPr>
            <p:pic>
              <p:nvPicPr>
                <p:cNvPr id="11" name="Picture 3" descr="C:\Users\Lawrence\Desktop\Snips\Logistics\ICS309 Log_4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2000" y="3960000"/>
                  <a:ext cx="8640000" cy="232615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2" name="Rounded Rectangle 11"/>
                <p:cNvSpPr>
                  <a:spLocks/>
                </p:cNvSpPr>
                <p:nvPr/>
              </p:nvSpPr>
              <p:spPr>
                <a:xfrm>
                  <a:off x="252000" y="3988799"/>
                  <a:ext cx="4258800" cy="3636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252000" y="4420800"/>
                  <a:ext cx="6886800" cy="3780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5" name="Rounded Rectangle 14"/>
                <p:cNvSpPr>
                  <a:spLocks/>
                </p:cNvSpPr>
                <p:nvPr/>
              </p:nvSpPr>
              <p:spPr>
                <a:xfrm>
                  <a:off x="4510800" y="3988799"/>
                  <a:ext cx="2620800" cy="3636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277200" y="5878800"/>
                  <a:ext cx="180000" cy="324000"/>
                </a:xfrm>
                <a:prstGeom prst="roundRect">
                  <a:avLst>
                    <a:gd name="adj" fmla="val 960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2412000" y="5904000"/>
                <a:ext cx="2736000" cy="40011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Assignment information.</a:t>
                </a:r>
                <a:endParaRPr lang="en-CA" sz="2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16000" y="2484000"/>
                <a:ext cx="2592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Calling station </a:t>
                </a:r>
                <a:r>
                  <a:rPr lang="en-CA" sz="2000" b="1" dirty="0" smtClean="0"/>
                  <a:t>Call Sign </a:t>
                </a:r>
                <a:r>
                  <a:rPr lang="en-CA" sz="2000" dirty="0" smtClean="0"/>
                  <a:t>and channel data.</a:t>
                </a:r>
                <a:endParaRPr lang="en-CA" sz="2000" dirty="0"/>
              </a:p>
            </p:txBody>
          </p:sp>
          <p:cxnSp>
            <p:nvCxnSpPr>
              <p:cNvPr id="23" name="Straight Arrow Connector 22"/>
              <p:cNvCxnSpPr>
                <a:stCxn id="18" idx="0"/>
                <a:endCxn id="13" idx="2"/>
              </p:cNvCxnSpPr>
              <p:nvPr/>
            </p:nvCxnSpPr>
            <p:spPr>
              <a:xfrm flipH="1" flipV="1">
                <a:off x="3695400" y="4222800"/>
                <a:ext cx="84600" cy="1681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>
                <a:stCxn id="6" idx="0"/>
                <a:endCxn id="17" idx="3"/>
              </p:cNvCxnSpPr>
              <p:nvPr/>
            </p:nvCxnSpPr>
            <p:spPr>
              <a:xfrm flipH="1" flipV="1">
                <a:off x="457200" y="5464800"/>
                <a:ext cx="748800" cy="4392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960000" y="2448000"/>
                <a:ext cx="2484016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Assignment personnel drop-down list</a:t>
                </a:r>
                <a:endParaRPr lang="en-CA" sz="2000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587999" y="1116000"/>
              <a:ext cx="2292567" cy="1880339"/>
              <a:chOff x="6587999" y="1116000"/>
              <a:chExt cx="2292567" cy="1880339"/>
            </a:xfrm>
          </p:grpSpPr>
          <p:pic>
            <p:nvPicPr>
              <p:cNvPr id="4" name="Picture 3" descr="C:\Users\Lawrence\Desktop\Snips\Logistics\ICS309 Log_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6587999" y="1116000"/>
                <a:ext cx="2292567" cy="18803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Rounded Rectangle 28"/>
              <p:cNvSpPr>
                <a:spLocks/>
              </p:cNvSpPr>
              <p:nvPr/>
            </p:nvSpPr>
            <p:spPr>
              <a:xfrm>
                <a:off x="7048800" y="1196752"/>
                <a:ext cx="1310400" cy="190800"/>
              </a:xfrm>
              <a:prstGeom prst="roundRect">
                <a:avLst>
                  <a:gd name="adj" fmla="val 5409"/>
                </a:avLst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cxnSp>
          <p:nvCxnSpPr>
            <p:cNvPr id="33" name="Straight Arrow Connector 32"/>
            <p:cNvCxnSpPr>
              <a:stCxn id="29" idx="2"/>
            </p:cNvCxnSpPr>
            <p:nvPr/>
          </p:nvCxnSpPr>
          <p:spPr>
            <a:xfrm flipH="1">
              <a:off x="7131600" y="1387552"/>
              <a:ext cx="572400" cy="202524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Sort Entries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124</a:t>
            </a:fld>
            <a:endParaRPr lang="en-CA"/>
          </a:p>
        </p:txBody>
      </p:sp>
      <p:grpSp>
        <p:nvGrpSpPr>
          <p:cNvPr id="17" name="Group 16"/>
          <p:cNvGrpSpPr/>
          <p:nvPr/>
        </p:nvGrpSpPr>
        <p:grpSpPr>
          <a:xfrm>
            <a:off x="302400" y="3905723"/>
            <a:ext cx="8640000" cy="2326154"/>
            <a:chOff x="252000" y="3150000"/>
            <a:chExt cx="8640000" cy="2326154"/>
          </a:xfrm>
        </p:grpSpPr>
        <p:pic>
          <p:nvPicPr>
            <p:cNvPr id="15" name="Picture 3" descr="C:\Users\Lawrence\Desktop\Snips\Logistics\ICS309 Log_4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3150000"/>
              <a:ext cx="8640000" cy="232615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le 10"/>
            <p:cNvSpPr>
              <a:spLocks/>
            </p:cNvSpPr>
            <p:nvPr/>
          </p:nvSpPr>
          <p:spPr>
            <a:xfrm>
              <a:off x="266400" y="3988800"/>
              <a:ext cx="3657528" cy="417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Rounded Rectangle 13"/>
            <p:cNvSpPr>
              <a:spLocks/>
            </p:cNvSpPr>
            <p:nvPr/>
          </p:nvSpPr>
          <p:spPr>
            <a:xfrm>
              <a:off x="7131600" y="3178799"/>
              <a:ext cx="1296000" cy="363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Rounded Rectangle 15"/>
            <p:cNvSpPr>
              <a:spLocks/>
            </p:cNvSpPr>
            <p:nvPr/>
          </p:nvSpPr>
          <p:spPr>
            <a:xfrm>
              <a:off x="277200" y="5068800"/>
              <a:ext cx="180000" cy="3240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7200" y="1216245"/>
            <a:ext cx="8640000" cy="2326154"/>
            <a:chOff x="252000" y="3150000"/>
            <a:chExt cx="8640000" cy="2326154"/>
          </a:xfrm>
        </p:grpSpPr>
        <p:pic>
          <p:nvPicPr>
            <p:cNvPr id="19" name="Picture 3" descr="C:\Users\Lawrence\Desktop\Snips\Logistics\ICS309 Log_4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3150000"/>
              <a:ext cx="8640000" cy="232615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ounded Rectangle 19"/>
            <p:cNvSpPr>
              <a:spLocks/>
            </p:cNvSpPr>
            <p:nvPr/>
          </p:nvSpPr>
          <p:spPr>
            <a:xfrm>
              <a:off x="266400" y="3988800"/>
              <a:ext cx="3657528" cy="417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1" name="Rounded Rectangle 20"/>
            <p:cNvSpPr>
              <a:spLocks/>
            </p:cNvSpPr>
            <p:nvPr/>
          </p:nvSpPr>
          <p:spPr>
            <a:xfrm>
              <a:off x="7131600" y="3178799"/>
              <a:ext cx="1296000" cy="3636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Rounded Rectangle 21"/>
            <p:cNvSpPr>
              <a:spLocks/>
            </p:cNvSpPr>
            <p:nvPr/>
          </p:nvSpPr>
          <p:spPr>
            <a:xfrm>
              <a:off x="277200" y="5068800"/>
              <a:ext cx="180000" cy="324000"/>
            </a:xfrm>
            <a:prstGeom prst="roundRect">
              <a:avLst>
                <a:gd name="adj" fmla="val 96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Using the Timer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125</a:t>
            </a:fld>
            <a:endParaRPr lang="en-CA"/>
          </a:p>
        </p:txBody>
      </p:sp>
      <p:grpSp>
        <p:nvGrpSpPr>
          <p:cNvPr id="62" name="Group 61"/>
          <p:cNvGrpSpPr/>
          <p:nvPr/>
        </p:nvGrpSpPr>
        <p:grpSpPr>
          <a:xfrm>
            <a:off x="252000" y="1259993"/>
            <a:ext cx="2196000" cy="2095670"/>
            <a:chOff x="252000" y="1259993"/>
            <a:chExt cx="2196000" cy="2095670"/>
          </a:xfrm>
        </p:grpSpPr>
        <p:sp>
          <p:nvSpPr>
            <p:cNvPr id="18" name="TextBox 17"/>
            <p:cNvSpPr txBox="1"/>
            <p:nvPr/>
          </p:nvSpPr>
          <p:spPr>
            <a:xfrm>
              <a:off x="252000" y="2340000"/>
              <a:ext cx="219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Set time in minutes and tenths of a minute. </a:t>
              </a:r>
              <a:endParaRPr lang="en-CA" sz="2000" dirty="0"/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611995" y="1259993"/>
              <a:ext cx="1741014" cy="856000"/>
              <a:chOff x="251520" y="1260000"/>
              <a:chExt cx="1463038" cy="719328"/>
            </a:xfrm>
          </p:grpSpPr>
          <p:pic>
            <p:nvPicPr>
              <p:cNvPr id="3086" name="Picture 14" descr="C:\Users\Lawrence\Desktop\Snips\Logistics\ICS309 Log_1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1520" y="1260000"/>
                <a:ext cx="1463038" cy="7193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Rounded Rectangle 18"/>
              <p:cNvSpPr>
                <a:spLocks/>
              </p:cNvSpPr>
              <p:nvPr/>
            </p:nvSpPr>
            <p:spPr>
              <a:xfrm>
                <a:off x="507600" y="1612800"/>
                <a:ext cx="795600" cy="3204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2664000" y="1476000"/>
            <a:ext cx="2073600" cy="2298796"/>
            <a:chOff x="2664000" y="1476000"/>
            <a:chExt cx="2073600" cy="2298796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2843808" y="1476000"/>
              <a:ext cx="1759968" cy="881280"/>
              <a:chOff x="251520" y="1260000"/>
              <a:chExt cx="1466640" cy="734400"/>
            </a:xfrm>
          </p:grpSpPr>
          <p:pic>
            <p:nvPicPr>
              <p:cNvPr id="22" name="Picture 14" descr="C:\Users\Lawrence\Desktop\Snips\Logistics\ICS309 Log_1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1520" y="1260000"/>
                <a:ext cx="1463040" cy="7193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1310400" y="1573200"/>
                <a:ext cx="407760" cy="4212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664000" y="2556000"/>
              <a:ext cx="2073600" cy="121879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Click the stopwatch to start the timer.</a:t>
              </a:r>
              <a:endParaRPr lang="en-CA" sz="20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92000" y="3852000"/>
            <a:ext cx="4484218" cy="2431584"/>
            <a:chOff x="611995" y="4176000"/>
            <a:chExt cx="4484218" cy="2431584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611995" y="5364000"/>
              <a:ext cx="4484218" cy="1243584"/>
              <a:chOff x="5148000" y="2520000"/>
              <a:chExt cx="3736848" cy="1036320"/>
            </a:xfrm>
          </p:grpSpPr>
          <p:pic>
            <p:nvPicPr>
              <p:cNvPr id="65" name="Picture 6" descr="C:\Users\Lawrence\Desktop\Snips\Logistics\ICS309 Log_6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48000" y="2520000"/>
                <a:ext cx="3736848" cy="1036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6" name="Rounded Rectangle 65"/>
              <p:cNvSpPr>
                <a:spLocks/>
              </p:cNvSpPr>
              <p:nvPr/>
            </p:nvSpPr>
            <p:spPr>
              <a:xfrm>
                <a:off x="5270400" y="2944800"/>
                <a:ext cx="612000" cy="2052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67" name="TextBox 66"/>
            <p:cNvSpPr txBox="1">
              <a:spLocks noChangeAspect="1"/>
            </p:cNvSpPr>
            <p:nvPr/>
          </p:nvSpPr>
          <p:spPr>
            <a:xfrm>
              <a:off x="2628003" y="4176000"/>
              <a:ext cx="2072245" cy="1044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(Optional) Click the bell to enter a reminder.</a:t>
              </a:r>
              <a:endParaRPr lang="en-CA" sz="2000" dirty="0"/>
            </a:p>
          </p:txBody>
        </p:sp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611995" y="4212000"/>
              <a:ext cx="1784909" cy="921715"/>
              <a:chOff x="4608000" y="1268744"/>
              <a:chExt cx="1487424" cy="768096"/>
            </a:xfrm>
          </p:grpSpPr>
          <p:pic>
            <p:nvPicPr>
              <p:cNvPr id="69" name="Picture 3" descr="C:\Users\Lawrence\Desktop\Snips\Logistics\ICS309 Log_5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4608000" y="1268744"/>
                <a:ext cx="1487424" cy="7680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0" name="Rounded Rectangle 69"/>
              <p:cNvSpPr>
                <a:spLocks/>
              </p:cNvSpPr>
              <p:nvPr/>
            </p:nvSpPr>
            <p:spPr>
              <a:xfrm>
                <a:off x="5349600" y="1324800"/>
                <a:ext cx="345600" cy="3168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cxnSp>
          <p:nvCxnSpPr>
            <p:cNvPr id="59" name="Straight Arrow Connector 58"/>
            <p:cNvCxnSpPr>
              <a:stCxn id="70" idx="2"/>
              <a:endCxn id="66" idx="0"/>
            </p:cNvCxnSpPr>
            <p:nvPr/>
          </p:nvCxnSpPr>
          <p:spPr>
            <a:xfrm flipH="1">
              <a:off x="1126075" y="4659427"/>
              <a:ext cx="583200" cy="12143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Using the Timer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126</a:t>
            </a:fld>
            <a:endParaRPr lang="en-CA"/>
          </a:p>
        </p:txBody>
      </p:sp>
      <p:grpSp>
        <p:nvGrpSpPr>
          <p:cNvPr id="5" name="Group 4"/>
          <p:cNvGrpSpPr/>
          <p:nvPr/>
        </p:nvGrpSpPr>
        <p:grpSpPr>
          <a:xfrm>
            <a:off x="252000" y="1260000"/>
            <a:ext cx="1872000" cy="1980000"/>
            <a:chOff x="252000" y="1260000"/>
            <a:chExt cx="1872000" cy="1980000"/>
          </a:xfrm>
        </p:grpSpPr>
        <p:pic>
          <p:nvPicPr>
            <p:cNvPr id="6" name="Picture 8" descr="C:\Users\Lawrence\Desktop\Snips\Logistics\ICS309 Log_7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360000" y="1260000"/>
              <a:ext cx="1622755" cy="80467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52000" y="2232000"/>
              <a:ext cx="1872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At 10 seconds the time digits turn yellow . </a:t>
              </a:r>
              <a:endParaRPr lang="en-CA" sz="2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31840" y="2736000"/>
            <a:ext cx="2844000" cy="2052000"/>
            <a:chOff x="2484480" y="1260000"/>
            <a:chExt cx="2844000" cy="2052000"/>
          </a:xfrm>
        </p:grpSpPr>
        <p:pic>
          <p:nvPicPr>
            <p:cNvPr id="9" name="Picture 10" descr="C:\Users\Lawrence\Desktop\Snips\Logistics\ICS309 Log_8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3096712" y="1260000"/>
              <a:ext cx="1609344" cy="81808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484480" y="2304000"/>
              <a:ext cx="2844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At 5 seconds the time digits turn red and a series of beeps are heard. </a:t>
              </a:r>
              <a:endParaRPr lang="en-CA" sz="2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16000" y="4356000"/>
            <a:ext cx="2376000" cy="1980000"/>
            <a:chOff x="6480000" y="1260000"/>
            <a:chExt cx="2376000" cy="1980000"/>
          </a:xfrm>
        </p:grpSpPr>
        <p:pic>
          <p:nvPicPr>
            <p:cNvPr id="12" name="Picture 12" descr="C:\Users\Lawrence\Desktop\Snips\Logistics\ICS309 Log_9.jp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6865200" y="1260000"/>
              <a:ext cx="1609344" cy="79126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480000" y="2232000"/>
              <a:ext cx="2376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6. At 0 seconds a long beep sounds and the timer resets.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Using the Timer - 3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127</a:t>
            </a:fld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6012000" y="4392000"/>
            <a:ext cx="2880000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When cancelled, the timer will continue to run in the background but there will be no beeps!</a:t>
            </a:r>
            <a:endParaRPr lang="en-CA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52000" y="1260000"/>
            <a:ext cx="2196000" cy="1985311"/>
            <a:chOff x="252000" y="1260000"/>
            <a:chExt cx="2196000" cy="1985311"/>
          </a:xfrm>
        </p:grpSpPr>
        <p:sp>
          <p:nvSpPr>
            <p:cNvPr id="11" name="TextBox 10"/>
            <p:cNvSpPr txBox="1"/>
            <p:nvPr/>
          </p:nvSpPr>
          <p:spPr>
            <a:xfrm>
              <a:off x="252000" y="2229648"/>
              <a:ext cx="2196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7. The timer starts to count down again!</a:t>
              </a:r>
              <a:endParaRPr lang="en-CA" sz="2000" dirty="0"/>
            </a:p>
          </p:txBody>
        </p:sp>
        <p:pic>
          <p:nvPicPr>
            <p:cNvPr id="25" name="Picture 3" descr="C:\Users\Lawrence\Desktop\Snips\Logistics\ICS309 Log_5.jpg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504000" y="1260000"/>
              <a:ext cx="1708800" cy="76809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/>
          <p:cNvGrpSpPr/>
          <p:nvPr/>
        </p:nvGrpSpPr>
        <p:grpSpPr>
          <a:xfrm>
            <a:off x="252000" y="4392000"/>
            <a:ext cx="2052000" cy="1904643"/>
            <a:chOff x="252000" y="4392000"/>
            <a:chExt cx="2052000" cy="1904643"/>
          </a:xfrm>
        </p:grpSpPr>
        <p:sp>
          <p:nvSpPr>
            <p:cNvPr id="29" name="TextBox 28"/>
            <p:cNvSpPr txBox="1"/>
            <p:nvPr/>
          </p:nvSpPr>
          <p:spPr>
            <a:xfrm>
              <a:off x="252000" y="5280980"/>
              <a:ext cx="2052000" cy="1015663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cancel the timer, click on the Cancel button.</a:t>
              </a:r>
              <a:endParaRPr lang="en-CA" sz="2000" dirty="0"/>
            </a:p>
          </p:txBody>
        </p:sp>
        <p:grpSp>
          <p:nvGrpSpPr>
            <p:cNvPr id="30" name="Group 48"/>
            <p:cNvGrpSpPr/>
            <p:nvPr/>
          </p:nvGrpSpPr>
          <p:grpSpPr>
            <a:xfrm>
              <a:off x="519968" y="4392000"/>
              <a:ext cx="1481632" cy="707680"/>
              <a:chOff x="2343008" y="4640400"/>
              <a:chExt cx="1481632" cy="707680"/>
            </a:xfrm>
          </p:grpSpPr>
          <p:pic>
            <p:nvPicPr>
              <p:cNvPr id="31" name="Picture 20" descr="C:\Users\Lawrence\Desktop\Snips\Logistics\ICS309 Log_1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343008" y="4653136"/>
                <a:ext cx="1475232" cy="6949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Rounded Rectangle 31"/>
              <p:cNvSpPr>
                <a:spLocks/>
              </p:cNvSpPr>
              <p:nvPr/>
            </p:nvSpPr>
            <p:spPr>
              <a:xfrm>
                <a:off x="3479040" y="4640400"/>
                <a:ext cx="345600" cy="3168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2862000" y="4356000"/>
            <a:ext cx="2592000" cy="1934920"/>
            <a:chOff x="2700000" y="4149080"/>
            <a:chExt cx="2592000" cy="1934920"/>
          </a:xfrm>
        </p:grpSpPr>
        <p:sp>
          <p:nvSpPr>
            <p:cNvPr id="38" name="TextBox 37"/>
            <p:cNvSpPr txBox="1"/>
            <p:nvPr/>
          </p:nvSpPr>
          <p:spPr>
            <a:xfrm>
              <a:off x="2700000" y="5076000"/>
              <a:ext cx="2592000" cy="100800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Cancelling the timer resets it to the indicated time interval.</a:t>
              </a:r>
              <a:endParaRPr lang="en-CA" sz="2000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224688" y="4149080"/>
              <a:ext cx="1487424" cy="768096"/>
              <a:chOff x="3224688" y="4149080"/>
              <a:chExt cx="1487424" cy="768096"/>
            </a:xfrm>
          </p:grpSpPr>
          <p:pic>
            <p:nvPicPr>
              <p:cNvPr id="39" name="Picture 3" descr="C:\Users\Lawrence\Desktop\Snips\Logistics\ICS309 Log_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3224688" y="4149080"/>
                <a:ext cx="1487424" cy="7680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0" name="Rounded Rectangle 39"/>
              <p:cNvSpPr>
                <a:spLocks/>
              </p:cNvSpPr>
              <p:nvPr/>
            </p:nvSpPr>
            <p:spPr>
              <a:xfrm>
                <a:off x="3499200" y="4546800"/>
                <a:ext cx="799200" cy="331200"/>
              </a:xfrm>
              <a:prstGeom prst="roundRect">
                <a:avLst>
                  <a:gd name="adj" fmla="val 96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2862000" y="1908000"/>
            <a:ext cx="3564000" cy="2010679"/>
            <a:chOff x="3816000" y="1620000"/>
            <a:chExt cx="3564000" cy="2010679"/>
          </a:xfrm>
        </p:grpSpPr>
        <p:grpSp>
          <p:nvGrpSpPr>
            <p:cNvPr id="36" name="Group 35"/>
            <p:cNvGrpSpPr/>
            <p:nvPr/>
          </p:nvGrpSpPr>
          <p:grpSpPr>
            <a:xfrm>
              <a:off x="5886768" y="1641600"/>
              <a:ext cx="1475232" cy="682752"/>
              <a:chOff x="6949672" y="1260000"/>
              <a:chExt cx="1475232" cy="682752"/>
            </a:xfrm>
          </p:grpSpPr>
          <p:pic>
            <p:nvPicPr>
              <p:cNvPr id="16" name="Picture 18" descr="C:\Users\Lawrence\Desktop\Snips\Logistics\ICS309 Log_1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6949672" y="1260000"/>
                <a:ext cx="1475232" cy="6827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7362000" y="1641600"/>
                <a:ext cx="72008" cy="216000"/>
              </a:xfrm>
              <a:prstGeom prst="roundRect">
                <a:avLst>
                  <a:gd name="adj" fmla="val 96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816000" y="1620000"/>
              <a:ext cx="3564000" cy="2010679"/>
              <a:chOff x="3707856" y="1185339"/>
              <a:chExt cx="3564000" cy="201067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856" y="1185339"/>
                <a:ext cx="3564000" cy="2010679"/>
                <a:chOff x="3096000" y="1229321"/>
                <a:chExt cx="3564000" cy="2010679"/>
              </a:xfrm>
            </p:grpSpPr>
            <p:pic>
              <p:nvPicPr>
                <p:cNvPr id="14" name="Picture 3" descr="C:\Users\Lawrence\Desktop\Snips\Logistics\ICS309 Log_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096000" y="1229321"/>
                  <a:ext cx="1487424" cy="7680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3132000" y="2232000"/>
                  <a:ext cx="3528000" cy="100800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8. Click the button to silence the timer and return to the clock.</a:t>
                  </a:r>
                  <a:endParaRPr lang="en-CA" sz="2000" dirty="0"/>
                </a:p>
              </p:txBody>
            </p:sp>
          </p:grp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4784400" y="1544400"/>
                <a:ext cx="414000" cy="421200"/>
              </a:xfrm>
              <a:prstGeom prst="roundRect">
                <a:avLst>
                  <a:gd name="adj" fmla="val 662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2" name="Right Arrow 41"/>
            <p:cNvSpPr/>
            <p:nvPr/>
          </p:nvSpPr>
          <p:spPr>
            <a:xfrm>
              <a:off x="5436096" y="1764000"/>
              <a:ext cx="323904" cy="409035"/>
            </a:xfrm>
            <a:prstGeom prst="rightArrow">
              <a:avLst>
                <a:gd name="adj1" fmla="val 50000"/>
                <a:gd name="adj2" fmla="val 6733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Resizing - 1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128</a:t>
            </a:fld>
            <a:endParaRPr lang="en-CA"/>
          </a:p>
        </p:txBody>
      </p:sp>
      <p:grpSp>
        <p:nvGrpSpPr>
          <p:cNvPr id="21" name="Group 20"/>
          <p:cNvGrpSpPr/>
          <p:nvPr/>
        </p:nvGrpSpPr>
        <p:grpSpPr>
          <a:xfrm>
            <a:off x="251518" y="922638"/>
            <a:ext cx="8640962" cy="4832483"/>
            <a:chOff x="251518" y="922638"/>
            <a:chExt cx="8640962" cy="4832483"/>
          </a:xfrm>
        </p:grpSpPr>
        <p:sp>
          <p:nvSpPr>
            <p:cNvPr id="4" name="TextBox 3"/>
            <p:cNvSpPr txBox="1"/>
            <p:nvPr/>
          </p:nvSpPr>
          <p:spPr>
            <a:xfrm>
              <a:off x="251520" y="922638"/>
              <a:ext cx="8640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/>
                <a:t>The Communications Log is resized the same as other windows, but…</a:t>
              </a:r>
              <a:endParaRPr lang="en-CA" sz="20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1520" y="1836000"/>
              <a:ext cx="8244480" cy="1571886"/>
              <a:chOff x="251520" y="1404000"/>
              <a:chExt cx="8244480" cy="1571886"/>
            </a:xfrm>
          </p:grpSpPr>
          <p:grpSp>
            <p:nvGrpSpPr>
              <p:cNvPr id="18" name="Group 17"/>
              <p:cNvGrpSpPr>
                <a:grpSpLocks noChangeAspect="1"/>
              </p:cNvGrpSpPr>
              <p:nvPr/>
            </p:nvGrpSpPr>
            <p:grpSpPr>
              <a:xfrm>
                <a:off x="251520" y="1404000"/>
                <a:ext cx="5755599" cy="1495227"/>
                <a:chOff x="251520" y="1404000"/>
                <a:chExt cx="5138928" cy="1335024"/>
              </a:xfrm>
            </p:grpSpPr>
            <p:pic>
              <p:nvPicPr>
                <p:cNvPr id="6148" name="Picture 4" descr="C:\Users\Lawrence\Desktop\Snips\Logistics\Sizing_11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1520" y="1404000"/>
                  <a:ext cx="5138928" cy="13350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4968000" y="2492896"/>
                  <a:ext cx="360000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6228000" y="2268000"/>
                <a:ext cx="2268000" cy="7078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At normal size there is a space here…</a:t>
                </a:r>
                <a:endParaRPr lang="en-CA" sz="20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51518" y="4212000"/>
              <a:ext cx="8640482" cy="1543121"/>
              <a:chOff x="251518" y="3768106"/>
              <a:chExt cx="8640482" cy="1543121"/>
            </a:xfrm>
          </p:grpSpPr>
          <p:pic>
            <p:nvPicPr>
              <p:cNvPr id="6149" name="Picture 5" descr="C:\Users\Lawrence\Desktop\Snips\Logistics\Sizing_11_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51518" y="3816000"/>
                <a:ext cx="6540764" cy="149522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020000" y="3768106"/>
                <a:ext cx="1872000" cy="13234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When resized the Dialogue column expands to the border.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Communications Log – Resizing - 2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129</a:t>
            </a:fld>
            <a:endParaRPr lang="en-CA"/>
          </a:p>
        </p:txBody>
      </p:sp>
      <p:pic>
        <p:nvPicPr>
          <p:cNvPr id="5" name="Picture 6" descr="C:\Users\Lawrence\Desktop\Snips\Logistics\Sizing_11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000" y="3780000"/>
            <a:ext cx="6423965" cy="1461821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04000" y="936000"/>
            <a:ext cx="4500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If the From and </a:t>
            </a:r>
            <a:r>
              <a:rPr lang="en-CA" sz="2000" b="1" dirty="0" smtClean="0"/>
              <a:t>To</a:t>
            </a:r>
            <a:r>
              <a:rPr lang="en-CA" sz="2000" dirty="0" smtClean="0"/>
              <a:t> columns disappear…</a:t>
            </a:r>
            <a:endParaRPr lang="en-C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48000" y="3168000"/>
            <a:ext cx="6012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Pull the right hand Dialogue border slightly to the left.</a:t>
            </a:r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84000" y="5472000"/>
            <a:ext cx="5904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The From and To columns should now remain visible.</a:t>
            </a:r>
            <a:endParaRPr lang="en-CA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76000" y="6048000"/>
            <a:ext cx="43200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If they don’t, pull it over a little more. </a:t>
            </a:r>
            <a:endParaRPr lang="en-CA" sz="2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296000" y="1476000"/>
            <a:ext cx="6554419" cy="1458631"/>
            <a:chOff x="1171728" y="1418396"/>
            <a:chExt cx="6554419" cy="1488399"/>
          </a:xfrm>
        </p:grpSpPr>
        <p:pic>
          <p:nvPicPr>
            <p:cNvPr id="4" name="Picture 4" descr="C:\Users\Lawrence\Desktop\Snips\Logistics\Sizing_11_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1728" y="1418396"/>
              <a:ext cx="6554419" cy="148839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" name="Group 23"/>
            <p:cNvGrpSpPr/>
            <p:nvPr/>
          </p:nvGrpSpPr>
          <p:grpSpPr>
            <a:xfrm>
              <a:off x="6688800" y="2275200"/>
              <a:ext cx="602823" cy="178239"/>
              <a:chOff x="6042026" y="2165592"/>
              <a:chExt cx="602823" cy="178239"/>
            </a:xfrm>
          </p:grpSpPr>
          <p:pic>
            <p:nvPicPr>
              <p:cNvPr id="25" name="Picture 2" descr="C:\Users\Lawrence\Desktop\Snips\Logistics\Sizing_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95410" y="2223192"/>
                <a:ext cx="115580" cy="71689"/>
              </a:xfrm>
              <a:prstGeom prst="rect">
                <a:avLst/>
              </a:prstGeom>
              <a:noFill/>
            </p:spPr>
          </p:pic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6466610" y="2165592"/>
                <a:ext cx="178239" cy="17823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/>
              <p:cNvCxnSpPr>
                <a:stCxn id="26" idx="2"/>
              </p:cNvCxnSpPr>
              <p:nvPr/>
            </p:nvCxnSpPr>
            <p:spPr>
              <a:xfrm flipH="1">
                <a:off x="6042026" y="2254712"/>
                <a:ext cx="424584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Main Page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13</a:t>
            </a:fld>
            <a:endParaRPr lang="en-CA"/>
          </a:p>
        </p:txBody>
      </p:sp>
      <p:grpSp>
        <p:nvGrpSpPr>
          <p:cNvPr id="16" name="Group 15"/>
          <p:cNvGrpSpPr/>
          <p:nvPr/>
        </p:nvGrpSpPr>
        <p:grpSpPr>
          <a:xfrm>
            <a:off x="1080000" y="836712"/>
            <a:ext cx="6960870" cy="5519638"/>
            <a:chOff x="1080000" y="836712"/>
            <a:chExt cx="6960870" cy="5519638"/>
          </a:xfrm>
        </p:grpSpPr>
        <p:sp>
          <p:nvSpPr>
            <p:cNvPr id="10" name="TextBox 9"/>
            <p:cNvSpPr txBox="1"/>
            <p:nvPr/>
          </p:nvSpPr>
          <p:spPr>
            <a:xfrm>
              <a:off x="1080000" y="836712"/>
              <a:ext cx="694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Main Page</a:t>
              </a:r>
              <a:r>
                <a:rPr lang="en-CA" sz="2000" dirty="0" smtClean="0"/>
                <a:t> displays the </a:t>
              </a:r>
              <a:r>
                <a:rPr lang="en-CA" sz="2000" b="1" dirty="0" smtClean="0"/>
                <a:t>Main Menus </a:t>
              </a:r>
              <a:r>
                <a:rPr lang="en-CA" sz="2000" dirty="0" smtClean="0"/>
                <a:t>and other relevant data. </a:t>
              </a:r>
              <a:endParaRPr lang="en-CA" sz="2000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80000" y="1369060"/>
              <a:ext cx="6960870" cy="4987290"/>
              <a:chOff x="1080000" y="1369060"/>
              <a:chExt cx="6960870" cy="4987290"/>
            </a:xfrm>
          </p:grpSpPr>
          <p:pic>
            <p:nvPicPr>
              <p:cNvPr id="3077" name="Picture 5" descr="C:\Users\User1\Desktop\SAR\Barriere SAR\IC Pro\ICPROv7\Snips\Start\Main Page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80000" y="1369060"/>
                <a:ext cx="6960870" cy="498729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7488000" y="6148800"/>
                <a:ext cx="388800" cy="169200"/>
              </a:xfrm>
              <a:prstGeom prst="roundRect">
                <a:avLst>
                  <a:gd name="adj" fmla="val 726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1144800" y="1584000"/>
                <a:ext cx="5266800" cy="144000"/>
              </a:xfrm>
              <a:prstGeom prst="roundRect">
                <a:avLst>
                  <a:gd name="adj" fmla="val 726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771800" y="1844824"/>
              <a:ext cx="1512000" cy="40011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Main Menus</a:t>
              </a:r>
              <a:endParaRPr lang="en-CA" sz="2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72000" y="5661248"/>
              <a:ext cx="720000" cy="40011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Time</a:t>
              </a:r>
              <a:endParaRPr lang="en-CA" sz="2000" b="1" dirty="0"/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130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Moving Right Along...</a:t>
            </a:r>
            <a:endParaRPr lang="en-CA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2000" y="836712"/>
            <a:ext cx="86404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000" dirty="0" smtClean="0"/>
          </a:p>
          <a:p>
            <a:r>
              <a:rPr lang="en-CA" sz="2000" dirty="0" smtClean="0"/>
              <a:t>At this point we have: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Opened a new mission.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Checked in personnel.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Created mission routes and areas.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Created team assignments, and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Opened the Communications Log.</a:t>
            </a:r>
          </a:p>
          <a:p>
            <a:endParaRPr lang="en-CA" sz="2000" dirty="0" smtClean="0"/>
          </a:p>
          <a:p>
            <a:r>
              <a:rPr lang="en-CA" sz="2000" dirty="0" smtClean="0"/>
              <a:t>What’s next?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If the search is small, just keep on going.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If time is available. Add management information.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Create an incident map using the GIS module.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 Set up team tracking on the incident map.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 For more complex searches create search areas and POAs, use POD tables and subject behavior profiles to assign priorities and narrow down </a:t>
            </a:r>
            <a:r>
              <a:rPr lang="en-CA" sz="2000" dirty="0" smtClean="0"/>
              <a:t>the</a:t>
            </a:r>
            <a:br>
              <a:rPr lang="en-CA" sz="2000" dirty="0" smtClean="0"/>
            </a:br>
            <a:r>
              <a:rPr lang="en-CA" sz="2000" dirty="0" smtClean="0"/>
              <a:t>search </a:t>
            </a:r>
            <a:r>
              <a:rPr lang="en-CA" sz="2000" dirty="0" smtClean="0"/>
              <a:t>areas.</a:t>
            </a:r>
          </a:p>
          <a:p>
            <a:pPr lvl="1"/>
            <a:r>
              <a:rPr lang="en-CA" sz="2000" dirty="0" smtClean="0"/>
              <a:t>		</a:t>
            </a:r>
          </a:p>
          <a:p>
            <a:pPr lvl="1">
              <a:buFont typeface="Arial" pitchFamily="34" charset="0"/>
              <a:buChar char="•"/>
            </a:pPr>
            <a:endParaRPr lang="en-CA" sz="2000" dirty="0" smtClean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131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Snippets</a:t>
            </a:r>
            <a:endParaRPr lang="en-CA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98246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Everybody involved in the mission must register when they arrive on-site using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b="1" dirty="0" smtClean="0"/>
              <a:t>Check-In </a:t>
            </a:r>
            <a:r>
              <a:rPr lang="en-US" b="1" dirty="0" smtClean="0"/>
              <a:t>Personnel</a:t>
            </a:r>
            <a:r>
              <a:rPr lang="en-US" dirty="0" smtClean="0"/>
              <a:t> form.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2863" y="166630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Resource Types </a:t>
            </a:r>
            <a:r>
              <a:rPr lang="en-US" dirty="0"/>
              <a:t>list contains a list of resources that are commonly used during missions.</a:t>
            </a:r>
            <a:endParaRPr lang="en-C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 smtClean="0"/>
              <a:t>A Quick Tour</a:t>
            </a:r>
            <a:endParaRPr lang="en-CA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File Menu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15</a:t>
            </a:fld>
            <a:endParaRPr lang="en-CA"/>
          </a:p>
        </p:txBody>
      </p:sp>
      <p:grpSp>
        <p:nvGrpSpPr>
          <p:cNvPr id="16" name="Group 15"/>
          <p:cNvGrpSpPr/>
          <p:nvPr/>
        </p:nvGrpSpPr>
        <p:grpSpPr>
          <a:xfrm>
            <a:off x="251520" y="778638"/>
            <a:ext cx="8651240" cy="5555435"/>
            <a:chOff x="251520" y="778638"/>
            <a:chExt cx="8651240" cy="5555435"/>
          </a:xfrm>
        </p:grpSpPr>
        <p:pic>
          <p:nvPicPr>
            <p:cNvPr id="4099" name="Picture 3" descr="C:\Users\User1\Desktop\SAR\Barriere SAR\IC Pro\ICPROv7\Snips\Start\v7 Open_Banner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1520" y="778638"/>
              <a:ext cx="8651240" cy="50355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1" name="Picture 5" descr="C:\Users\User1\Desktop\SAR\Barriere SAR\IC Pro\ICPROv7\Snips\File\M-v7 File_ Open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1944000"/>
              <a:ext cx="3981450" cy="439007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112000" y="2232000"/>
              <a:ext cx="3780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Bold File menu items are available. Other items will become available as their functions are needed.</a:t>
              </a:r>
              <a:endParaRPr lang="en-CA" sz="20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52000" y="1044000"/>
              <a:ext cx="298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0000" y="1412776"/>
              <a:ext cx="590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File Menu </a:t>
              </a:r>
              <a:r>
                <a:rPr lang="en-CA" sz="2000" dirty="0" smtClean="0"/>
                <a:t>performs basic administrative functions.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0" y="3708000"/>
              <a:ext cx="4320000" cy="132343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Many items can only be deleted by using the </a:t>
              </a:r>
              <a:r>
                <a:rPr lang="en-CA" sz="2000" b="1" dirty="0" smtClean="0"/>
                <a:t>File – Delete </a:t>
              </a:r>
              <a:r>
                <a:rPr lang="en-CA" sz="2000" dirty="0" smtClean="0"/>
                <a:t>function. This is a safety feature to ensure important information is not </a:t>
              </a:r>
              <a:r>
                <a:rPr lang="en-CA" sz="2000" dirty="0" smtClean="0"/>
                <a:t>mistakenly </a:t>
              </a:r>
              <a:r>
                <a:rPr lang="en-CA" sz="2000" dirty="0" smtClean="0"/>
                <a:t>deleted.</a:t>
              </a:r>
              <a:endParaRPr lang="en-CA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12000" y="4240800"/>
              <a:ext cx="586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4" name="Straight Arrow Connector 13"/>
            <p:cNvCxnSpPr>
              <a:stCxn id="11" idx="1"/>
              <a:endCxn id="12" idx="3"/>
            </p:cNvCxnSpPr>
            <p:nvPr/>
          </p:nvCxnSpPr>
          <p:spPr>
            <a:xfrm rot="10800000">
              <a:off x="1198800" y="4348800"/>
              <a:ext cx="3373200" cy="209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File Menu – Main Functions </a:t>
            </a:r>
            <a:endParaRPr lang="en-CA" sz="32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504000" y="936000"/>
            <a:ext cx="8121490" cy="5279886"/>
            <a:chOff x="792000" y="1044000"/>
            <a:chExt cx="8121490" cy="5279886"/>
          </a:xfrm>
        </p:grpSpPr>
        <p:grpSp>
          <p:nvGrpSpPr>
            <p:cNvPr id="40" name="Group 39"/>
            <p:cNvGrpSpPr/>
            <p:nvPr/>
          </p:nvGrpSpPr>
          <p:grpSpPr>
            <a:xfrm>
              <a:off x="4932040" y="1044000"/>
              <a:ext cx="3981450" cy="4398809"/>
              <a:chOff x="4932040" y="1044000"/>
              <a:chExt cx="3981450" cy="4398809"/>
            </a:xfrm>
          </p:grpSpPr>
          <p:pic>
            <p:nvPicPr>
              <p:cNvPr id="5" name="Picture 5" descr="C:\Users\User1\Desktop\SAR\Barriere SAR\IC Pro\ICPROv7\Snips\File\M-v7 File_ Open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4932040" y="1052736"/>
                <a:ext cx="3981450" cy="4390073"/>
              </a:xfrm>
              <a:prstGeom prst="rect">
                <a:avLst/>
              </a:prstGeom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4975200" y="1393200"/>
                <a:ext cx="1240984" cy="324000"/>
              </a:xfrm>
              <a:prstGeom prst="roundRect">
                <a:avLst>
                  <a:gd name="adj" fmla="val 6281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975200" y="1828800"/>
                <a:ext cx="2837160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4975200" y="3754800"/>
                <a:ext cx="1240984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975200" y="4644000"/>
                <a:ext cx="1469008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975200" y="5065200"/>
                <a:ext cx="892944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4932040" y="1044000"/>
                <a:ext cx="522000" cy="324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512000" y="1350000"/>
              <a:ext cx="3059944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Opens an existing mission.</a:t>
              </a:r>
              <a:endParaRPr lang="en-CA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8000" y="1836000"/>
              <a:ext cx="3744000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Provides a fast way of initiating a new mission in an orderly manner.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2000" y="3556800"/>
              <a:ext cx="378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Permits personnel data to be imported into the Personnel Table.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12000" y="4597200"/>
              <a:ext cx="3059944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Prints reports, maps etc.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0000" y="5076000"/>
              <a:ext cx="3492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Closes Incident Commander Pro</a:t>
              </a:r>
              <a:endParaRPr lang="en-CA" sz="2000" dirty="0"/>
            </a:p>
          </p:txBody>
        </p:sp>
        <p:cxnSp>
          <p:nvCxnSpPr>
            <p:cNvPr id="18" name="Straight Arrow Connector 17"/>
            <p:cNvCxnSpPr>
              <a:stCxn id="7" idx="3"/>
              <a:endCxn id="13" idx="1"/>
            </p:cNvCxnSpPr>
            <p:nvPr/>
          </p:nvCxnSpPr>
          <p:spPr>
            <a:xfrm>
              <a:off x="4571944" y="1550055"/>
              <a:ext cx="403256" cy="514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3"/>
              <a:endCxn id="14" idx="1"/>
            </p:cNvCxnSpPr>
            <p:nvPr/>
          </p:nvCxnSpPr>
          <p:spPr>
            <a:xfrm flipV="1">
              <a:off x="4572000" y="1990800"/>
              <a:ext cx="403200" cy="18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0" idx="3"/>
              <a:endCxn id="15" idx="1"/>
            </p:cNvCxnSpPr>
            <p:nvPr/>
          </p:nvCxnSpPr>
          <p:spPr>
            <a:xfrm>
              <a:off x="4572000" y="3910743"/>
              <a:ext cx="403200" cy="60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1" idx="3"/>
              <a:endCxn id="16" idx="1"/>
            </p:cNvCxnSpPr>
            <p:nvPr/>
          </p:nvCxnSpPr>
          <p:spPr>
            <a:xfrm>
              <a:off x="4571944" y="4797255"/>
              <a:ext cx="403256" cy="874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2" idx="3"/>
              <a:endCxn id="17" idx="1"/>
            </p:cNvCxnSpPr>
            <p:nvPr/>
          </p:nvCxnSpPr>
          <p:spPr>
            <a:xfrm flipV="1">
              <a:off x="4572000" y="5227200"/>
              <a:ext cx="403200" cy="46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004000" y="5616000"/>
              <a:ext cx="3888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remaining menu items perform normal Windows functions.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Edit Menu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17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46380" y="1302565"/>
            <a:ext cx="8651240" cy="4252801"/>
            <a:chOff x="251520" y="778638"/>
            <a:chExt cx="8651240" cy="4252801"/>
          </a:xfrm>
        </p:grpSpPr>
        <p:pic>
          <p:nvPicPr>
            <p:cNvPr id="5" name="Picture 3" descr="C:\Users\User1\Desktop\SAR\Barriere SAR\IC Pro\ICPROv7\Snips\Start\v7 Open_Bann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778638"/>
              <a:ext cx="8651240" cy="503555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112000" y="2232000"/>
              <a:ext cx="3780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Bold File menu items are available. Other items will become available as their functions are needed.</a:t>
              </a:r>
              <a:endParaRPr lang="en-CA" sz="20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52000" y="1044000"/>
              <a:ext cx="298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0000" y="1412776"/>
              <a:ext cx="6917580" cy="40011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</a:t>
              </a:r>
              <a:r>
                <a:rPr lang="en-CA" sz="2000" b="1" dirty="0" smtClean="0"/>
                <a:t>Edit Menu </a:t>
              </a:r>
              <a:r>
                <a:rPr lang="en-CA" sz="2000" dirty="0" smtClean="0"/>
                <a:t>performs.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0" y="3708000"/>
              <a:ext cx="4320000" cy="132343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Many items can only be deleted by using the </a:t>
              </a:r>
              <a:r>
                <a:rPr lang="en-CA" sz="2000" b="1" dirty="0" smtClean="0"/>
                <a:t>File – Delete </a:t>
              </a:r>
              <a:r>
                <a:rPr lang="en-CA" sz="2000" dirty="0" smtClean="0"/>
                <a:t>function. This is a safety feature to ensure important information is not </a:t>
              </a:r>
              <a:r>
                <a:rPr lang="en-CA" sz="2000" dirty="0" smtClean="0"/>
                <a:t>mistakenly </a:t>
              </a:r>
              <a:r>
                <a:rPr lang="en-CA" sz="2000" dirty="0" smtClean="0"/>
                <a:t>deleted.</a:t>
              </a:r>
              <a:endParaRPr lang="en-CA" sz="20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2000" y="4240800"/>
              <a:ext cx="586800" cy="2160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2" name="Straight Arrow Connector 11"/>
            <p:cNvCxnSpPr>
              <a:stCxn id="10" idx="1"/>
              <a:endCxn id="11" idx="3"/>
            </p:cNvCxnSpPr>
            <p:nvPr/>
          </p:nvCxnSpPr>
          <p:spPr>
            <a:xfrm rot="10800000">
              <a:off x="1198800" y="4348800"/>
              <a:ext cx="3373200" cy="209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Command - 1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18</a:t>
            </a:fld>
            <a:endParaRPr lang="en-CA"/>
          </a:p>
        </p:txBody>
      </p:sp>
      <p:grpSp>
        <p:nvGrpSpPr>
          <p:cNvPr id="29" name="Group 28"/>
          <p:cNvGrpSpPr/>
          <p:nvPr/>
        </p:nvGrpSpPr>
        <p:grpSpPr>
          <a:xfrm>
            <a:off x="226800" y="924692"/>
            <a:ext cx="8711406" cy="5037416"/>
            <a:chOff x="226800" y="924692"/>
            <a:chExt cx="8711406" cy="5037416"/>
          </a:xfrm>
        </p:grpSpPr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226800" y="924692"/>
              <a:ext cx="871140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>
                  <a:latin typeface="Calibri" pitchFamily="34" charset="0"/>
                </a:rPr>
                <a:t> </a:t>
              </a:r>
              <a:r>
                <a:rPr lang="en-CA" dirty="0" smtClean="0">
                  <a:latin typeface="Calibri" pitchFamily="34" charset="0"/>
                </a:rPr>
                <a:t>The </a:t>
              </a:r>
              <a:r>
                <a:rPr lang="en-CA" b="1" dirty="0" smtClean="0">
                  <a:latin typeface="Calibri" pitchFamily="34" charset="0"/>
                </a:rPr>
                <a:t>Command </a:t>
              </a:r>
              <a:r>
                <a:rPr lang="en-CA" dirty="0" smtClean="0">
                  <a:latin typeface="Calibri" pitchFamily="34" charset="0"/>
                </a:rPr>
                <a:t>menu displays the </a:t>
              </a:r>
              <a:r>
                <a:rPr lang="en-CA" b="1" dirty="0" smtClean="0">
                  <a:latin typeface="Calibri" pitchFamily="34" charset="0"/>
                </a:rPr>
                <a:t>Organization Chart </a:t>
              </a:r>
              <a:r>
                <a:rPr lang="en-CA" dirty="0" smtClean="0">
                  <a:latin typeface="Calibri" pitchFamily="34" charset="0"/>
                </a:rPr>
                <a:t>and other screens that provide a snapshot of mission status and progress. </a:t>
              </a:r>
              <a:endParaRPr lang="en-CA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52000" y="1800000"/>
              <a:ext cx="8632801" cy="4162108"/>
              <a:chOff x="367199" y="1752692"/>
              <a:chExt cx="8632801" cy="416210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67199" y="2880000"/>
                <a:ext cx="5504054" cy="3034800"/>
                <a:chOff x="367199" y="2880000"/>
                <a:chExt cx="5504054" cy="3034800"/>
              </a:xfrm>
            </p:grpSpPr>
            <p:pic>
              <p:nvPicPr>
                <p:cNvPr id="20" name="Picture 3" descr="C:\Users\Lawrence\Desktop\Snips\Command\Command Menu_3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70800" y="2894400"/>
                  <a:ext cx="5500453" cy="30204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423310" y="4368805"/>
                  <a:ext cx="5112000" cy="1483138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367199" y="2880000"/>
                  <a:ext cx="1227600" cy="3924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873310" y="1752692"/>
                <a:ext cx="8126690" cy="2786371"/>
                <a:chOff x="864000" y="1764000"/>
                <a:chExt cx="8126690" cy="2786371"/>
              </a:xfrm>
            </p:grpSpPr>
            <p:sp>
              <p:nvSpPr>
                <p:cNvPr id="8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864000" y="1764000"/>
                  <a:ext cx="2736000" cy="92333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CA" dirty="0" smtClean="0">
                      <a:latin typeface="Calibri" pitchFamily="34" charset="0"/>
                    </a:rPr>
                    <a:t>Shows </a:t>
                  </a:r>
                  <a:r>
                    <a:rPr lang="en-CA" dirty="0">
                      <a:latin typeface="Calibri" pitchFamily="34" charset="0"/>
                    </a:rPr>
                    <a:t>the command structure and the members assigned to key positions.</a:t>
                  </a:r>
                </a:p>
              </p:txBody>
            </p:sp>
            <p:sp>
              <p:nvSpPr>
                <p:cNvPr id="9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110690" y="2496695"/>
                  <a:ext cx="2700000" cy="92333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CA" dirty="0" smtClean="0">
                      <a:latin typeface="Calibri" pitchFamily="34" charset="0"/>
                    </a:rPr>
                    <a:t>Documents </a:t>
                  </a:r>
                  <a:r>
                    <a:rPr lang="en-CA" dirty="0">
                      <a:latin typeface="Calibri" pitchFamily="34" charset="0"/>
                    </a:rPr>
                    <a:t>the objectives for the current operational period. </a:t>
                  </a:r>
                  <a:endParaRPr lang="en-CA" b="1" dirty="0">
                    <a:latin typeface="Calibri" pitchFamily="34" charset="0"/>
                  </a:endParaRPr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 bwMode="auto">
                <a:xfrm rot="5400000">
                  <a:off x="1865657" y="3053677"/>
                  <a:ext cx="732694" cy="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>
                  <a:stCxn id="9" idx="1"/>
                </p:cNvCxnSpPr>
                <p:nvPr/>
              </p:nvCxnSpPr>
              <p:spPr bwMode="auto">
                <a:xfrm flipH="1">
                  <a:off x="3266546" y="2958360"/>
                  <a:ext cx="2844144" cy="82170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6110690" y="3627041"/>
                  <a:ext cx="2880000" cy="92333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  <a:alpha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CA" dirty="0" smtClean="0">
                      <a:latin typeface="Calibri" pitchFamily="34" charset="0"/>
                    </a:rPr>
                    <a:t>Provides </a:t>
                  </a:r>
                  <a:r>
                    <a:rPr lang="en-CA" dirty="0">
                      <a:latin typeface="Calibri" pitchFamily="34" charset="0"/>
                    </a:rPr>
                    <a:t>incoming personnel with a brief overview of the mission. </a:t>
                  </a:r>
                  <a:endParaRPr lang="en-CA" b="1" dirty="0">
                    <a:latin typeface="Calibri" pitchFamily="34" charset="0"/>
                  </a:endParaRPr>
                </a:p>
              </p:txBody>
            </p:sp>
            <p:cxnSp>
              <p:nvCxnSpPr>
                <p:cNvPr id="13" name="Straight Arrow Connector 12"/>
                <p:cNvCxnSpPr>
                  <a:stCxn id="12" idx="1"/>
                </p:cNvCxnSpPr>
                <p:nvPr/>
              </p:nvCxnSpPr>
              <p:spPr bwMode="auto">
                <a:xfrm flipH="1">
                  <a:off x="3086356" y="4088706"/>
                  <a:ext cx="3024334" cy="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Command - 2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19</a:t>
            </a:fld>
            <a:endParaRPr lang="en-CA"/>
          </a:p>
        </p:txBody>
      </p:sp>
      <p:grpSp>
        <p:nvGrpSpPr>
          <p:cNvPr id="21" name="Group 20"/>
          <p:cNvGrpSpPr/>
          <p:nvPr/>
        </p:nvGrpSpPr>
        <p:grpSpPr>
          <a:xfrm>
            <a:off x="468000" y="1022372"/>
            <a:ext cx="8208000" cy="5193121"/>
            <a:chOff x="755891" y="828000"/>
            <a:chExt cx="8208000" cy="5193121"/>
          </a:xfrm>
        </p:grpSpPr>
        <p:grpSp>
          <p:nvGrpSpPr>
            <p:cNvPr id="19" name="Group 18"/>
            <p:cNvGrpSpPr/>
            <p:nvPr/>
          </p:nvGrpSpPr>
          <p:grpSpPr>
            <a:xfrm>
              <a:off x="1346400" y="1922400"/>
              <a:ext cx="4866839" cy="3096344"/>
              <a:chOff x="1550410" y="1907858"/>
              <a:chExt cx="4866839" cy="3096344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 l="18198" r="1965" b="4948"/>
              <a:stretch>
                <a:fillRect/>
              </a:stretch>
            </p:blipFill>
            <p:spPr bwMode="auto">
              <a:xfrm>
                <a:off x="1550410" y="1907858"/>
                <a:ext cx="4866839" cy="30963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584000" y="2700000"/>
                <a:ext cx="4788000" cy="8784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55891" y="828000"/>
              <a:ext cx="8208000" cy="5193121"/>
              <a:chOff x="755891" y="800100"/>
              <a:chExt cx="8208000" cy="5193121"/>
            </a:xfrm>
          </p:grpSpPr>
          <p:grpSp>
            <p:nvGrpSpPr>
              <p:cNvPr id="5" name="Group 33"/>
              <p:cNvGrpSpPr>
                <a:grpSpLocks noChangeAspect="1"/>
              </p:cNvGrpSpPr>
              <p:nvPr/>
            </p:nvGrpSpPr>
            <p:grpSpPr>
              <a:xfrm>
                <a:off x="1311818" y="2315729"/>
                <a:ext cx="4850128" cy="1255343"/>
                <a:chOff x="1259631" y="2296435"/>
                <a:chExt cx="4619169" cy="119556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306800" y="2699999"/>
                  <a:ext cx="4572000" cy="792000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1259631" y="2296435"/>
                  <a:ext cx="1058400" cy="3600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6" name="TextBox 3"/>
              <p:cNvSpPr txBox="1">
                <a:spLocks noChangeArrowheads="1"/>
              </p:cNvSpPr>
              <p:nvPr/>
            </p:nvSpPr>
            <p:spPr bwMode="auto">
              <a:xfrm>
                <a:off x="755891" y="5345221"/>
                <a:ext cx="3816000" cy="648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Used </a:t>
                </a:r>
                <a:r>
                  <a:rPr lang="en-CA" dirty="0">
                    <a:latin typeface="Calibri" pitchFamily="34" charset="0"/>
                  </a:rPr>
                  <a:t>to collect information needed to formulate mission objectives (ICS 202).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7" name="TextBox 3"/>
              <p:cNvSpPr txBox="1">
                <a:spLocks noChangeArrowheads="1"/>
              </p:cNvSpPr>
              <p:nvPr/>
            </p:nvSpPr>
            <p:spPr bwMode="auto">
              <a:xfrm>
                <a:off x="1223891" y="800100"/>
                <a:ext cx="3276000" cy="92333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Summarizes </a:t>
                </a:r>
                <a:r>
                  <a:rPr lang="en-CA" dirty="0">
                    <a:latin typeface="Calibri" pitchFamily="34" charset="0"/>
                  </a:rPr>
                  <a:t>the status of mission assignments performed during the previous operational period.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6443891" y="3062712"/>
                <a:ext cx="2520000" cy="1200329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</a:t>
                </a:r>
                <a:r>
                  <a:rPr lang="en-CA" dirty="0">
                    <a:latin typeface="Calibri" pitchFamily="34" charset="0"/>
                  </a:rPr>
                  <a:t>brief summary of the current status of the mission to keep the tasking agency informed.  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6479891" y="4421728"/>
                <a:ext cx="2376000" cy="1477328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summary </a:t>
                </a:r>
                <a:r>
                  <a:rPr lang="en-CA" dirty="0">
                    <a:latin typeface="Calibri" pitchFamily="34" charset="0"/>
                  </a:rPr>
                  <a:t>of </a:t>
                </a:r>
                <a:r>
                  <a:rPr lang="en-CA" dirty="0" smtClean="0">
                    <a:latin typeface="Calibri" pitchFamily="34" charset="0"/>
                  </a:rPr>
                  <a:t>the incident </a:t>
                </a:r>
                <a:r>
                  <a:rPr lang="en-CA" dirty="0">
                    <a:latin typeface="Calibri" pitchFamily="34" charset="0"/>
                  </a:rPr>
                  <a:t>and how </a:t>
                </a:r>
                <a:r>
                  <a:rPr lang="en-CA" dirty="0" smtClean="0">
                    <a:latin typeface="Calibri" pitchFamily="34" charset="0"/>
                  </a:rPr>
                  <a:t>it was resolved. </a:t>
                </a:r>
                <a:r>
                  <a:rPr lang="en-CA" dirty="0">
                    <a:latin typeface="Calibri" pitchFamily="34" charset="0"/>
                  </a:rPr>
                  <a:t>It is used for improving future </a:t>
                </a:r>
                <a:r>
                  <a:rPr lang="en-CA" dirty="0" smtClean="0">
                    <a:latin typeface="Calibri" pitchFamily="34" charset="0"/>
                  </a:rPr>
                  <a:t>SAR techniques</a:t>
                </a:r>
                <a:r>
                  <a:rPr lang="en-CA" dirty="0">
                    <a:latin typeface="Calibri" pitchFamily="34" charset="0"/>
                  </a:rPr>
                  <a:t>.</a:t>
                </a:r>
              </a:p>
            </p:txBody>
          </p:sp>
          <p:cxnSp>
            <p:nvCxnSpPr>
              <p:cNvPr id="10" name="Straight Arrow Connector 9"/>
              <p:cNvCxnSpPr>
                <a:stCxn id="9" idx="1"/>
              </p:cNvCxnSpPr>
              <p:nvPr/>
            </p:nvCxnSpPr>
            <p:spPr bwMode="auto">
              <a:xfrm rot="10800000">
                <a:off x="5291915" y="4421728"/>
                <a:ext cx="1187976" cy="73866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stCxn id="7" idx="2"/>
              </p:cNvCxnSpPr>
              <p:nvPr/>
            </p:nvCxnSpPr>
            <p:spPr bwMode="auto">
              <a:xfrm rot="5400000">
                <a:off x="1831742" y="2687679"/>
                <a:ext cx="1994398" cy="659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8" idx="1"/>
              </p:cNvCxnSpPr>
              <p:nvPr/>
            </p:nvCxnSpPr>
            <p:spPr bwMode="auto">
              <a:xfrm rot="10800000" flipV="1">
                <a:off x="3635731" y="3662876"/>
                <a:ext cx="2808160" cy="40794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6" idx="0"/>
              </p:cNvCxnSpPr>
              <p:nvPr/>
            </p:nvCxnSpPr>
            <p:spPr bwMode="auto">
              <a:xfrm rot="5400000" flipH="1" flipV="1">
                <a:off x="2461868" y="5143198"/>
                <a:ext cx="404046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INTRODUCTION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251520" y="548680"/>
            <a:ext cx="864096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/>
          </a:p>
          <a:p>
            <a:r>
              <a:rPr lang="en-CA" sz="2000" b="1" dirty="0" smtClean="0"/>
              <a:t>Incident Commander Pro</a:t>
            </a:r>
            <a:r>
              <a:rPr lang="en-CA" sz="2000" dirty="0" smtClean="0"/>
              <a:t> is a powerful fully-integrated set of management tools designed to improve the organization and effectiveness of search, rescue and emergency response missions:</a:t>
            </a:r>
          </a:p>
          <a:p>
            <a:endParaRPr lang="en-CA" sz="2000" dirty="0" smtClean="0"/>
          </a:p>
          <a:p>
            <a:pPr marL="360000" lvl="1" indent="-360000">
              <a:buFont typeface="Arial" pitchFamily="34" charset="0"/>
              <a:buChar char="•"/>
            </a:pPr>
            <a:r>
              <a:rPr lang="en-CA" sz="2000" dirty="0" smtClean="0"/>
              <a:t>It blends the organizational structure of the Incident Command System (ICS) with the latest developments in the science of search theory. 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It provides a complete framework for managing any type of Search, Rescue or Emergency Response mission with a comprehensive set of Command, Operations, Planning and Reporting forms. 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Extensive databases of missing person behaviour and probability of detection (POD) tables provide a field-based foundation for mission planning scenarios.  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A set of integrated logistic calculators automatically optimize the mission's options to provide the greatest overall probability of success. 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rmAutofit fontScale="90000"/>
          </a:bodyPr>
          <a:lstStyle/>
          <a:p>
            <a:r>
              <a:rPr lang="en-CA" sz="3600" b="1" dirty="0" smtClean="0"/>
              <a:t>Operations</a:t>
            </a:r>
            <a:r>
              <a:rPr lang="en-CA" sz="3200" b="1" dirty="0" smtClean="0"/>
              <a:t> - 1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EF17D69-F9CA-47DE-8BCF-525648B0C9C8}" type="slidenum">
              <a:rPr lang="en-CA" smtClean="0"/>
              <a:pPr>
                <a:defRPr/>
              </a:pPr>
              <a:t>20</a:t>
            </a:fld>
            <a:endParaRPr lang="en-CA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0000" y="1224000"/>
            <a:ext cx="8424799" cy="4712446"/>
            <a:chOff x="360000" y="1224000"/>
            <a:chExt cx="8424799" cy="4712446"/>
          </a:xfrm>
        </p:grpSpPr>
        <p:grpSp>
          <p:nvGrpSpPr>
            <p:cNvPr id="4" name="Group 32"/>
            <p:cNvGrpSpPr/>
            <p:nvPr/>
          </p:nvGrpSpPr>
          <p:grpSpPr>
            <a:xfrm>
              <a:off x="360000" y="1224000"/>
              <a:ext cx="8424799" cy="4712446"/>
              <a:chOff x="252374" y="620100"/>
              <a:chExt cx="8424799" cy="4712446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252374" y="2419102"/>
                <a:ext cx="6456726" cy="2913444"/>
                <a:chOff x="252374" y="2419102"/>
                <a:chExt cx="6456726" cy="2913444"/>
              </a:xfrm>
            </p:grpSpPr>
            <p:pic>
              <p:nvPicPr>
                <p:cNvPr id="12293" name="Picture 2" descr="C:\Users\User1\Desktop\ScreenHunter\ScreenHunter_04 Jul. 12 12.4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10000"/>
                </a:blip>
                <a:srcRect l="3453" t="3801" r="5840" b="24800"/>
                <a:stretch>
                  <a:fillRect/>
                </a:stretch>
              </p:blipFill>
              <p:spPr bwMode="auto">
                <a:xfrm>
                  <a:off x="252374" y="2419102"/>
                  <a:ext cx="6456726" cy="29134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8" name="Rounded Rectangle 17"/>
                <p:cNvSpPr/>
                <p:nvPr/>
              </p:nvSpPr>
              <p:spPr>
                <a:xfrm>
                  <a:off x="2646000" y="2916000"/>
                  <a:ext cx="1350000" cy="4068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13318" name="TextBox 3"/>
              <p:cNvSpPr txBox="1">
                <a:spLocks noChangeArrowheads="1"/>
              </p:cNvSpPr>
              <p:nvPr/>
            </p:nvSpPr>
            <p:spPr bwMode="auto">
              <a:xfrm>
                <a:off x="2483768" y="1564482"/>
                <a:ext cx="3852000" cy="64770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Provides </a:t>
                </a:r>
                <a:r>
                  <a:rPr lang="en-CA" dirty="0">
                    <a:latin typeface="Calibri" pitchFamily="34" charset="0"/>
                  </a:rPr>
                  <a:t>real time status of the mission operations plan and its assignments.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2295" name="TextBox 3"/>
              <p:cNvSpPr txBox="1">
                <a:spLocks noChangeArrowheads="1"/>
              </p:cNvSpPr>
              <p:nvPr/>
            </p:nvSpPr>
            <p:spPr bwMode="auto">
              <a:xfrm>
                <a:off x="719138" y="620100"/>
                <a:ext cx="7669212" cy="646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The Operations Section is responsible for directing and coordinating all tactical activities for the mission.</a:t>
                </a:r>
              </a:p>
            </p:txBody>
          </p:sp>
          <p:sp>
            <p:nvSpPr>
              <p:cNvPr id="13320" name="TextBox 3"/>
              <p:cNvSpPr txBox="1">
                <a:spLocks noChangeArrowheads="1"/>
              </p:cNvSpPr>
              <p:nvPr/>
            </p:nvSpPr>
            <p:spPr bwMode="auto">
              <a:xfrm>
                <a:off x="6913173" y="3176100"/>
                <a:ext cx="1764000" cy="1200329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Shows </a:t>
                </a:r>
                <a:r>
                  <a:rPr lang="en-CA" dirty="0">
                    <a:latin typeface="Calibri" pitchFamily="34" charset="0"/>
                  </a:rPr>
                  <a:t>the status of all personnel who are checked in to the task. 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2" name="Straight Arrow Connector 11"/>
              <p:cNvCxnSpPr>
                <a:stCxn id="13318" idx="2"/>
              </p:cNvCxnSpPr>
              <p:nvPr/>
            </p:nvCxnSpPr>
            <p:spPr>
              <a:xfrm rot="5400000">
                <a:off x="3815371" y="2805784"/>
                <a:ext cx="1188000" cy="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13320" idx="1"/>
              </p:cNvCxnSpPr>
              <p:nvPr/>
            </p:nvCxnSpPr>
            <p:spPr>
              <a:xfrm rot="10800000" flipV="1">
                <a:off x="5508003" y="3776264"/>
                <a:ext cx="1405171" cy="1277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2808000" y="4572000"/>
              <a:ext cx="3852000" cy="1188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Operations - 2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21</a:t>
            </a:fld>
            <a:endParaRPr lang="en-CA"/>
          </a:p>
        </p:txBody>
      </p:sp>
      <p:grpSp>
        <p:nvGrpSpPr>
          <p:cNvPr id="35" name="Group 34"/>
          <p:cNvGrpSpPr/>
          <p:nvPr/>
        </p:nvGrpSpPr>
        <p:grpSpPr>
          <a:xfrm>
            <a:off x="217547" y="1296000"/>
            <a:ext cx="8674453" cy="4528897"/>
            <a:chOff x="217547" y="1296000"/>
            <a:chExt cx="8674453" cy="4528897"/>
          </a:xfrm>
        </p:grpSpPr>
        <p:grpSp>
          <p:nvGrpSpPr>
            <p:cNvPr id="4" name="Group 32"/>
            <p:cNvGrpSpPr/>
            <p:nvPr/>
          </p:nvGrpSpPr>
          <p:grpSpPr>
            <a:xfrm>
              <a:off x="217547" y="1296000"/>
              <a:ext cx="8674453" cy="4528897"/>
              <a:chOff x="252374" y="2419102"/>
              <a:chExt cx="8674453" cy="4528897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252374" y="2419102"/>
                <a:ext cx="6456726" cy="2913444"/>
                <a:chOff x="252374" y="2419102"/>
                <a:chExt cx="6456726" cy="2913444"/>
              </a:xfrm>
            </p:grpSpPr>
            <p:pic>
              <p:nvPicPr>
                <p:cNvPr id="17" name="Picture 2" descr="C:\Users\User1\Desktop\ScreenHunter\ScreenHunter_04 Jul. 12 12.42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453" t="3801" r="5840" b="24800"/>
                <a:stretch>
                  <a:fillRect/>
                </a:stretch>
              </p:blipFill>
              <p:spPr bwMode="auto">
                <a:xfrm>
                  <a:off x="252374" y="2419102"/>
                  <a:ext cx="6456726" cy="29134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8" name="Rounded Rectangle 17"/>
                <p:cNvSpPr/>
                <p:nvPr/>
              </p:nvSpPr>
              <p:spPr>
                <a:xfrm>
                  <a:off x="2646000" y="2916000"/>
                  <a:ext cx="1350000" cy="4068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6946827" y="3391102"/>
                <a:ext cx="1980000" cy="1477328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Provides </a:t>
                </a:r>
                <a:r>
                  <a:rPr lang="en-CA" dirty="0">
                    <a:latin typeface="Calibri" pitchFamily="34" charset="0"/>
                  </a:rPr>
                  <a:t>an overview of all registered resources available </a:t>
                </a:r>
                <a:r>
                  <a:rPr lang="en-CA" dirty="0" smtClean="0">
                    <a:latin typeface="Calibri" pitchFamily="34" charset="0"/>
                  </a:rPr>
                  <a:t>to </a:t>
                </a:r>
                <a:r>
                  <a:rPr lang="en-CA" dirty="0">
                    <a:latin typeface="Calibri" pitchFamily="34" charset="0"/>
                  </a:rPr>
                  <a:t>the mission 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5686827" y="5507999"/>
                <a:ext cx="2376000" cy="144000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</a:t>
                </a:r>
                <a:r>
                  <a:rPr lang="en-CA" dirty="0">
                    <a:latin typeface="Calibri" pitchFamily="34" charset="0"/>
                  </a:rPr>
                  <a:t>continually updated snapshot of the current  mission resources, assignments and personnel. </a:t>
                </a:r>
                <a:r>
                  <a:rPr lang="en-CA" b="1" dirty="0">
                    <a:latin typeface="Calibri" pitchFamily="34" charset="0"/>
                  </a:rPr>
                  <a:t> </a:t>
                </a:r>
              </a:p>
            </p:txBody>
          </p:sp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2734827" y="5548065"/>
                <a:ext cx="2304000" cy="646113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</a:t>
                </a:r>
                <a:r>
                  <a:rPr lang="en-CA" dirty="0">
                    <a:latin typeface="Calibri" pitchFamily="34" charset="0"/>
                  </a:rPr>
                  <a:t>place to put notes on operations matters.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4" name="Straight Arrow Connector 13"/>
              <p:cNvCxnSpPr>
                <a:stCxn id="9" idx="1"/>
              </p:cNvCxnSpPr>
              <p:nvPr/>
            </p:nvCxnSpPr>
            <p:spPr>
              <a:xfrm rot="10800000">
                <a:off x="5542931" y="4129764"/>
                <a:ext cx="1403896" cy="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0" idx="0"/>
              </p:cNvCxnSpPr>
              <p:nvPr/>
            </p:nvCxnSpPr>
            <p:spPr>
              <a:xfrm rot="16200000" flipV="1">
                <a:off x="5295333" y="3928505"/>
                <a:ext cx="1035006" cy="212398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1" idx="0"/>
              </p:cNvCxnSpPr>
              <p:nvPr/>
            </p:nvCxnSpPr>
            <p:spPr>
              <a:xfrm rot="5400000" flipH="1" flipV="1">
                <a:off x="3673356" y="5334594"/>
                <a:ext cx="426942" cy="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/>
            <p:cNvSpPr/>
            <p:nvPr/>
          </p:nvSpPr>
          <p:spPr>
            <a:xfrm>
              <a:off x="2664000" y="2199698"/>
              <a:ext cx="3852000" cy="6840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endParaRPr lang="en-CA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22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12153" y="836613"/>
            <a:ext cx="8665818" cy="5207905"/>
            <a:chOff x="212153" y="836613"/>
            <a:chExt cx="8665818" cy="5207905"/>
          </a:xfrm>
        </p:grpSpPr>
        <p:grpSp>
          <p:nvGrpSpPr>
            <p:cNvPr id="5" name="Group 11"/>
            <p:cNvGrpSpPr/>
            <p:nvPr/>
          </p:nvGrpSpPr>
          <p:grpSpPr>
            <a:xfrm>
              <a:off x="215999" y="2528900"/>
              <a:ext cx="8661972" cy="2331159"/>
              <a:chOff x="212153" y="1988840"/>
              <a:chExt cx="8661972" cy="2331159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2153" y="1988840"/>
                <a:ext cx="8661972" cy="232295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3625200" y="3131999"/>
                <a:ext cx="2538000" cy="1188000"/>
              </a:xfrm>
              <a:prstGeom prst="roundRect">
                <a:avLst>
                  <a:gd name="adj" fmla="val 71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215999" y="2340000"/>
                <a:ext cx="8640000" cy="7200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3852000" y="5121188"/>
              <a:ext cx="2196000" cy="92333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Click the check boxes to select the statistics to be displayed.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212153" y="836613"/>
              <a:ext cx="86619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CA" b="1" dirty="0" smtClean="0">
                  <a:latin typeface="Calibri" pitchFamily="34" charset="0"/>
                </a:rPr>
                <a:t>View Mission Statistics </a:t>
              </a:r>
              <a:r>
                <a:rPr lang="en-CA" dirty="0" smtClean="0">
                  <a:latin typeface="Calibri" pitchFamily="34" charset="0"/>
                </a:rPr>
                <a:t>displays regularly updated </a:t>
              </a:r>
              <a:r>
                <a:rPr lang="en-CA" b="1" dirty="0" smtClean="0">
                  <a:latin typeface="Calibri" pitchFamily="34" charset="0"/>
                </a:rPr>
                <a:t>Mission Statistics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 bwMode="auto">
            <a:xfrm flipV="1">
              <a:off x="4950000" y="4851857"/>
              <a:ext cx="0" cy="2693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288000" y="4257857"/>
              <a:ext cx="2376000" cy="1188000"/>
            </a:xfrm>
            <a:prstGeom prst="rect">
              <a:avLst/>
            </a:prstGeom>
            <a:solidFill>
              <a:srgbClr val="FFCCCC">
                <a:alpha val="8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The little “clock” on each item momentarily turns green when the item is updated.</a:t>
              </a:r>
              <a:endParaRPr lang="en-CA" dirty="0">
                <a:latin typeface="Calibri" pitchFamily="34" charset="0"/>
              </a:endParaRPr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 bwMode="auto">
            <a:xfrm flipH="1" flipV="1">
              <a:off x="1331640" y="3212976"/>
              <a:ext cx="144360" cy="104488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"/>
            <p:cNvSpPr txBox="1">
              <a:spLocks noChangeArrowheads="1"/>
            </p:cNvSpPr>
            <p:nvPr/>
          </p:nvSpPr>
          <p:spPr bwMode="auto">
            <a:xfrm>
              <a:off x="219845" y="1520788"/>
              <a:ext cx="3096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Click </a:t>
              </a:r>
              <a:r>
                <a:rPr lang="en-CA" b="1" dirty="0" smtClean="0">
                  <a:latin typeface="Calibri" pitchFamily="34" charset="0"/>
                </a:rPr>
                <a:t>Operations</a:t>
              </a:r>
              <a:r>
                <a:rPr lang="en-CA" dirty="0" smtClean="0">
                  <a:latin typeface="Calibri" pitchFamily="34" charset="0"/>
                </a:rPr>
                <a:t>, then </a:t>
              </a:r>
              <a:r>
                <a:rPr lang="en-CA" b="1" dirty="0" smtClean="0">
                  <a:latin typeface="Calibri" pitchFamily="34" charset="0"/>
                </a:rPr>
                <a:t> Mission Statistics</a:t>
              </a:r>
              <a:r>
                <a:rPr lang="en-CA" dirty="0" smtClean="0">
                  <a:latin typeface="Calibri" pitchFamily="34" charset="0"/>
                </a:rPr>
                <a:t>  to open the display.</a:t>
              </a:r>
              <a:endParaRPr lang="en-CA" b="1" dirty="0">
                <a:latin typeface="Calibri" pitchFamily="34" charset="0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607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View Mission Statistics</a:t>
            </a:r>
            <a:endParaRPr lang="en-CA" sz="3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23</a:t>
            </a:fld>
            <a:endParaRPr lang="en-CA"/>
          </a:p>
        </p:txBody>
      </p:sp>
      <p:sp>
        <p:nvSpPr>
          <p:cNvPr id="4" name="Titl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Planning - 1</a:t>
            </a:r>
            <a:endParaRPr lang="en-CA" dirty="0" smtClean="0"/>
          </a:p>
        </p:txBody>
      </p:sp>
      <p:grpSp>
        <p:nvGrpSpPr>
          <p:cNvPr id="32" name="Group 31"/>
          <p:cNvGrpSpPr/>
          <p:nvPr/>
        </p:nvGrpSpPr>
        <p:grpSpPr>
          <a:xfrm>
            <a:off x="360000" y="972000"/>
            <a:ext cx="8395200" cy="5328000"/>
            <a:chOff x="604800" y="981386"/>
            <a:chExt cx="8395200" cy="5328000"/>
          </a:xfrm>
        </p:grpSpPr>
        <p:grpSp>
          <p:nvGrpSpPr>
            <p:cNvPr id="20" name="Group 19"/>
            <p:cNvGrpSpPr/>
            <p:nvPr/>
          </p:nvGrpSpPr>
          <p:grpSpPr>
            <a:xfrm>
              <a:off x="604800" y="2448000"/>
              <a:ext cx="5693625" cy="2809875"/>
              <a:chOff x="604800" y="2448000"/>
              <a:chExt cx="5693625" cy="2809875"/>
            </a:xfrm>
          </p:grpSpPr>
          <p:pic>
            <p:nvPicPr>
              <p:cNvPr id="18" name="Picture 2" descr="C:\Users\User1\Desktop\SAR\Barriere SAR\IC Pro\ICPROv7\Snips\Planning\Planning_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0000" contrast="-10000"/>
              </a:blip>
              <a:srcRect/>
              <a:stretch>
                <a:fillRect/>
              </a:stretch>
            </p:blipFill>
            <p:spPr bwMode="auto">
              <a:xfrm>
                <a:off x="612000" y="2448000"/>
                <a:ext cx="5686425" cy="28098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604800" y="2455200"/>
                <a:ext cx="961200" cy="3420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8000" y="3996000"/>
                <a:ext cx="5616000" cy="122400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>
                <a:spAutoFit/>
              </a:bodyPr>
              <a:lstStyle/>
              <a:p>
                <a:endParaRPr lang="en-CA" dirty="0"/>
              </a:p>
            </p:txBody>
          </p:sp>
        </p:grp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044800" y="981386"/>
              <a:ext cx="55440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The Planning </a:t>
              </a:r>
              <a:r>
                <a:rPr lang="en-CA" b="1" dirty="0" smtClean="0">
                  <a:latin typeface="Calibri" pitchFamily="34" charset="0"/>
                </a:rPr>
                <a:t>Section </a:t>
              </a:r>
              <a:r>
                <a:rPr lang="en-CA" b="1" dirty="0">
                  <a:latin typeface="Calibri" pitchFamily="34" charset="0"/>
                </a:rPr>
                <a:t>collects and evaluates information and creates operations plans for the task.</a:t>
              </a:r>
            </a:p>
          </p:txBody>
        </p: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612000" y="1878987"/>
              <a:ext cx="3780000" cy="369332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Information </a:t>
              </a:r>
              <a:r>
                <a:rPr lang="en-CA" dirty="0">
                  <a:latin typeface="Calibri" pitchFamily="34" charset="0"/>
                </a:rPr>
                <a:t>about a missing person(s).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6516000" y="2268000"/>
              <a:ext cx="2447999" cy="92333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You </a:t>
              </a:r>
              <a:r>
                <a:rPr lang="en-CA" dirty="0">
                  <a:latin typeface="Calibri" pitchFamily="34" charset="0"/>
                </a:rPr>
                <a:t>can replace the default image with another image.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6516000" y="3391200"/>
              <a:ext cx="2484000" cy="92333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A" dirty="0" smtClean="0">
                  <a:latin typeface="Calibri" pitchFamily="34" charset="0"/>
                </a:rPr>
                <a:t>A </a:t>
              </a:r>
              <a:r>
                <a:rPr lang="en-CA" dirty="0">
                  <a:latin typeface="Calibri" pitchFamily="34" charset="0"/>
                </a:rPr>
                <a:t>list of routes to be travelled, searched or examined.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8" idx="2"/>
            </p:cNvCxnSpPr>
            <p:nvPr/>
          </p:nvCxnSpPr>
          <p:spPr bwMode="auto">
            <a:xfrm rot="16200000" flipH="1">
              <a:off x="2169794" y="2580525"/>
              <a:ext cx="666000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9" idx="1"/>
            </p:cNvCxnSpPr>
            <p:nvPr/>
          </p:nvCxnSpPr>
          <p:spPr bwMode="auto">
            <a:xfrm rot="10800000" flipV="1">
              <a:off x="3275856" y="2729664"/>
              <a:ext cx="3240144" cy="66153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1"/>
            </p:cNvCxnSpPr>
            <p:nvPr/>
          </p:nvCxnSpPr>
          <p:spPr bwMode="auto">
            <a:xfrm rot="10800000" flipV="1">
              <a:off x="2267744" y="3852864"/>
              <a:ext cx="4248256" cy="81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260800" y="5589386"/>
              <a:ext cx="5076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Default Mission Routes </a:t>
              </a:r>
              <a:r>
                <a:rPr lang="en-CA" sz="2000" dirty="0" smtClean="0"/>
                <a:t>or routes created specifically for the current mission can be used.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24</a:t>
            </a:fld>
            <a:endParaRPr lang="en-CA"/>
          </a:p>
        </p:txBody>
      </p:sp>
      <p:sp>
        <p:nvSpPr>
          <p:cNvPr id="4" name="Titl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Planning - 2</a:t>
            </a:r>
            <a:endParaRPr lang="en-CA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360000" y="972000"/>
            <a:ext cx="8424000" cy="5328000"/>
            <a:chOff x="360000" y="972000"/>
            <a:chExt cx="8424000" cy="5328000"/>
          </a:xfrm>
        </p:grpSpPr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1800000" y="972000"/>
              <a:ext cx="55440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The Planning </a:t>
              </a:r>
              <a:r>
                <a:rPr lang="en-CA" b="1" dirty="0" smtClean="0">
                  <a:latin typeface="Calibri" pitchFamily="34" charset="0"/>
                </a:rPr>
                <a:t>Section </a:t>
              </a:r>
              <a:r>
                <a:rPr lang="en-CA" b="1" dirty="0">
                  <a:latin typeface="Calibri" pitchFamily="34" charset="0"/>
                </a:rPr>
                <a:t>collects and evaluates information and creates operations plans for the task.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60000" y="1800000"/>
              <a:ext cx="8424000" cy="4500000"/>
              <a:chOff x="360000" y="2160000"/>
              <a:chExt cx="8424000" cy="4500000"/>
            </a:xfrm>
          </p:grpSpPr>
          <p:grpSp>
            <p:nvGrpSpPr>
              <p:cNvPr id="5" name="Group 19"/>
              <p:cNvGrpSpPr/>
              <p:nvPr/>
            </p:nvGrpSpPr>
            <p:grpSpPr>
              <a:xfrm>
                <a:off x="360000" y="2438614"/>
                <a:ext cx="5693625" cy="2809875"/>
                <a:chOff x="604800" y="2448000"/>
                <a:chExt cx="5693625" cy="2809875"/>
              </a:xfrm>
            </p:grpSpPr>
            <p:pic>
              <p:nvPicPr>
                <p:cNvPr id="18" name="Picture 2" descr="C:\Users\User1\Desktop\SAR\Barriere SAR\IC Pro\ICPROv7\Snips\Planning\Planning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612000" y="2448000"/>
                  <a:ext cx="5686425" cy="280987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4" name="Rounded Rectangle 13"/>
                <p:cNvSpPr/>
                <p:nvPr/>
              </p:nvSpPr>
              <p:spPr>
                <a:xfrm>
                  <a:off x="604800" y="2455200"/>
                  <a:ext cx="961200" cy="3420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40800" y="2817386"/>
                  <a:ext cx="5616000" cy="1224000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endParaRPr lang="en-CA" dirty="0"/>
                </a:p>
              </p:txBody>
            </p:sp>
          </p:grpSp>
          <p:sp>
            <p:nvSpPr>
              <p:cNvPr id="8" name="TextBox 3"/>
              <p:cNvSpPr txBox="1">
                <a:spLocks noChangeArrowheads="1"/>
              </p:cNvSpPr>
              <p:nvPr/>
            </p:nvSpPr>
            <p:spPr bwMode="auto">
              <a:xfrm>
                <a:off x="6264000" y="2160000"/>
                <a:ext cx="2520000" cy="900000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CA" dirty="0" smtClean="0"/>
                  <a:t>A list of geographic areas to be included in the current active mission.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6263999" y="3276000"/>
                <a:ext cx="2304000" cy="1200329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/>
                  <a:t>A list all assignments created or remaining active within the latest operational period.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6264000" y="4716000"/>
                <a:ext cx="2484000" cy="646331"/>
              </a:xfrm>
              <a:prstGeom prst="rect">
                <a:avLst/>
              </a:prstGeom>
              <a:solidFill>
                <a:srgbClr val="C3D4F3">
                  <a:alpha val="8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CA" dirty="0" smtClean="0">
                    <a:latin typeface="Calibri" pitchFamily="34" charset="0"/>
                  </a:rPr>
                  <a:t>A place to record details for each planning item.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1" name="Straight Arrow Connector 10"/>
              <p:cNvCxnSpPr>
                <a:stCxn id="8" idx="1"/>
              </p:cNvCxnSpPr>
              <p:nvPr/>
            </p:nvCxnSpPr>
            <p:spPr bwMode="auto">
              <a:xfrm flipH="1">
                <a:off x="1979712" y="2610000"/>
                <a:ext cx="4284288" cy="15390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stCxn id="9" idx="1"/>
              </p:cNvCxnSpPr>
              <p:nvPr/>
            </p:nvCxnSpPr>
            <p:spPr bwMode="auto">
              <a:xfrm flipH="1">
                <a:off x="5112065" y="3876165"/>
                <a:ext cx="1151934" cy="70496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10" idx="1"/>
              </p:cNvCxnSpPr>
              <p:nvPr/>
            </p:nvCxnSpPr>
            <p:spPr bwMode="auto">
              <a:xfrm flipH="1">
                <a:off x="2332552" y="5039166"/>
                <a:ext cx="3931448" cy="166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2016000" y="5940000"/>
                <a:ext cx="5076000" cy="720000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Default Mission Areas </a:t>
                </a:r>
                <a:r>
                  <a:rPr lang="en-CA" sz="2000" dirty="0" smtClean="0"/>
                  <a:t>or areas created specifically for the current mission can be used.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25</a:t>
            </a:fld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Logistics</a:t>
            </a:r>
            <a:endParaRPr lang="en-CA" sz="3200" b="1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195736" y="5805264"/>
            <a:ext cx="61872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Group 59"/>
          <p:cNvGrpSpPr/>
          <p:nvPr/>
        </p:nvGrpSpPr>
        <p:grpSpPr>
          <a:xfrm>
            <a:off x="252000" y="900000"/>
            <a:ext cx="8640000" cy="5400000"/>
            <a:chOff x="252000" y="900000"/>
            <a:chExt cx="8640000" cy="5400000"/>
          </a:xfrm>
        </p:grpSpPr>
        <p:sp>
          <p:nvSpPr>
            <p:cNvPr id="7" name="TextBox 6"/>
            <p:cNvSpPr txBox="1"/>
            <p:nvPr/>
          </p:nvSpPr>
          <p:spPr>
            <a:xfrm>
              <a:off x="1044000" y="900000"/>
              <a:ext cx="7056000" cy="43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>
                  <a:latin typeface="Calibri" pitchFamily="34" charset="0"/>
                </a:rPr>
                <a:t>The Logistics Section provides services and support to the mission.</a:t>
              </a:r>
              <a:endParaRPr lang="en-CA" sz="2000" b="1" dirty="0">
                <a:latin typeface="Calibri" pitchFamily="34" charset="0"/>
              </a:endParaRPr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687131" y="2268000"/>
              <a:ext cx="4977936" cy="2822040"/>
              <a:chOff x="2195736" y="1656000"/>
              <a:chExt cx="4254643" cy="2412000"/>
            </a:xfrm>
          </p:grpSpPr>
          <p:pic>
            <p:nvPicPr>
              <p:cNvPr id="11" name="Picture 5" descr="C:\Users\User1\Desktop\SAR\Barriere SAR\IC Pro\ICPROv7\Snips\Logistics\Logistics Menu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195736" y="1656000"/>
                <a:ext cx="4254643" cy="241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5464800" y="1677600"/>
                <a:ext cx="972000" cy="331200"/>
              </a:xfrm>
              <a:prstGeom prst="roundRect">
                <a:avLst>
                  <a:gd name="adj" fmla="val 1073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1116000" y="1404000"/>
              <a:ext cx="3384210" cy="646331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309 Communications Log</a:t>
              </a:r>
              <a:r>
                <a:rPr lang="en-CA" dirty="0">
                  <a:latin typeface="Calibri" pitchFamily="34" charset="0"/>
                </a:rPr>
                <a:t> – Displays the Communications Log.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>
              <a:off x="2814456" y="2050331"/>
              <a:ext cx="1" cy="72166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5904000" y="1656000"/>
              <a:ext cx="2988000" cy="92333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205 Communications Plan</a:t>
              </a:r>
              <a:r>
                <a:rPr lang="en-CA" dirty="0">
                  <a:latin typeface="Calibri" pitchFamily="34" charset="0"/>
                </a:rPr>
                <a:t> - Displays the </a:t>
              </a:r>
              <a:r>
                <a:rPr lang="en-CA" b="1" dirty="0" smtClean="0">
                  <a:latin typeface="Calibri" pitchFamily="34" charset="0"/>
                </a:rPr>
                <a:t>Mission Communications </a:t>
              </a:r>
              <a:r>
                <a:rPr lang="en-CA" b="1" dirty="0">
                  <a:latin typeface="Calibri" pitchFamily="34" charset="0"/>
                </a:rPr>
                <a:t>Plan</a:t>
              </a:r>
            </a:p>
          </p:txBody>
        </p: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5904000" y="2844000"/>
              <a:ext cx="2736000" cy="90000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206</a:t>
              </a:r>
              <a:r>
                <a:rPr lang="en-CA" dirty="0">
                  <a:latin typeface="Calibri" pitchFamily="34" charset="0"/>
                </a:rPr>
                <a:t> </a:t>
              </a:r>
              <a:r>
                <a:rPr lang="en-CA" b="1" dirty="0">
                  <a:latin typeface="Calibri" pitchFamily="34" charset="0"/>
                </a:rPr>
                <a:t>Mission Medical Plan </a:t>
              </a:r>
              <a:r>
                <a:rPr lang="en-CA" dirty="0">
                  <a:latin typeface="Calibri" pitchFamily="34" charset="0"/>
                </a:rPr>
                <a:t>– Displays the Mission Medical Plan.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17" name="TextBox 3"/>
            <p:cNvSpPr txBox="1">
              <a:spLocks noChangeArrowheads="1"/>
            </p:cNvSpPr>
            <p:nvPr/>
          </p:nvSpPr>
          <p:spPr bwMode="auto">
            <a:xfrm>
              <a:off x="5903999" y="3924000"/>
              <a:ext cx="2952000" cy="1188000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ICS 211 Check-In Personnel</a:t>
              </a:r>
              <a:r>
                <a:rPr lang="en-CA" dirty="0">
                  <a:latin typeface="Calibri" pitchFamily="34" charset="0"/>
                </a:rPr>
                <a:t> – </a:t>
              </a:r>
              <a:r>
                <a:rPr lang="en-CA" dirty="0" smtClean="0">
                  <a:latin typeface="Calibri" pitchFamily="34" charset="0"/>
                </a:rPr>
                <a:t>Displays the names of </a:t>
              </a:r>
              <a:r>
                <a:rPr lang="en-CA" dirty="0">
                  <a:latin typeface="Calibri" pitchFamily="34" charset="0"/>
                </a:rPr>
                <a:t>all personnel who have checked-in to the task.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252000" y="5328000"/>
              <a:ext cx="3761022" cy="646113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Logistics Notepad</a:t>
              </a:r>
              <a:r>
                <a:rPr lang="en-CA" dirty="0">
                  <a:latin typeface="Calibri" pitchFamily="34" charset="0"/>
                </a:rPr>
                <a:t> – Create, store and show user created Logistics notes.</a:t>
              </a:r>
              <a:endParaRPr lang="en-CA" b="1" dirty="0">
                <a:latin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15" idx="2"/>
            </p:cNvCxnSpPr>
            <p:nvPr/>
          </p:nvCxnSpPr>
          <p:spPr bwMode="auto">
            <a:xfrm flipH="1">
              <a:off x="4176210" y="2579330"/>
              <a:ext cx="3221790" cy="34561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1"/>
            </p:cNvCxnSpPr>
            <p:nvPr/>
          </p:nvCxnSpPr>
          <p:spPr bwMode="auto">
            <a:xfrm flipH="1">
              <a:off x="4013022" y="3294000"/>
              <a:ext cx="1890978" cy="450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7" idx="1"/>
            </p:cNvCxnSpPr>
            <p:nvPr/>
          </p:nvCxnSpPr>
          <p:spPr bwMode="auto">
            <a:xfrm flipH="1" flipV="1">
              <a:off x="3923928" y="4293096"/>
              <a:ext cx="1980071" cy="22490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8" idx="0"/>
            </p:cNvCxnSpPr>
            <p:nvPr/>
          </p:nvCxnSpPr>
          <p:spPr bwMode="auto">
            <a:xfrm flipV="1">
              <a:off x="2132511" y="5013176"/>
              <a:ext cx="0" cy="3148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716000" y="5328000"/>
              <a:ext cx="4176000" cy="972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Default Communications and Medical Plans</a:t>
              </a:r>
              <a:r>
                <a:rPr lang="en-CA" sz="2000" dirty="0" smtClean="0"/>
                <a:t> can be used as </a:t>
              </a:r>
              <a:r>
                <a:rPr lang="en-CA" sz="2000" b="1" dirty="0" smtClean="0"/>
                <a:t>Mission Communications and Medical Plans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Calculations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26</a:t>
            </a:fld>
            <a:endParaRPr lang="en-CA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2195736" y="5805264"/>
            <a:ext cx="61872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576000" y="1008000"/>
            <a:ext cx="7992000" cy="5175288"/>
            <a:chOff x="576000" y="836712"/>
            <a:chExt cx="7992000" cy="5175288"/>
          </a:xfrm>
        </p:grpSpPr>
        <p:sp>
          <p:nvSpPr>
            <p:cNvPr id="6" name="TextBox 5"/>
            <p:cNvSpPr txBox="1"/>
            <p:nvPr/>
          </p:nvSpPr>
          <p:spPr>
            <a:xfrm>
              <a:off x="1152000" y="836712"/>
              <a:ext cx="687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A group of calculators to simplify and speed up SAR operations. </a:t>
              </a:r>
              <a:endParaRPr lang="en-CA" sz="2000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76000" y="1404000"/>
              <a:ext cx="7992000" cy="4608000"/>
              <a:chOff x="252000" y="1404000"/>
              <a:chExt cx="7992000" cy="4608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52000" y="2664000"/>
                <a:ext cx="4572000" cy="2072173"/>
                <a:chOff x="1331640" y="2055600"/>
                <a:chExt cx="4572000" cy="2072173"/>
              </a:xfrm>
            </p:grpSpPr>
            <p:pic>
              <p:nvPicPr>
                <p:cNvPr id="1026" name="Picture 2" descr="C:\Users\User1\Desktop\SAR\Barriere SAR\IC Pro\ICPROv7\Snips\Data\M-v7 Data_3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1331640" y="2060848"/>
                  <a:ext cx="4572000" cy="20669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5" name="Rounded Rectangle 4"/>
                <p:cNvSpPr/>
                <p:nvPr/>
              </p:nvSpPr>
              <p:spPr>
                <a:xfrm>
                  <a:off x="4708800" y="2055600"/>
                  <a:ext cx="1188000" cy="309600"/>
                </a:xfrm>
                <a:prstGeom prst="roundRect">
                  <a:avLst>
                    <a:gd name="adj" fmla="val 1775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4392000" y="1404000"/>
                <a:ext cx="3852000" cy="1008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Calculates the </a:t>
                </a:r>
                <a:r>
                  <a:rPr lang="en-CA" sz="2000" b="1" dirty="0" smtClean="0"/>
                  <a:t>Coverage</a:t>
                </a:r>
                <a:r>
                  <a:rPr lang="en-CA" sz="2000" dirty="0" smtClean="0"/>
                  <a:t> and </a:t>
                </a:r>
                <a:r>
                  <a:rPr lang="en-CA" sz="2000" b="1" dirty="0" smtClean="0"/>
                  <a:t>%Probability of Detection (POD) </a:t>
                </a:r>
                <a:r>
                  <a:rPr lang="en-CA" sz="2000" dirty="0" smtClean="0"/>
                  <a:t>of search tracks within a defined area. </a:t>
                </a:r>
                <a:br>
                  <a:rPr lang="en-CA" sz="2000" dirty="0" smtClean="0"/>
                </a:br>
                <a:endParaRPr lang="en-CA" sz="2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2000" y="1412776"/>
                <a:ext cx="3924000" cy="1008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Calculates the </a:t>
                </a:r>
                <a:r>
                  <a:rPr lang="en-CA" sz="2000" b="1" dirty="0" smtClean="0"/>
                  <a:t>Number of searchers </a:t>
                </a:r>
                <a:r>
                  <a:rPr lang="en-CA" sz="2000" dirty="0" smtClean="0"/>
                  <a:t>or the </a:t>
                </a:r>
                <a:r>
                  <a:rPr lang="en-CA" sz="2000" b="1" dirty="0" smtClean="0"/>
                  <a:t>Total Search Hours </a:t>
                </a:r>
                <a:r>
                  <a:rPr lang="en-CA" sz="2000" dirty="0" smtClean="0"/>
                  <a:t>required to search a pre-defined area. </a:t>
                </a:r>
                <a:endParaRPr lang="en-CA" sz="2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564000" y="4968000"/>
                <a:ext cx="4608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Performs standard numeric calculations; add, subtract, multiply, divide, percentage, square root and memory store functions. </a:t>
                </a:r>
                <a:endParaRPr lang="en-CA" sz="20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2000" y="4968000"/>
                <a:ext cx="3096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 place to record the details of calculations performed during the current mission.</a:t>
                </a:r>
                <a:endParaRPr lang="en-CA" sz="2000" dirty="0"/>
              </a:p>
            </p:txBody>
          </p:sp>
          <p:cxnSp>
            <p:nvCxnSpPr>
              <p:cNvPr id="14" name="Straight Arrow Connector 13"/>
              <p:cNvCxnSpPr>
                <a:stCxn id="11" idx="2"/>
              </p:cNvCxnSpPr>
              <p:nvPr/>
            </p:nvCxnSpPr>
            <p:spPr>
              <a:xfrm flipH="1">
                <a:off x="1692000" y="2420776"/>
                <a:ext cx="522000" cy="64818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8" idx="1"/>
              </p:cNvCxnSpPr>
              <p:nvPr/>
            </p:nvCxnSpPr>
            <p:spPr>
              <a:xfrm flipH="1">
                <a:off x="3743944" y="3824712"/>
                <a:ext cx="1332056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0" idx="2"/>
              </p:cNvCxnSpPr>
              <p:nvPr/>
            </p:nvCxnSpPr>
            <p:spPr>
              <a:xfrm flipH="1">
                <a:off x="2735832" y="2412000"/>
                <a:ext cx="3582168" cy="101700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2" idx="0"/>
              </p:cNvCxnSpPr>
              <p:nvPr/>
            </p:nvCxnSpPr>
            <p:spPr>
              <a:xfrm rot="16200000" flipV="1">
                <a:off x="3568536" y="2668536"/>
                <a:ext cx="890928" cy="3708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076000" y="3158712"/>
                <a:ext cx="3096000" cy="1332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Converts between </a:t>
                </a:r>
                <a:r>
                  <a:rPr lang="en-CA" sz="2000" b="1" dirty="0" smtClean="0"/>
                  <a:t>Latitude-Longitude</a:t>
                </a:r>
                <a:r>
                  <a:rPr lang="en-CA" sz="2000" dirty="0" smtClean="0"/>
                  <a:t> and </a:t>
                </a:r>
                <a:r>
                  <a:rPr lang="en-CA" sz="2000" b="1" dirty="0" smtClean="0"/>
                  <a:t>Universal Transverse Mercator (UTM) </a:t>
                </a:r>
                <a:r>
                  <a:rPr lang="en-CA" sz="2000" dirty="0" smtClean="0"/>
                  <a:t>geographic coordinates </a:t>
                </a:r>
                <a:br>
                  <a:rPr lang="en-CA" sz="2000" dirty="0" smtClean="0"/>
                </a:br>
                <a:endParaRPr lang="en-CA" sz="2000" dirty="0"/>
              </a:p>
            </p:txBody>
          </p:sp>
          <p:cxnSp>
            <p:nvCxnSpPr>
              <p:cNvPr id="31" name="Straight Arrow Connector 30"/>
              <p:cNvCxnSpPr>
                <a:stCxn id="13" idx="0"/>
              </p:cNvCxnSpPr>
              <p:nvPr/>
            </p:nvCxnSpPr>
            <p:spPr>
              <a:xfrm rot="5400000" flipH="1" flipV="1">
                <a:off x="1642965" y="4810171"/>
                <a:ext cx="314864" cy="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Data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27</a:t>
            </a:fld>
            <a:endParaRPr lang="en-CA"/>
          </a:p>
        </p:txBody>
      </p:sp>
      <p:grpSp>
        <p:nvGrpSpPr>
          <p:cNvPr id="34" name="Group 33"/>
          <p:cNvGrpSpPr/>
          <p:nvPr/>
        </p:nvGrpSpPr>
        <p:grpSpPr>
          <a:xfrm>
            <a:off x="648000" y="1008000"/>
            <a:ext cx="7884791" cy="4461358"/>
            <a:chOff x="-144000" y="828675"/>
            <a:chExt cx="7884791" cy="4461358"/>
          </a:xfrm>
        </p:grpSpPr>
        <p:grpSp>
          <p:nvGrpSpPr>
            <p:cNvPr id="20" name="Group 19"/>
            <p:cNvGrpSpPr/>
            <p:nvPr/>
          </p:nvGrpSpPr>
          <p:grpSpPr>
            <a:xfrm>
              <a:off x="252000" y="2556000"/>
              <a:ext cx="3784550" cy="1857375"/>
              <a:chOff x="2851200" y="990600"/>
              <a:chExt cx="3784550" cy="1857375"/>
            </a:xfrm>
          </p:grpSpPr>
          <p:pic>
            <p:nvPicPr>
              <p:cNvPr id="21" name="Picture 2" descr="C:\Users\User1\Desktop\SAR\Barriere SAR\IC Pro\ICPROv7\Snips\Data\M-v7 Data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4325" y="990600"/>
                <a:ext cx="3781425" cy="18573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2851200" y="993600"/>
                <a:ext cx="784800" cy="432000"/>
              </a:xfrm>
              <a:prstGeom prst="roundRect">
                <a:avLst>
                  <a:gd name="adj" fmla="val 177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-144000" y="828675"/>
              <a:ext cx="7884791" cy="4461358"/>
              <a:chOff x="-99149" y="828000"/>
              <a:chExt cx="7885117" cy="4461901"/>
            </a:xfrm>
          </p:grpSpPr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692878" y="4643789"/>
                <a:ext cx="2412098" cy="646112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 smtClean="0">
                    <a:latin typeface="Calibri" pitchFamily="34" charset="0"/>
                  </a:rPr>
                  <a:t>A place for user </a:t>
                </a:r>
                <a:r>
                  <a:rPr lang="en-CA" dirty="0">
                    <a:latin typeface="Calibri" pitchFamily="34" charset="0"/>
                  </a:rPr>
                  <a:t>created Pre-Plan notes.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-99149" y="828000"/>
                <a:ext cx="7885117" cy="64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Data </a:t>
                </a:r>
                <a:r>
                  <a:rPr lang="en-CA" b="1" dirty="0">
                    <a:latin typeface="Calibri" pitchFamily="34" charset="0"/>
                  </a:rPr>
                  <a:t>files store information used by the IC program. </a:t>
                </a:r>
                <a:r>
                  <a:rPr lang="en-CA" dirty="0">
                    <a:latin typeface="Calibri" pitchFamily="34" charset="0"/>
                  </a:rPr>
                  <a:t>Some data files are fixed and cannot be changed by the user, and other files </a:t>
                </a:r>
                <a:r>
                  <a:rPr lang="en-CA" dirty="0" smtClean="0">
                    <a:latin typeface="Calibri" pitchFamily="34" charset="0"/>
                  </a:rPr>
                  <a:t>can be </a:t>
                </a:r>
                <a:r>
                  <a:rPr lang="en-CA" dirty="0">
                    <a:latin typeface="Calibri" pitchFamily="34" charset="0"/>
                  </a:rPr>
                  <a:t>created by user input.</a:t>
                </a:r>
              </a:p>
            </p:txBody>
          </p:sp>
          <p:sp>
            <p:nvSpPr>
              <p:cNvPr id="13" name="TextBox 3"/>
              <p:cNvSpPr txBox="1">
                <a:spLocks noChangeArrowheads="1"/>
              </p:cNvSpPr>
              <p:nvPr/>
            </p:nvSpPr>
            <p:spPr bwMode="auto">
              <a:xfrm>
                <a:off x="296862" y="1656000"/>
                <a:ext cx="5220212" cy="648554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dirty="0" smtClean="0">
                    <a:latin typeface="Calibri" pitchFamily="34" charset="0"/>
                  </a:rPr>
                  <a:t>Interactive </a:t>
                </a:r>
                <a:r>
                  <a:rPr lang="en-CA" dirty="0">
                    <a:latin typeface="Calibri" pitchFamily="34" charset="0"/>
                  </a:rPr>
                  <a:t>information tables; </a:t>
                </a:r>
                <a:r>
                  <a:rPr lang="en-CA" b="1" dirty="0">
                    <a:latin typeface="Calibri" pitchFamily="34" charset="0"/>
                  </a:rPr>
                  <a:t>POD</a:t>
                </a:r>
                <a:r>
                  <a:rPr lang="en-CA" dirty="0">
                    <a:latin typeface="Calibri" pitchFamily="34" charset="0"/>
                  </a:rPr>
                  <a:t>, </a:t>
                </a:r>
                <a:r>
                  <a:rPr lang="en-CA" b="1" dirty="0">
                    <a:latin typeface="Calibri" pitchFamily="34" charset="0"/>
                  </a:rPr>
                  <a:t>Subject Behaviour Profiles</a:t>
                </a:r>
                <a:r>
                  <a:rPr lang="en-CA" dirty="0">
                    <a:latin typeface="Calibri" pitchFamily="34" charset="0"/>
                  </a:rPr>
                  <a:t>, </a:t>
                </a:r>
                <a:r>
                  <a:rPr lang="en-CA" b="1" dirty="0">
                    <a:latin typeface="Calibri" pitchFamily="34" charset="0"/>
                  </a:rPr>
                  <a:t>Travel Speed </a:t>
                </a:r>
                <a:r>
                  <a:rPr lang="en-CA" dirty="0">
                    <a:latin typeface="Calibri" pitchFamily="34" charset="0"/>
                  </a:rPr>
                  <a:t>and </a:t>
                </a:r>
                <a:r>
                  <a:rPr lang="en-CA" b="1" dirty="0">
                    <a:latin typeface="Calibri" pitchFamily="34" charset="0"/>
                  </a:rPr>
                  <a:t>Mission types</a:t>
                </a:r>
                <a:r>
                  <a:rPr lang="en-CA" dirty="0">
                    <a:latin typeface="Calibri" pitchFamily="34" charset="0"/>
                  </a:rPr>
                  <a:t>. 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14" name="TextBox 3"/>
              <p:cNvSpPr txBox="1">
                <a:spLocks noChangeArrowheads="1"/>
              </p:cNvSpPr>
              <p:nvPr/>
            </p:nvSpPr>
            <p:spPr bwMode="auto">
              <a:xfrm>
                <a:off x="4329026" y="2699553"/>
                <a:ext cx="3168129" cy="1764215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Personnel</a:t>
                </a:r>
                <a:r>
                  <a:rPr lang="en-CA" dirty="0" smtClean="0">
                    <a:latin typeface="Calibri" pitchFamily="34" charset="0"/>
                  </a:rPr>
                  <a:t> ,</a:t>
                </a:r>
                <a:r>
                  <a:rPr lang="en-CA" b="1" dirty="0" smtClean="0">
                    <a:latin typeface="Calibri" pitchFamily="34" charset="0"/>
                  </a:rPr>
                  <a:t>Skills</a:t>
                </a:r>
                <a:r>
                  <a:rPr lang="en-CA" dirty="0" smtClean="0">
                    <a:latin typeface="Calibri" pitchFamily="34" charset="0"/>
                  </a:rPr>
                  <a:t> </a:t>
                </a:r>
                <a:r>
                  <a:rPr lang="en-CA" b="1" dirty="0" smtClean="0">
                    <a:latin typeface="Calibri" pitchFamily="34" charset="0"/>
                  </a:rPr>
                  <a:t>Training</a:t>
                </a:r>
                <a:r>
                  <a:rPr lang="en-CA" dirty="0" smtClean="0">
                    <a:latin typeface="Calibri" pitchFamily="34" charset="0"/>
                  </a:rPr>
                  <a:t>, and </a:t>
                </a:r>
                <a:r>
                  <a:rPr lang="en-CA" b="1" dirty="0" smtClean="0">
                    <a:latin typeface="Calibri" pitchFamily="34" charset="0"/>
                  </a:rPr>
                  <a:t>Organizations</a:t>
                </a:r>
                <a:r>
                  <a:rPr lang="en-CA" dirty="0" smtClean="0">
                    <a:latin typeface="Calibri" pitchFamily="34" charset="0"/>
                  </a:rPr>
                  <a:t>, </a:t>
                </a:r>
                <a:r>
                  <a:rPr lang="en-CA" b="1" dirty="0" smtClean="0">
                    <a:latin typeface="Calibri" pitchFamily="34" charset="0"/>
                  </a:rPr>
                  <a:t>Default Routes and Decision Points</a:t>
                </a:r>
                <a:r>
                  <a:rPr lang="en-CA" dirty="0" smtClean="0">
                    <a:latin typeface="Calibri" pitchFamily="34" charset="0"/>
                  </a:rPr>
                  <a:t>, </a:t>
                </a:r>
                <a:r>
                  <a:rPr lang="en-CA" b="1" dirty="0" smtClean="0">
                    <a:latin typeface="Calibri" pitchFamily="34" charset="0"/>
                  </a:rPr>
                  <a:t>Default Areas</a:t>
                </a:r>
                <a:r>
                  <a:rPr lang="en-CA" dirty="0" smtClean="0">
                    <a:latin typeface="Calibri" pitchFamily="34" charset="0"/>
                  </a:rPr>
                  <a:t>,</a:t>
                </a:r>
                <a:r>
                  <a:rPr lang="en-CA" b="1" dirty="0" smtClean="0">
                    <a:latin typeface="Calibri" pitchFamily="34" charset="0"/>
                  </a:rPr>
                  <a:t> Default Communications</a:t>
                </a:r>
                <a:r>
                  <a:rPr lang="en-CA" dirty="0" smtClean="0">
                    <a:latin typeface="Calibri" pitchFamily="34" charset="0"/>
                  </a:rPr>
                  <a:t> and </a:t>
                </a:r>
                <a:r>
                  <a:rPr lang="en-CA" b="1" dirty="0">
                    <a:latin typeface="Calibri" pitchFamily="34" charset="0"/>
                  </a:rPr>
                  <a:t>Medical </a:t>
                </a:r>
                <a:r>
                  <a:rPr lang="en-CA" b="1" dirty="0" smtClean="0">
                    <a:latin typeface="Calibri" pitchFamily="34" charset="0"/>
                  </a:rPr>
                  <a:t>Plans</a:t>
                </a:r>
                <a:r>
                  <a:rPr lang="en-CA" dirty="0" smtClean="0">
                    <a:latin typeface="Calibri" pitchFamily="34" charset="0"/>
                  </a:rPr>
                  <a:t>, </a:t>
                </a:r>
                <a:r>
                  <a:rPr lang="en-CA" b="1" dirty="0" smtClean="0">
                    <a:latin typeface="Calibri" pitchFamily="34" charset="0"/>
                  </a:rPr>
                  <a:t>Resource Types </a:t>
                </a:r>
                <a:r>
                  <a:rPr lang="en-CA" dirty="0" smtClean="0">
                    <a:latin typeface="Calibri" pitchFamily="34" charset="0"/>
                  </a:rPr>
                  <a:t>and </a:t>
                </a:r>
                <a:r>
                  <a:rPr lang="en-CA" b="1" dirty="0" smtClean="0">
                    <a:latin typeface="Calibri" pitchFamily="34" charset="0"/>
                  </a:rPr>
                  <a:t>Equipment</a:t>
                </a:r>
                <a:r>
                  <a:rPr lang="en-CA" dirty="0" smtClean="0">
                    <a:latin typeface="Calibri" pitchFamily="34" charset="0"/>
                  </a:rPr>
                  <a:t>.</a:t>
                </a:r>
                <a:endParaRPr lang="en-CA" b="1" dirty="0">
                  <a:latin typeface="Calibri" pitchFamily="34" charset="0"/>
                </a:endParaRPr>
              </a:p>
            </p:txBody>
          </p:sp>
          <p:cxnSp>
            <p:nvCxnSpPr>
              <p:cNvPr id="15" name="Straight Arrow Connector 14"/>
              <p:cNvCxnSpPr>
                <a:stCxn id="13" idx="2"/>
              </p:cNvCxnSpPr>
              <p:nvPr/>
            </p:nvCxnSpPr>
            <p:spPr bwMode="auto">
              <a:xfrm rot="5400000">
                <a:off x="1975821" y="2137409"/>
                <a:ext cx="764004" cy="109829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4" idx="1"/>
              </p:cNvCxnSpPr>
              <p:nvPr/>
            </p:nvCxnSpPr>
            <p:spPr bwMode="auto">
              <a:xfrm rot="10800000">
                <a:off x="1808612" y="3576648"/>
                <a:ext cx="2520414" cy="501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1" idx="0"/>
              </p:cNvCxnSpPr>
              <p:nvPr/>
            </p:nvCxnSpPr>
            <p:spPr bwMode="auto">
              <a:xfrm rot="5400000" flipH="1" flipV="1">
                <a:off x="1723871" y="4468733"/>
                <a:ext cx="350113" cy="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28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GIS Module</a:t>
            </a:r>
            <a:endParaRPr lang="en-CA" sz="32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59219" r="30071" b="73099"/>
          <a:stretch>
            <a:fillRect/>
          </a:stretch>
        </p:blipFill>
        <p:spPr bwMode="auto">
          <a:xfrm>
            <a:off x="12492880" y="0"/>
            <a:ext cx="244827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251564" y="828000"/>
            <a:ext cx="8618951" cy="5459940"/>
            <a:chOff x="251564" y="828000"/>
            <a:chExt cx="8618951" cy="5459940"/>
          </a:xfrm>
        </p:grpSpPr>
        <p:pic>
          <p:nvPicPr>
            <p:cNvPr id="16" name="Picture 2" descr="C:\Users\Lawrence\Desktop\Snips\GIS\GIS Map_2.jpg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1548000" y="2196000"/>
              <a:ext cx="7322515" cy="409194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" name="Group 22"/>
            <p:cNvGrpSpPr/>
            <p:nvPr/>
          </p:nvGrpSpPr>
          <p:grpSpPr>
            <a:xfrm>
              <a:off x="251564" y="828000"/>
              <a:ext cx="7956436" cy="2700000"/>
              <a:chOff x="251564" y="828000"/>
              <a:chExt cx="7956436" cy="27000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900000" y="828000"/>
                <a:ext cx="7308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GIS module permits incident maps to be created, by the addition of map layers containing a wide variety of data and information.</a:t>
                </a:r>
                <a:endParaRPr lang="en-CA" sz="2000" dirty="0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51564" y="1584001"/>
                <a:ext cx="2886075" cy="1943999"/>
                <a:chOff x="2700044" y="1791289"/>
                <a:chExt cx="2886075" cy="1943999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2700044" y="1791289"/>
                  <a:ext cx="2886075" cy="1039030"/>
                  <a:chOff x="3456044" y="1836001"/>
                  <a:chExt cx="2886075" cy="1039030"/>
                </a:xfrm>
              </p:grpSpPr>
              <p:pic>
                <p:nvPicPr>
                  <p:cNvPr id="2054" name="Picture 6" descr="C:\Users\User1\Desktop\SAR\Barriere SAR\IC Pro\ICPROv7\Snips\GIS\GIS Map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3456044" y="1836044"/>
                    <a:ext cx="2886075" cy="103898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5" name="Rounded Rectangle 14"/>
                  <p:cNvSpPr>
                    <a:spLocks noChangeAspect="1"/>
                  </p:cNvSpPr>
                  <p:nvPr/>
                </p:nvSpPr>
                <p:spPr>
                  <a:xfrm>
                    <a:off x="5591281" y="1836001"/>
                    <a:ext cx="729000" cy="481140"/>
                  </a:xfrm>
                  <a:prstGeom prst="roundRect">
                    <a:avLst>
                      <a:gd name="adj" fmla="val 17922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844480" y="3087288"/>
                  <a:ext cx="1836000" cy="648000"/>
                </a:xfrm>
                <a:prstGeom prst="rect">
                  <a:avLst/>
                </a:prstGeom>
                <a:solidFill>
                  <a:srgbClr val="FAFA9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CA" dirty="0" smtClean="0">
                      <a:latin typeface="Calibri" pitchFamily="34" charset="0"/>
                    </a:rPr>
                    <a:t>Click to display the </a:t>
                  </a:r>
                  <a:r>
                    <a:rPr lang="en-CA" b="1" dirty="0" smtClean="0">
                      <a:latin typeface="Calibri" pitchFamily="34" charset="0"/>
                    </a:rPr>
                    <a:t>Mission Map</a:t>
                  </a:r>
                  <a:r>
                    <a:rPr lang="en-CA" dirty="0" smtClean="0">
                      <a:latin typeface="Calibri" pitchFamily="34" charset="0"/>
                    </a:rPr>
                    <a:t>.</a:t>
                  </a:r>
                  <a:endParaRPr lang="en-CA" b="1" dirty="0">
                    <a:latin typeface="Calibri" pitchFamily="34" charset="0"/>
                  </a:endParaRPr>
                </a:p>
              </p:txBody>
            </p:sp>
            <p:cxnSp>
              <p:nvCxnSpPr>
                <p:cNvPr id="13" name="Straight Arrow Connector 12"/>
                <p:cNvCxnSpPr>
                  <a:stCxn id="12" idx="0"/>
                </p:cNvCxnSpPr>
                <p:nvPr/>
              </p:nvCxnSpPr>
              <p:spPr bwMode="auto">
                <a:xfrm flipV="1">
                  <a:off x="3762480" y="2700184"/>
                  <a:ext cx="0" cy="38710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System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29</a:t>
            </a:fld>
            <a:endParaRPr lang="en-CA"/>
          </a:p>
        </p:txBody>
      </p:sp>
      <p:grpSp>
        <p:nvGrpSpPr>
          <p:cNvPr id="29" name="Group 28"/>
          <p:cNvGrpSpPr/>
          <p:nvPr/>
        </p:nvGrpSpPr>
        <p:grpSpPr>
          <a:xfrm>
            <a:off x="396000" y="972000"/>
            <a:ext cx="8316000" cy="5328000"/>
            <a:chOff x="396000" y="612000"/>
            <a:chExt cx="8316000" cy="5328000"/>
          </a:xfrm>
        </p:grpSpPr>
        <p:sp>
          <p:nvSpPr>
            <p:cNvPr id="7" name="TextBox 6"/>
            <p:cNvSpPr txBox="1"/>
            <p:nvPr/>
          </p:nvSpPr>
          <p:spPr>
            <a:xfrm>
              <a:off x="1404000" y="612000"/>
              <a:ext cx="633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Selects the language, system of measurement, background, and organization logo.</a:t>
              </a:r>
              <a:endParaRPr lang="en-CA" sz="20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96000" y="1512000"/>
              <a:ext cx="8316000" cy="4428000"/>
              <a:chOff x="252000" y="1728000"/>
              <a:chExt cx="8316000" cy="44280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2000" y="2664000"/>
                <a:ext cx="3941763" cy="2183130"/>
                <a:chOff x="252000" y="2700000"/>
                <a:chExt cx="3941763" cy="2183130"/>
              </a:xfrm>
            </p:grpSpPr>
            <p:pic>
              <p:nvPicPr>
                <p:cNvPr id="3075" name="Picture 3" descr="C:\Users\User1\Desktop\SAR\Barriere SAR\IC Pro\ICPROv7\Snips\System\M-v7 System _2.jp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52000" y="2700000"/>
                  <a:ext cx="3941763" cy="218313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" name="Rounded Rectangle 5"/>
                <p:cNvSpPr/>
                <p:nvPr/>
              </p:nvSpPr>
              <p:spPr>
                <a:xfrm>
                  <a:off x="3240000" y="2707200"/>
                  <a:ext cx="936000" cy="3492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cxnSp>
            <p:nvCxnSpPr>
              <p:cNvPr id="8" name="Straight Arrow Connector 7"/>
              <p:cNvCxnSpPr>
                <a:stCxn id="17" idx="0"/>
              </p:cNvCxnSpPr>
              <p:nvPr/>
            </p:nvCxnSpPr>
            <p:spPr>
              <a:xfrm rot="16200000" flipV="1">
                <a:off x="2078836" y="4148836"/>
                <a:ext cx="504000" cy="142232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52000" y="1728000"/>
                <a:ext cx="5004000" cy="720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Selects the language, system of measurement, background and organization logo.</a:t>
                </a:r>
                <a:endParaRPr lang="en-CA" sz="2000" dirty="0"/>
              </a:p>
            </p:txBody>
          </p:sp>
          <p:cxnSp>
            <p:nvCxnSpPr>
              <p:cNvPr id="11" name="Straight Arrow Connector 10"/>
              <p:cNvCxnSpPr>
                <a:stCxn id="15" idx="1"/>
              </p:cNvCxnSpPr>
              <p:nvPr/>
            </p:nvCxnSpPr>
            <p:spPr>
              <a:xfrm rot="10800000">
                <a:off x="2195736" y="4077072"/>
                <a:ext cx="2232264" cy="39076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428000" y="2700000"/>
                <a:ext cx="4140000" cy="1008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Database Utilities menu provides a number of functions to maintain the program's databases. </a:t>
                </a:r>
                <a:endParaRPr lang="en-CA" sz="2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28000" y="3960000"/>
                <a:ext cx="3276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Resets Incident Commander's database pointers. It does not change the data.</a:t>
                </a:r>
                <a:endParaRPr lang="en-CA" sz="2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2000" y="5112000"/>
                <a:ext cx="5580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Error Log provides information for documenting errors within the Incident Commander program and the computer or network. </a:t>
                </a:r>
                <a:br>
                  <a:rPr lang="en-CA" sz="2000" dirty="0" smtClean="0"/>
                </a:br>
                <a:endParaRPr lang="en-CA" sz="2000" dirty="0"/>
              </a:p>
            </p:txBody>
          </p:sp>
          <p:cxnSp>
            <p:nvCxnSpPr>
              <p:cNvPr id="18" name="Straight Arrow Connector 17"/>
              <p:cNvCxnSpPr>
                <a:stCxn id="14" idx="1"/>
              </p:cNvCxnSpPr>
              <p:nvPr/>
            </p:nvCxnSpPr>
            <p:spPr>
              <a:xfrm rot="10800000" flipV="1">
                <a:off x="2339752" y="3204000"/>
                <a:ext cx="2088248" cy="504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0" idx="2"/>
              </p:cNvCxnSpPr>
              <p:nvPr/>
            </p:nvCxnSpPr>
            <p:spPr>
              <a:xfrm rot="5400000">
                <a:off x="1912360" y="2299328"/>
                <a:ext cx="692968" cy="99031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Additional Features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</a:t>
            </a:fld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251520" y="548680"/>
            <a:ext cx="864096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/>
          </a:p>
          <a:p>
            <a:r>
              <a:rPr lang="en-CA" sz="2000" b="1" dirty="0" smtClean="0"/>
              <a:t>Incident Commander Pro </a:t>
            </a:r>
            <a:r>
              <a:rPr lang="en-CA" sz="2000" dirty="0" smtClean="0"/>
              <a:t>can be used to store information on team members and other persons of interest:</a:t>
            </a:r>
          </a:p>
          <a:p>
            <a:endParaRPr lang="en-CA" sz="2000" dirty="0" smtClean="0"/>
          </a:p>
          <a:p>
            <a:pPr marL="360000" lvl="1" indent="-360000">
              <a:buFont typeface="Arial" pitchFamily="34" charset="0"/>
              <a:buChar char="•"/>
            </a:pPr>
            <a:r>
              <a:rPr lang="en-CA" sz="2000" dirty="0" smtClean="0"/>
              <a:t>Personal information and affiliations.</a:t>
            </a:r>
          </a:p>
          <a:p>
            <a:pPr marL="360000" lvl="1" indent="-360000">
              <a:buFont typeface="Arial" pitchFamily="34" charset="0"/>
              <a:buChar char="•"/>
            </a:pPr>
            <a:endParaRPr lang="en-CA" sz="2000" dirty="0" smtClean="0"/>
          </a:p>
          <a:p>
            <a:pPr marL="360000" lvl="1" indent="-360000">
              <a:buFont typeface="Arial" pitchFamily="34" charset="0"/>
              <a:buChar char="•"/>
            </a:pPr>
            <a:r>
              <a:rPr lang="en-CA" sz="2000" dirty="0" smtClean="0"/>
              <a:t>Personal skills and training levels.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Personal equipment and local knowledge.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 Training courses and comments.</a:t>
            </a:r>
          </a:p>
          <a:p>
            <a:endParaRPr lang="en-CA" sz="2000" dirty="0" smtClean="0"/>
          </a:p>
          <a:p>
            <a:pPr marL="360000" indent="-360000">
              <a:buFont typeface="Arial" pitchFamily="34" charset="0"/>
              <a:buChar char="•"/>
            </a:pPr>
            <a:r>
              <a:rPr lang="en-CA" sz="2000" dirty="0" smtClean="0"/>
              <a:t>Incident Commander Pro can also be used to record individual attendance at meetings, displays and other events.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Window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30</a:t>
            </a:fld>
            <a:endParaRPr lang="en-CA"/>
          </a:p>
        </p:txBody>
      </p:sp>
      <p:grpSp>
        <p:nvGrpSpPr>
          <p:cNvPr id="34" name="Group 33"/>
          <p:cNvGrpSpPr/>
          <p:nvPr/>
        </p:nvGrpSpPr>
        <p:grpSpPr>
          <a:xfrm>
            <a:off x="360000" y="900000"/>
            <a:ext cx="8459944" cy="5390088"/>
            <a:chOff x="360000" y="900000"/>
            <a:chExt cx="8459944" cy="5390088"/>
          </a:xfrm>
        </p:grpSpPr>
        <p:sp>
          <p:nvSpPr>
            <p:cNvPr id="12" name="TextBox 11"/>
            <p:cNvSpPr txBox="1"/>
            <p:nvPr/>
          </p:nvSpPr>
          <p:spPr>
            <a:xfrm>
              <a:off x="1584000" y="900000"/>
              <a:ext cx="597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The Window menu displays a list of all active windows.</a:t>
              </a:r>
              <a:endParaRPr lang="en-CA" sz="2000" b="1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60000" y="1512000"/>
              <a:ext cx="8459944" cy="4778088"/>
              <a:chOff x="360000" y="1512000"/>
              <a:chExt cx="8459944" cy="477808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60000" y="1512000"/>
                <a:ext cx="8459944" cy="3151513"/>
                <a:chOff x="251856" y="1872000"/>
                <a:chExt cx="8459944" cy="3151513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251856" y="2772000"/>
                  <a:ext cx="5200650" cy="2251513"/>
                  <a:chOff x="251856" y="2653197"/>
                  <a:chExt cx="5200650" cy="225151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51856" y="2653197"/>
                    <a:ext cx="5200650" cy="2251513"/>
                    <a:chOff x="251856" y="2653197"/>
                    <a:chExt cx="5200650" cy="2251513"/>
                  </a:xfrm>
                </p:grpSpPr>
                <p:pic>
                  <p:nvPicPr>
                    <p:cNvPr id="1028" name="Picture 4" descr="C:\Users\User1\Desktop\SAR\Barriere SAR\IC Pro\ICPROv7\Snips\Window\M-v7 Window_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screen"/>
                    <a:srcRect/>
                    <a:stretch>
                      <a:fillRect/>
                    </a:stretch>
                  </p:blipFill>
                  <p:spPr bwMode="auto">
                    <a:xfrm>
                      <a:off x="251856" y="2666335"/>
                      <a:ext cx="5200650" cy="223837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sp>
                  <p:nvSpPr>
                    <p:cNvPr id="7" name="Rounded Rectangle 6"/>
                    <p:cNvSpPr>
                      <a:spLocks/>
                    </p:cNvSpPr>
                    <p:nvPr/>
                  </p:nvSpPr>
                  <p:spPr>
                    <a:xfrm>
                      <a:off x="4161597" y="2653197"/>
                      <a:ext cx="1270800" cy="424440"/>
                    </a:xfrm>
                    <a:prstGeom prst="roundRect">
                      <a:avLst>
                        <a:gd name="adj" fmla="val 15758"/>
                      </a:avLst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</p:grpSp>
              <p:sp>
                <p:nvSpPr>
                  <p:cNvPr id="4" name="Rounded Rectangle 3"/>
                  <p:cNvSpPr/>
                  <p:nvPr/>
                </p:nvSpPr>
                <p:spPr>
                  <a:xfrm>
                    <a:off x="756000" y="3614400"/>
                    <a:ext cx="3671984" cy="1116000"/>
                  </a:xfrm>
                  <a:prstGeom prst="roundRect">
                    <a:avLst>
                      <a:gd name="adj" fmla="val 7339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6" name="Straight Arrow Connector 5"/>
                <p:cNvCxnSpPr>
                  <a:endCxn id="4" idx="3"/>
                </p:cNvCxnSpPr>
                <p:nvPr/>
              </p:nvCxnSpPr>
              <p:spPr>
                <a:xfrm flipH="1">
                  <a:off x="4427984" y="3733203"/>
                  <a:ext cx="1234816" cy="5580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5651856" y="3312000"/>
                  <a:ext cx="3059944" cy="707886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Active windows are listed here.</a:t>
                  </a:r>
                  <a:endParaRPr lang="en-CA" sz="2000" dirty="0"/>
                </a:p>
              </p:txBody>
            </p:sp>
            <p:cxnSp>
              <p:nvCxnSpPr>
                <p:cNvPr id="9" name="Straight Arrow Connector 8"/>
                <p:cNvCxnSpPr>
                  <a:stCxn id="17" idx="2"/>
                </p:cNvCxnSpPr>
                <p:nvPr/>
              </p:nvCxnSpPr>
              <p:spPr>
                <a:xfrm rot="5400000">
                  <a:off x="1087187" y="2680323"/>
                  <a:ext cx="777106" cy="57623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251856" y="1872000"/>
                  <a:ext cx="3024000" cy="70788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Click </a:t>
                  </a:r>
                  <a:r>
                    <a:rPr lang="en-CA" sz="2000" b="1" dirty="0" smtClean="0"/>
                    <a:t>Cycle</a:t>
                  </a:r>
                  <a:r>
                    <a:rPr lang="en-CA" sz="2000" dirty="0" smtClean="0"/>
                    <a:t> to cycle through the active windows.</a:t>
                  </a:r>
                  <a:endParaRPr lang="en-CA" sz="20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662800" y="4284000"/>
                  <a:ext cx="3024000" cy="7078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b="1" dirty="0" smtClean="0"/>
                    <a:t>Click</a:t>
                  </a:r>
                  <a:r>
                    <a:rPr lang="en-CA" sz="2000" dirty="0" smtClean="0"/>
                    <a:t> the </a:t>
                  </a:r>
                  <a:r>
                    <a:rPr lang="en-CA" sz="2000" b="1" dirty="0" smtClean="0"/>
                    <a:t>Window</a:t>
                  </a:r>
                  <a:r>
                    <a:rPr lang="en-CA" sz="2000" dirty="0" smtClean="0"/>
                    <a:t> name to select it for use/editing.</a:t>
                  </a:r>
                  <a:endParaRPr lang="en-CA" sz="2000" dirty="0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836000" y="4824000"/>
                <a:ext cx="6706059" cy="1466088"/>
                <a:chOff x="1836000" y="4824000"/>
                <a:chExt cx="6706059" cy="1466088"/>
              </a:xfrm>
            </p:grpSpPr>
            <p:pic>
              <p:nvPicPr>
                <p:cNvPr id="26" name="Picture 3" descr="C:\Users\User1\Desktop\SAR\Barriere SAR\IC Pro\ICPROv7\Snips\Window\M-v7 Window_Example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540541" y="4824000"/>
                  <a:ext cx="3001518" cy="14660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1836000" y="4932000"/>
                  <a:ext cx="3456000" cy="70788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You can also click on an active </a:t>
                  </a:r>
                  <a:r>
                    <a:rPr lang="en-CA" sz="2000" b="1" dirty="0" smtClean="0"/>
                    <a:t>Window</a:t>
                  </a:r>
                  <a:r>
                    <a:rPr lang="en-CA" sz="2000" dirty="0" smtClean="0"/>
                    <a:t> to bring it to the front.</a:t>
                  </a:r>
                  <a:endParaRPr lang="en-CA" sz="2000" dirty="0"/>
                </a:p>
              </p:txBody>
            </p:sp>
            <p:cxnSp>
              <p:nvCxnSpPr>
                <p:cNvPr id="29" name="Straight Arrow Connector 28"/>
                <p:cNvCxnSpPr>
                  <a:stCxn id="28" idx="3"/>
                </p:cNvCxnSpPr>
                <p:nvPr/>
              </p:nvCxnSpPr>
              <p:spPr>
                <a:xfrm flipV="1">
                  <a:off x="5292000" y="5229200"/>
                  <a:ext cx="268650" cy="56743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Functions</a:t>
            </a:r>
            <a:endParaRPr lang="en-CA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31</a:t>
            </a:fld>
            <a:endParaRPr lang="en-CA"/>
          </a:p>
        </p:txBody>
      </p:sp>
      <p:grpSp>
        <p:nvGrpSpPr>
          <p:cNvPr id="26" name="Group 25"/>
          <p:cNvGrpSpPr/>
          <p:nvPr/>
        </p:nvGrpSpPr>
        <p:grpSpPr>
          <a:xfrm>
            <a:off x="252000" y="936000"/>
            <a:ext cx="8632206" cy="5393038"/>
            <a:chOff x="252000" y="936000"/>
            <a:chExt cx="8632206" cy="5393038"/>
          </a:xfrm>
        </p:grpSpPr>
        <p:grpSp>
          <p:nvGrpSpPr>
            <p:cNvPr id="9" name="Group 8"/>
            <p:cNvGrpSpPr/>
            <p:nvPr/>
          </p:nvGrpSpPr>
          <p:grpSpPr>
            <a:xfrm>
              <a:off x="252000" y="1800000"/>
              <a:ext cx="3872484" cy="997458"/>
              <a:chOff x="323528" y="2340000"/>
              <a:chExt cx="3872484" cy="997458"/>
            </a:xfrm>
          </p:grpSpPr>
          <p:pic>
            <p:nvPicPr>
              <p:cNvPr id="2050" name="Picture 2" descr="C:\Users\User1\Desktop\SAR\Barriere SAR\IC Pro\ICPROv7\Snips\Functions\M-v7 Functions_External Functions_2.jpg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323528" y="2340000"/>
                <a:ext cx="3872484" cy="99745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2718000" y="2343600"/>
                <a:ext cx="1447200" cy="42444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355976" y="1988840"/>
              <a:ext cx="2808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Click External Programs </a:t>
              </a:r>
              <a:r>
                <a:rPr lang="en-CA" sz="2000" dirty="0" smtClean="0"/>
                <a:t>to open the Program List.</a:t>
              </a:r>
              <a:endParaRPr lang="en-CA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00000" y="5321038"/>
              <a:ext cx="4068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You may rename the .exe file to make it easier to identify the program. </a:t>
              </a:r>
            </a:p>
            <a:p>
              <a:endParaRPr lang="en-CA" sz="2000" dirty="0"/>
            </a:p>
          </p:txBody>
        </p:sp>
        <p:cxnSp>
          <p:nvCxnSpPr>
            <p:cNvPr id="7" name="Straight Arrow Connector 6"/>
            <p:cNvCxnSpPr>
              <a:stCxn id="5" idx="1"/>
            </p:cNvCxnSpPr>
            <p:nvPr/>
          </p:nvCxnSpPr>
          <p:spPr>
            <a:xfrm rot="10800000" flipV="1">
              <a:off x="3011520" y="2342782"/>
              <a:ext cx="1344456" cy="781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52000" y="936000"/>
              <a:ext cx="500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The Functions menu allows other programs to be run from within Incident Commander.</a:t>
              </a:r>
              <a:endParaRPr lang="en-CA" sz="20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60000" y="3168000"/>
              <a:ext cx="2808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Double Click </a:t>
              </a:r>
              <a:r>
                <a:rPr lang="en-CA" sz="2000" dirty="0" smtClean="0"/>
                <a:t>a blank row to enter </a:t>
              </a:r>
              <a:r>
                <a:rPr lang="en-CA" sz="2000" b="1" dirty="0" smtClean="0"/>
                <a:t>Add </a:t>
              </a:r>
              <a:r>
                <a:rPr lang="en-CA" sz="2000" dirty="0" smtClean="0"/>
                <a:t>mode.</a:t>
              </a:r>
              <a:endParaRPr lang="en-CA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60000" y="4068000"/>
              <a:ext cx="2808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Locate the program you wish to add then </a:t>
              </a:r>
              <a:r>
                <a:rPr lang="en-CA" sz="2000" b="1" dirty="0" smtClean="0"/>
                <a:t>click </a:t>
              </a:r>
              <a:r>
                <a:rPr lang="en-CA" sz="2000" dirty="0" smtClean="0"/>
                <a:t>the</a:t>
              </a:r>
              <a:r>
                <a:rPr lang="en-CA" sz="2000" b="1" dirty="0" smtClean="0"/>
                <a:t> .exe file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083856" y="2844000"/>
              <a:ext cx="2800350" cy="3485038"/>
              <a:chOff x="6083856" y="1962120"/>
              <a:chExt cx="2800350" cy="3485038"/>
            </a:xfrm>
          </p:grpSpPr>
          <p:pic>
            <p:nvPicPr>
              <p:cNvPr id="13" name="Picture 3" descr="C:\Users\User1\Desktop\SAR\Barriere SAR\IC Pro\ICPROv7\Snips\Functions\M-v7 Functions_Programs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 b="56494"/>
              <a:stretch>
                <a:fillRect/>
              </a:stretch>
            </p:blipFill>
            <p:spPr bwMode="auto">
              <a:xfrm>
                <a:off x="6083856" y="1962120"/>
                <a:ext cx="2800350" cy="2042944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3" descr="C:\Users\User1\Desktop\SAR\Barriere SAR\IC Pro\ICPROv7\Snips\Functions\M-v7 Functions_Programs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 t="74463"/>
              <a:stretch>
                <a:fillRect/>
              </a:stretch>
            </p:blipFill>
            <p:spPr bwMode="auto">
              <a:xfrm>
                <a:off x="6083856" y="4248000"/>
                <a:ext cx="2800350" cy="119915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cxnSp>
          <p:nvCxnSpPr>
            <p:cNvPr id="19" name="Straight Arrow Connector 18"/>
            <p:cNvCxnSpPr>
              <a:stCxn id="14" idx="3"/>
            </p:cNvCxnSpPr>
            <p:nvPr/>
          </p:nvCxnSpPr>
          <p:spPr>
            <a:xfrm>
              <a:off x="5868000" y="3528000"/>
              <a:ext cx="504200" cy="540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Help Menu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32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5359" t="13453" r="19206" b="7315"/>
          <a:stretch>
            <a:fillRect/>
          </a:stretch>
        </p:blipFill>
        <p:spPr bwMode="auto">
          <a:xfrm>
            <a:off x="14941152" y="922638"/>
            <a:ext cx="3528392" cy="54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324000" y="972000"/>
            <a:ext cx="8424000" cy="5525723"/>
            <a:chOff x="360000" y="815975"/>
            <a:chExt cx="8424000" cy="5525723"/>
          </a:xfrm>
        </p:grpSpPr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1548000" y="815975"/>
              <a:ext cx="5977113" cy="369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dirty="0">
                  <a:latin typeface="Calibri" pitchFamily="34" charset="0"/>
                </a:rPr>
                <a:t>The </a:t>
              </a:r>
              <a:r>
                <a:rPr lang="en-CA" b="1" dirty="0">
                  <a:latin typeface="Calibri" pitchFamily="34" charset="0"/>
                </a:rPr>
                <a:t>Help</a:t>
              </a:r>
              <a:r>
                <a:rPr lang="en-CA" dirty="0">
                  <a:latin typeface="Calibri" pitchFamily="34" charset="0"/>
                </a:rPr>
                <a:t> menu </a:t>
              </a:r>
              <a:r>
                <a:rPr lang="en-CA" dirty="0" smtClean="0">
                  <a:latin typeface="Calibri" pitchFamily="34" charset="0"/>
                </a:rPr>
                <a:t>provides </a:t>
              </a:r>
              <a:r>
                <a:rPr lang="en-CA" dirty="0">
                  <a:latin typeface="Calibri" pitchFamily="34" charset="0"/>
                </a:rPr>
                <a:t>program help and other information.  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60000" y="1296000"/>
              <a:ext cx="8424000" cy="5045698"/>
              <a:chOff x="252000" y="1368000"/>
              <a:chExt cx="8424000" cy="504569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52000" y="2471668"/>
                <a:ext cx="5962523" cy="3006598"/>
                <a:chOff x="935965" y="2471668"/>
                <a:chExt cx="5962523" cy="3006598"/>
              </a:xfrm>
            </p:grpSpPr>
            <p:pic>
              <p:nvPicPr>
                <p:cNvPr id="24" name="Picture 2" descr="C:\Users\User1\Desktop\ScreenHunter\ICv6 Course\ICv6 Help.jp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935965" y="2471668"/>
                  <a:ext cx="5962523" cy="300659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9" name="Rounded Rectangle 28"/>
                <p:cNvSpPr>
                  <a:spLocks/>
                </p:cNvSpPr>
                <p:nvPr/>
              </p:nvSpPr>
              <p:spPr>
                <a:xfrm>
                  <a:off x="6084000" y="2484000"/>
                  <a:ext cx="792000" cy="424440"/>
                </a:xfrm>
                <a:prstGeom prst="roundRect">
                  <a:avLst>
                    <a:gd name="adj" fmla="val 15758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252000" y="1368000"/>
                <a:ext cx="4176000" cy="923330"/>
              </a:xfrm>
              <a:prstGeom prst="rect">
                <a:avLst/>
              </a:prstGeom>
              <a:solidFill>
                <a:srgbClr val="C3D4F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Topics</a:t>
                </a:r>
                <a:r>
                  <a:rPr lang="en-CA" dirty="0">
                    <a:latin typeface="Calibri" pitchFamily="34" charset="0"/>
                  </a:rPr>
                  <a:t> - Contains a just about anything you need to know about using </a:t>
                </a:r>
                <a:r>
                  <a:rPr lang="en-CA" dirty="0" smtClean="0">
                    <a:latin typeface="Calibri" pitchFamily="34" charset="0"/>
                  </a:rPr>
                  <a:t>the </a:t>
                </a:r>
                <a:r>
                  <a:rPr lang="en-CA" dirty="0">
                    <a:latin typeface="Calibri" pitchFamily="34" charset="0"/>
                  </a:rPr>
                  <a:t>program. </a:t>
                </a:r>
                <a:r>
                  <a:rPr lang="en-CA" dirty="0" smtClean="0">
                    <a:latin typeface="Calibri" pitchFamily="34" charset="0"/>
                  </a:rPr>
                  <a:t>                   </a:t>
                </a:r>
                <a:r>
                  <a:rPr lang="en-CA" dirty="0" smtClean="0">
                    <a:solidFill>
                      <a:srgbClr val="FF0000"/>
                    </a:solidFill>
                    <a:latin typeface="Calibri" pitchFamily="34" charset="0"/>
                  </a:rPr>
                  <a:t>Don’t </a:t>
                </a:r>
                <a:r>
                  <a:rPr lang="en-CA" dirty="0">
                    <a:solidFill>
                      <a:srgbClr val="FF0000"/>
                    </a:solidFill>
                    <a:latin typeface="Calibri" pitchFamily="34" charset="0"/>
                  </a:rPr>
                  <a:t>forget to use it!</a:t>
                </a:r>
              </a:p>
            </p:txBody>
          </p:sp>
          <p:cxnSp>
            <p:nvCxnSpPr>
              <p:cNvPr id="15" name="Straight Arrow Connector 14"/>
              <p:cNvCxnSpPr>
                <a:stCxn id="14" idx="2"/>
              </p:cNvCxnSpPr>
              <p:nvPr/>
            </p:nvCxnSpPr>
            <p:spPr bwMode="auto">
              <a:xfrm rot="16200000" flipH="1">
                <a:off x="1987586" y="2643744"/>
                <a:ext cx="705622" cy="7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34" idx="1"/>
              </p:cNvCxnSpPr>
              <p:nvPr/>
            </p:nvCxnSpPr>
            <p:spPr bwMode="auto">
              <a:xfrm rot="10800000" flipV="1">
                <a:off x="2843808" y="4023008"/>
                <a:ext cx="3600192" cy="1980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3" idx="1"/>
              </p:cNvCxnSpPr>
              <p:nvPr/>
            </p:nvCxnSpPr>
            <p:spPr bwMode="auto">
              <a:xfrm rot="10800000" flipV="1">
                <a:off x="2915816" y="2825610"/>
                <a:ext cx="3528184" cy="81941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6444000" y="2471668"/>
                <a:ext cx="2232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Tips on how to best use the program.</a:t>
                </a:r>
                <a:endParaRPr lang="en-CA" sz="20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44000" y="3501008"/>
                <a:ext cx="2160000" cy="1044000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A complete set of </a:t>
                </a:r>
                <a:r>
                  <a:rPr lang="en-CA" sz="2000" b="1" dirty="0" smtClean="0"/>
                  <a:t>ICS forms </a:t>
                </a:r>
                <a:r>
                  <a:rPr lang="en-CA" sz="2000" dirty="0" smtClean="0"/>
                  <a:t>that may be printed out.</a:t>
                </a:r>
                <a:endParaRPr lang="en-CA" sz="20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44000" y="4752000"/>
                <a:ext cx="2160000" cy="1015663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Information on the program and its version number.</a:t>
                </a:r>
                <a:endParaRPr lang="en-CA" sz="2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224000" y="5705812"/>
                <a:ext cx="3672000" cy="707886"/>
              </a:xfrm>
              <a:prstGeom prst="rect">
                <a:avLst/>
              </a:prstGeom>
              <a:solidFill>
                <a:srgbClr val="C3D4F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Registration status and the number of computers registered.</a:t>
                </a:r>
                <a:endParaRPr lang="en-CA" sz="2000" dirty="0"/>
              </a:p>
            </p:txBody>
          </p:sp>
          <p:cxnSp>
            <p:nvCxnSpPr>
              <p:cNvPr id="41" name="Straight Arrow Connector 40"/>
              <p:cNvCxnSpPr>
                <a:stCxn id="35" idx="1"/>
              </p:cNvCxnSpPr>
              <p:nvPr/>
            </p:nvCxnSpPr>
            <p:spPr bwMode="auto">
              <a:xfrm rot="10800000">
                <a:off x="4932040" y="4869160"/>
                <a:ext cx="1511960" cy="39067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>
                <a:stCxn id="36" idx="0"/>
              </p:cNvCxnSpPr>
              <p:nvPr/>
            </p:nvCxnSpPr>
            <p:spPr bwMode="auto">
              <a:xfrm flipV="1">
                <a:off x="3060000" y="5373219"/>
                <a:ext cx="0" cy="33259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33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Standard Tool Bar</a:t>
            </a:r>
            <a:endParaRPr lang="en-CA" sz="3200" b="1" dirty="0"/>
          </a:p>
        </p:txBody>
      </p:sp>
      <p:grpSp>
        <p:nvGrpSpPr>
          <p:cNvPr id="79" name="Group 78"/>
          <p:cNvGrpSpPr/>
          <p:nvPr/>
        </p:nvGrpSpPr>
        <p:grpSpPr>
          <a:xfrm>
            <a:off x="612000" y="1008000"/>
            <a:ext cx="7956755" cy="4797968"/>
            <a:chOff x="612000" y="1008000"/>
            <a:chExt cx="7956755" cy="4797968"/>
          </a:xfrm>
        </p:grpSpPr>
        <p:sp>
          <p:nvSpPr>
            <p:cNvPr id="47" name="TextBox 5"/>
            <p:cNvSpPr txBox="1">
              <a:spLocks noChangeArrowheads="1"/>
            </p:cNvSpPr>
            <p:nvPr/>
          </p:nvSpPr>
          <p:spPr bwMode="auto">
            <a:xfrm>
              <a:off x="612000" y="1008000"/>
              <a:ext cx="79567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dirty="0">
                  <a:latin typeface="Calibri" pitchFamily="34" charset="0"/>
                </a:rPr>
                <a:t>Every data entry screen has a tool bar in its upper right hand corner, as shown here. 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048009" y="1894638"/>
              <a:ext cx="6994391" cy="2988000"/>
              <a:chOff x="1048009" y="2124000"/>
              <a:chExt cx="6994391" cy="2988000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048009" y="3024000"/>
                <a:ext cx="6565583" cy="839534"/>
                <a:chOff x="1012009" y="4320000"/>
                <a:chExt cx="6565583" cy="839534"/>
              </a:xfrm>
            </p:grpSpPr>
            <p:pic>
              <p:nvPicPr>
                <p:cNvPr id="63" name="Picture 2" descr="C:\Users\User1\Desktop\SAR\Barriere SAR\IC Pro\ICPROv7\Snips\Tool Bars etc\Tool Bar_2.jpg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1012009" y="4320000"/>
                  <a:ext cx="6565583" cy="83953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38" name="Group 52"/>
                <p:cNvGrpSpPr>
                  <a:grpSpLocks noChangeAspect="1"/>
                </p:cNvGrpSpPr>
                <p:nvPr/>
              </p:nvGrpSpPr>
              <p:grpSpPr bwMode="auto">
                <a:xfrm>
                  <a:off x="1260000" y="4463992"/>
                  <a:ext cx="6135269" cy="565685"/>
                  <a:chOff x="2856200" y="4236742"/>
                  <a:chExt cx="2831711" cy="261121"/>
                </a:xfrm>
              </p:grpSpPr>
              <p:sp>
                <p:nvSpPr>
                  <p:cNvPr id="57" name="Rounded Rectangle 56"/>
                  <p:cNvSpPr/>
                  <p:nvPr/>
                </p:nvSpPr>
                <p:spPr bwMode="auto">
                  <a:xfrm>
                    <a:off x="2856200" y="4236742"/>
                    <a:ext cx="1146481" cy="252080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 bwMode="auto">
                  <a:xfrm>
                    <a:off x="4127299" y="4236742"/>
                    <a:ext cx="252050" cy="252080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59" name="Rounded Rectangle 58"/>
                  <p:cNvSpPr/>
                  <p:nvPr/>
                </p:nvSpPr>
                <p:spPr bwMode="auto">
                  <a:xfrm>
                    <a:off x="4451305" y="4245051"/>
                    <a:ext cx="252050" cy="252812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60" name="Rounded Rectangle 59"/>
                  <p:cNvSpPr/>
                  <p:nvPr/>
                </p:nvSpPr>
                <p:spPr bwMode="auto">
                  <a:xfrm>
                    <a:off x="4783618" y="4236742"/>
                    <a:ext cx="252050" cy="252080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61" name="Rounded Rectangle 60"/>
                  <p:cNvSpPr/>
                  <p:nvPr/>
                </p:nvSpPr>
                <p:spPr bwMode="auto">
                  <a:xfrm>
                    <a:off x="5099316" y="4236742"/>
                    <a:ext cx="252783" cy="252812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  <p:sp>
                <p:nvSpPr>
                  <p:cNvPr id="62" name="Rounded Rectangle 61"/>
                  <p:cNvSpPr/>
                  <p:nvPr/>
                </p:nvSpPr>
                <p:spPr bwMode="auto">
                  <a:xfrm>
                    <a:off x="5435861" y="4236742"/>
                    <a:ext cx="252050" cy="252812"/>
                  </a:xfrm>
                  <a:prstGeom prst="round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CA" dirty="0"/>
                  </a:p>
                </p:txBody>
              </p:sp>
            </p:grpSp>
          </p:grpSp>
          <p:cxnSp>
            <p:nvCxnSpPr>
              <p:cNvPr id="43" name="Straight Arrow Connector 42"/>
              <p:cNvCxnSpPr>
                <a:stCxn id="35" idx="0"/>
                <a:endCxn id="58" idx="2"/>
              </p:cNvCxnSpPr>
              <p:nvPr/>
            </p:nvCxnSpPr>
            <p:spPr bwMode="auto">
              <a:xfrm flipV="1">
                <a:off x="4319861" y="3714091"/>
                <a:ext cx="3190" cy="39070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>
                <a:stCxn id="34" idx="2"/>
                <a:endCxn id="57" idx="0"/>
              </p:cNvCxnSpPr>
              <p:nvPr/>
            </p:nvCxnSpPr>
            <p:spPr bwMode="auto">
              <a:xfrm>
                <a:off x="2534400" y="2808000"/>
                <a:ext cx="3600" cy="35999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36" idx="2"/>
                <a:endCxn id="59" idx="0"/>
              </p:cNvCxnSpPr>
              <p:nvPr/>
            </p:nvCxnSpPr>
            <p:spPr bwMode="auto">
              <a:xfrm>
                <a:off x="5014112" y="2770097"/>
                <a:ext cx="10940" cy="41589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37" idx="0"/>
                <a:endCxn id="60" idx="2"/>
              </p:cNvCxnSpPr>
              <p:nvPr/>
            </p:nvCxnSpPr>
            <p:spPr bwMode="auto">
              <a:xfrm flipH="1" flipV="1">
                <a:off x="5745051" y="3714091"/>
                <a:ext cx="4009" cy="100190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49" idx="2"/>
                <a:endCxn id="61" idx="0"/>
              </p:cNvCxnSpPr>
              <p:nvPr/>
            </p:nvCxnSpPr>
            <p:spPr bwMode="auto">
              <a:xfrm flipH="1">
                <a:off x="6429846" y="2772000"/>
                <a:ext cx="21215" cy="39599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51" idx="0"/>
                <a:endCxn id="62" idx="2"/>
              </p:cNvCxnSpPr>
              <p:nvPr/>
            </p:nvCxnSpPr>
            <p:spPr bwMode="auto">
              <a:xfrm flipH="1" flipV="1">
                <a:off x="7158220" y="3715677"/>
                <a:ext cx="2180" cy="38832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6"/>
              <p:cNvSpPr txBox="1">
                <a:spLocks noChangeArrowheads="1"/>
              </p:cNvSpPr>
              <p:nvPr/>
            </p:nvSpPr>
            <p:spPr bwMode="auto">
              <a:xfrm>
                <a:off x="1130400" y="2124000"/>
                <a:ext cx="2808000" cy="68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Go to </a:t>
                </a:r>
                <a:r>
                  <a:rPr lang="en-CA" dirty="0">
                    <a:latin typeface="Calibri" pitchFamily="34" charset="0"/>
                  </a:rPr>
                  <a:t>the first, next, previous and last data </a:t>
                </a:r>
                <a:r>
                  <a:rPr lang="en-CA" dirty="0" smtClean="0">
                    <a:latin typeface="Calibri" pitchFamily="34" charset="0"/>
                  </a:rPr>
                  <a:t>form.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5" name="TextBox 7"/>
              <p:cNvSpPr txBox="1">
                <a:spLocks noChangeArrowheads="1"/>
              </p:cNvSpPr>
              <p:nvPr/>
            </p:nvSpPr>
            <p:spPr bwMode="auto">
              <a:xfrm>
                <a:off x="3149861" y="4104794"/>
                <a:ext cx="2340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Open</a:t>
                </a:r>
                <a:r>
                  <a:rPr lang="en-CA" dirty="0">
                    <a:latin typeface="Calibri" pitchFamily="34" charset="0"/>
                  </a:rPr>
                  <a:t> a new data </a:t>
                </a:r>
                <a:r>
                  <a:rPr lang="en-CA" dirty="0" smtClean="0">
                    <a:latin typeface="Calibri" pitchFamily="34" charset="0"/>
                  </a:rPr>
                  <a:t>form.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6" name="TextBox 8"/>
              <p:cNvSpPr txBox="1">
                <a:spLocks noChangeArrowheads="1"/>
              </p:cNvSpPr>
              <p:nvPr/>
            </p:nvSpPr>
            <p:spPr bwMode="auto">
              <a:xfrm>
                <a:off x="4149636" y="2124000"/>
                <a:ext cx="1728952" cy="64609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Save</a:t>
                </a:r>
                <a:r>
                  <a:rPr lang="en-CA" dirty="0">
                    <a:latin typeface="Calibri" pitchFamily="34" charset="0"/>
                  </a:rPr>
                  <a:t> the current data </a:t>
                </a:r>
                <a:r>
                  <a:rPr lang="en-CA" dirty="0" smtClean="0">
                    <a:latin typeface="Calibri" pitchFamily="34" charset="0"/>
                  </a:rPr>
                  <a:t>form.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7" name="TextBox 9"/>
              <p:cNvSpPr txBox="1">
                <a:spLocks noChangeArrowheads="1"/>
              </p:cNvSpPr>
              <p:nvPr/>
            </p:nvSpPr>
            <p:spPr bwMode="auto">
              <a:xfrm>
                <a:off x="4723060" y="4716000"/>
                <a:ext cx="2052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Undo</a:t>
                </a:r>
                <a:r>
                  <a:rPr lang="en-CA" dirty="0">
                    <a:latin typeface="Calibri" pitchFamily="34" charset="0"/>
                  </a:rPr>
                  <a:t> the last </a:t>
                </a:r>
                <a:r>
                  <a:rPr lang="en-CA" dirty="0" smtClean="0">
                    <a:latin typeface="Calibri" pitchFamily="34" charset="0"/>
                  </a:rPr>
                  <a:t>entry.</a:t>
                </a:r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49" name="TextBox 11"/>
              <p:cNvSpPr txBox="1">
                <a:spLocks noChangeArrowheads="1"/>
              </p:cNvSpPr>
              <p:nvPr/>
            </p:nvSpPr>
            <p:spPr bwMode="auto">
              <a:xfrm>
                <a:off x="5965061" y="2376000"/>
                <a:ext cx="972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Refresh.</a:t>
                </a:r>
                <a:endParaRPr lang="en-CA" b="1" dirty="0">
                  <a:latin typeface="Calibri" pitchFamily="34" charset="0"/>
                </a:endParaRPr>
              </a:p>
            </p:txBody>
          </p:sp>
          <p:sp>
            <p:nvSpPr>
              <p:cNvPr id="51" name="TextBox 13"/>
              <p:cNvSpPr txBox="1">
                <a:spLocks noChangeArrowheads="1"/>
              </p:cNvSpPr>
              <p:nvPr/>
            </p:nvSpPr>
            <p:spPr bwMode="auto">
              <a:xfrm>
                <a:off x="6278400" y="4104000"/>
                <a:ext cx="1764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b="1" dirty="0">
                    <a:latin typeface="Calibri" pitchFamily="34" charset="0"/>
                  </a:rPr>
                  <a:t>Close</a:t>
                </a:r>
                <a:r>
                  <a:rPr lang="en-CA" dirty="0">
                    <a:latin typeface="Calibri" pitchFamily="34" charset="0"/>
                  </a:rPr>
                  <a:t> the </a:t>
                </a:r>
                <a:r>
                  <a:rPr lang="en-CA" dirty="0" smtClean="0">
                    <a:latin typeface="Calibri" pitchFamily="34" charset="0"/>
                  </a:rPr>
                  <a:t>record.</a:t>
                </a:r>
                <a:endParaRPr lang="en-CA" dirty="0">
                  <a:latin typeface="Calibri" pitchFamily="34" charset="0"/>
                </a:endParaRPr>
              </a:p>
            </p:txBody>
          </p:sp>
        </p:grpSp>
        <p:sp>
          <p:nvSpPr>
            <p:cNvPr id="53" name="TextBox 9"/>
            <p:cNvSpPr txBox="1">
              <a:spLocks noChangeArrowheads="1"/>
            </p:cNvSpPr>
            <p:nvPr/>
          </p:nvSpPr>
          <p:spPr bwMode="auto">
            <a:xfrm>
              <a:off x="612000" y="4882638"/>
              <a:ext cx="3492000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b="1" dirty="0" smtClean="0">
                  <a:solidFill>
                    <a:srgbClr val="FF0000"/>
                  </a:solidFill>
                  <a:latin typeface="Calibri" pitchFamily="34" charset="0"/>
                </a:rPr>
                <a:t>Remember to click the “Open New Data Form” icon before trying to create a new data form. </a:t>
              </a:r>
              <a:endParaRPr lang="en-CA" dirty="0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Sizing a Window 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34</a:t>
            </a:fld>
            <a:endParaRPr lang="en-CA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 l="61264" t="17450" r="11331" b="53150"/>
          <a:stretch>
            <a:fillRect/>
          </a:stretch>
        </p:blipFill>
        <p:spPr bwMode="auto">
          <a:xfrm>
            <a:off x="14005048" y="1196752"/>
            <a:ext cx="62646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288000" y="1260000"/>
            <a:ext cx="8586000" cy="4739330"/>
            <a:chOff x="288000" y="1268758"/>
            <a:chExt cx="8586000" cy="4739330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288000" y="1268758"/>
              <a:ext cx="5544000" cy="1427973"/>
              <a:chOff x="457200" y="1196752"/>
              <a:chExt cx="5206794" cy="134112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57200" y="1196752"/>
                <a:ext cx="5206794" cy="1341120"/>
                <a:chOff x="457200" y="1196752"/>
                <a:chExt cx="5206794" cy="1341120"/>
              </a:xfrm>
            </p:grpSpPr>
            <p:pic>
              <p:nvPicPr>
                <p:cNvPr id="3075" name="Picture 3" descr="C:\Users\Lawrence\Desktop\Snips\Logistics\Sizing_10_1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457200" y="1196752"/>
                  <a:ext cx="5132832" cy="13411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3" name="Group 12"/>
                <p:cNvGrpSpPr/>
                <p:nvPr/>
              </p:nvGrpSpPr>
              <p:grpSpPr>
                <a:xfrm>
                  <a:off x="5454000" y="2061251"/>
                  <a:ext cx="209994" cy="209994"/>
                  <a:chOff x="7344000" y="1879200"/>
                  <a:chExt cx="209994" cy="209994"/>
                </a:xfrm>
              </p:grpSpPr>
              <p:sp>
                <p:nvSpPr>
                  <p:cNvPr id="12" name="Oval 11"/>
                  <p:cNvSpPr>
                    <a:spLocks noChangeAspect="1"/>
                  </p:cNvSpPr>
                  <p:nvPr/>
                </p:nvSpPr>
                <p:spPr>
                  <a:xfrm>
                    <a:off x="7344000" y="1879200"/>
                    <a:ext cx="209994" cy="209994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Left-Right Arrow 10"/>
                  <p:cNvSpPr>
                    <a:spLocks noChangeAspect="1"/>
                  </p:cNvSpPr>
                  <p:nvPr/>
                </p:nvSpPr>
                <p:spPr>
                  <a:xfrm>
                    <a:off x="7380000" y="1954800"/>
                    <a:ext cx="148174" cy="59048"/>
                  </a:xfrm>
                  <a:prstGeom prst="leftRightArrow">
                    <a:avLst>
                      <a:gd name="adj1" fmla="val 26415"/>
                      <a:gd name="adj2" fmla="val 50000"/>
                    </a:avLst>
                  </a:prstGeom>
                  <a:noFill/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/>
              <p:cNvGrpSpPr/>
              <p:nvPr/>
            </p:nvGrpSpPr>
            <p:grpSpPr>
              <a:xfrm>
                <a:off x="5454000" y="2031854"/>
                <a:ext cx="209994" cy="209994"/>
                <a:chOff x="7344000" y="1879200"/>
                <a:chExt cx="209994" cy="209994"/>
              </a:xfrm>
            </p:grpSpPr>
            <p:sp>
              <p:nvSpPr>
                <p:cNvPr id="15" name="Left-Right Arrow 14"/>
                <p:cNvSpPr>
                  <a:spLocks noChangeAspect="1"/>
                </p:cNvSpPr>
                <p:nvPr/>
              </p:nvSpPr>
              <p:spPr>
                <a:xfrm>
                  <a:off x="7380000" y="1954800"/>
                  <a:ext cx="148174" cy="59048"/>
                </a:xfrm>
                <a:prstGeom prst="leftRightArrow">
                  <a:avLst>
                    <a:gd name="adj1" fmla="val 26415"/>
                    <a:gd name="adj2" fmla="val 50000"/>
                  </a:avLst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>
                  <a:spLocks noChangeAspect="1"/>
                </p:cNvSpPr>
                <p:nvPr/>
              </p:nvSpPr>
              <p:spPr>
                <a:xfrm>
                  <a:off x="7344000" y="1879200"/>
                  <a:ext cx="209994" cy="20999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5904000" y="1692000"/>
              <a:ext cx="2970000" cy="118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Place the cursor on the border. When the double arrow appears pull the border to the desired position.</a:t>
              </a:r>
              <a:endParaRPr lang="en-CA" dirty="0">
                <a:latin typeface="Calibri" pitchFamily="34" charset="0"/>
              </a:endParaRPr>
            </a:p>
          </p:txBody>
        </p:sp>
        <p:pic>
          <p:nvPicPr>
            <p:cNvPr id="24" name="Picture 3" descr="C:\Users\Lawrence\Desktop\Snips\Logistics\Sizing_10_1_2.jp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88000" y="3248758"/>
              <a:ext cx="6125748" cy="14345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6"/>
            <p:cNvSpPr txBox="1">
              <a:spLocks noChangeArrowheads="1"/>
            </p:cNvSpPr>
            <p:nvPr/>
          </p:nvSpPr>
          <p:spPr bwMode="auto">
            <a:xfrm>
              <a:off x="1944000" y="5084758"/>
              <a:ext cx="5220000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CA" dirty="0">
                  <a:latin typeface="Calibri" pitchFamily="34" charset="0"/>
                </a:rPr>
                <a:t> </a:t>
              </a:r>
              <a:r>
                <a:rPr lang="en-CA" dirty="0" smtClean="0">
                  <a:latin typeface="Calibri" pitchFamily="34" charset="0"/>
                </a:rPr>
                <a:t> Not all windows can be resized.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dirty="0" smtClean="0">
                  <a:latin typeface="Calibri" pitchFamily="34" charset="0"/>
                </a:rPr>
                <a:t>  On some windows only the bottom can be resized.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dirty="0" smtClean="0">
                  <a:latin typeface="Calibri" pitchFamily="34" charset="0"/>
                </a:rPr>
                <a:t>  Not all columns within a window can be resized.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Sizing Column Widths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35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3131840" y="38610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1512000" y="1044000"/>
            <a:ext cx="6372974" cy="5276135"/>
            <a:chOff x="1512000" y="1044000"/>
            <a:chExt cx="6372974" cy="5276135"/>
          </a:xfrm>
        </p:grpSpPr>
        <p:sp>
          <p:nvSpPr>
            <p:cNvPr id="22" name="TextBox 21"/>
            <p:cNvSpPr txBox="1"/>
            <p:nvPr/>
          </p:nvSpPr>
          <p:spPr>
            <a:xfrm>
              <a:off x="2196000" y="1044000"/>
              <a:ext cx="475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Hover cursor over the column edge of the title bar until the double arrow appears.</a:t>
              </a:r>
              <a:endParaRPr lang="en-CA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84000" y="3852000"/>
              <a:ext cx="4176464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Left click and hold, then pull column edge to desired location, then unclick.</a:t>
              </a:r>
              <a:endParaRPr lang="en-CA" sz="2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512000" y="4752000"/>
              <a:ext cx="6049548" cy="1568135"/>
              <a:chOff x="1512000" y="4752000"/>
              <a:chExt cx="6049548" cy="1568135"/>
            </a:xfrm>
          </p:grpSpPr>
          <p:pic>
            <p:nvPicPr>
              <p:cNvPr id="1037" name="Picture 13" descr="C:\Users\Lawrence\Desktop\Snips\Logistics\Sizing_9_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1512000" y="4752000"/>
                <a:ext cx="6049548" cy="156813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/>
            </p:spPr>
          </p:pic>
          <p:cxnSp>
            <p:nvCxnSpPr>
              <p:cNvPr id="45" name="Straight Arrow Connector 44"/>
              <p:cNvCxnSpPr/>
              <p:nvPr/>
            </p:nvCxnSpPr>
            <p:spPr>
              <a:xfrm>
                <a:off x="6073200" y="6069600"/>
                <a:ext cx="5580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1512000" y="1980000"/>
              <a:ext cx="6372974" cy="1584716"/>
              <a:chOff x="1512000" y="1980000"/>
              <a:chExt cx="6372974" cy="1584716"/>
            </a:xfrm>
          </p:grpSpPr>
          <p:pic>
            <p:nvPicPr>
              <p:cNvPr id="1036" name="Picture 12" descr="C:\Users\Lawrence\Desktop\Snips\Logistics\Sizing_9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1512000" y="1980000"/>
                <a:ext cx="6120783" cy="15847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6285600" y="2512487"/>
                <a:ext cx="1599374" cy="912582"/>
                <a:chOff x="5292576" y="2628000"/>
                <a:chExt cx="1394869" cy="79589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1" name="Group 10"/>
                <p:cNvGrpSpPr>
                  <a:grpSpLocks noChangeAspect="1"/>
                </p:cNvGrpSpPr>
                <p:nvPr/>
              </p:nvGrpSpPr>
              <p:grpSpPr>
                <a:xfrm>
                  <a:off x="5321376" y="3010897"/>
                  <a:ext cx="98281" cy="60487"/>
                  <a:chOff x="2898000" y="3861048"/>
                  <a:chExt cx="468000" cy="288032"/>
                </a:xfrm>
              </p:grpSpPr>
              <p:sp>
                <p:nvSpPr>
                  <p:cNvPr id="6" name="Left-Right Arrow 5"/>
                  <p:cNvSpPr/>
                  <p:nvPr/>
                </p:nvSpPr>
                <p:spPr>
                  <a:xfrm>
                    <a:off x="2898000" y="3913200"/>
                    <a:ext cx="468000" cy="180000"/>
                  </a:xfrm>
                  <a:prstGeom prst="leftRightArrow">
                    <a:avLst>
                      <a:gd name="adj1" fmla="val 36601"/>
                      <a:gd name="adj2" fmla="val 5000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3131840" y="3861048"/>
                    <a:ext cx="0" cy="28803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Oval 18"/>
                <p:cNvSpPr>
                  <a:spLocks noChangeAspect="1"/>
                </p:cNvSpPr>
                <p:nvPr/>
              </p:nvSpPr>
              <p:spPr>
                <a:xfrm>
                  <a:off x="5292576" y="2963160"/>
                  <a:ext cx="155448" cy="15544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3" name="Picture 9" descr="C:\Users\Lawrence\Desktop\Snips\Logistics\Sizing_8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5868143" y="2628000"/>
                  <a:ext cx="819302" cy="79589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</p:pic>
            <p:cxnSp>
              <p:nvCxnSpPr>
                <p:cNvPr id="25" name="Straight Connector 24"/>
                <p:cNvCxnSpPr>
                  <a:stCxn id="19" idx="6"/>
                </p:cNvCxnSpPr>
                <p:nvPr/>
              </p:nvCxnSpPr>
              <p:spPr>
                <a:xfrm flipV="1">
                  <a:off x="5448024" y="2736000"/>
                  <a:ext cx="677371" cy="30488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9" idx="6"/>
                </p:cNvCxnSpPr>
                <p:nvPr/>
              </p:nvCxnSpPr>
              <p:spPr>
                <a:xfrm>
                  <a:off x="5448024" y="3040884"/>
                  <a:ext cx="677371" cy="26770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/>
              <p:cNvCxnSpPr/>
              <p:nvPr/>
            </p:nvCxnSpPr>
            <p:spPr>
              <a:xfrm>
                <a:off x="6112800" y="3308400"/>
                <a:ext cx="2628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Delete Data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36</a:t>
            </a:fld>
            <a:endParaRPr lang="en-CA"/>
          </a:p>
        </p:txBody>
      </p:sp>
      <p:grpSp>
        <p:nvGrpSpPr>
          <p:cNvPr id="46" name="Group 45"/>
          <p:cNvGrpSpPr/>
          <p:nvPr/>
        </p:nvGrpSpPr>
        <p:grpSpPr>
          <a:xfrm>
            <a:off x="251520" y="1008000"/>
            <a:ext cx="8622480" cy="5093184"/>
            <a:chOff x="251520" y="1008000"/>
            <a:chExt cx="8622480" cy="5093184"/>
          </a:xfrm>
        </p:grpSpPr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5760000" y="1116000"/>
              <a:ext cx="2628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2. Select </a:t>
              </a:r>
              <a:r>
                <a:rPr lang="en-CA" b="1" dirty="0" smtClean="0">
                  <a:latin typeface="Calibri" pitchFamily="34" charset="0"/>
                </a:rPr>
                <a:t>File</a:t>
              </a:r>
              <a:r>
                <a:rPr lang="en-CA" dirty="0" smtClean="0">
                  <a:latin typeface="Calibri" pitchFamily="34" charset="0"/>
                </a:rPr>
                <a:t>, then </a:t>
              </a:r>
              <a:r>
                <a:rPr lang="en-CA" b="1" dirty="0" smtClean="0">
                  <a:latin typeface="Calibri" pitchFamily="34" charset="0"/>
                </a:rPr>
                <a:t>Delete</a:t>
              </a:r>
              <a:r>
                <a:rPr lang="en-CA" dirty="0" smtClean="0">
                  <a:latin typeface="Calibri" pitchFamily="34" charset="0"/>
                </a:rPr>
                <a:t>.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539552" y="1008000"/>
              <a:ext cx="3204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1. Select the </a:t>
              </a:r>
              <a:r>
                <a:rPr lang="en-CA" b="1" dirty="0" smtClean="0">
                  <a:latin typeface="Calibri" pitchFamily="34" charset="0"/>
                </a:rPr>
                <a:t>item</a:t>
              </a:r>
              <a:r>
                <a:rPr lang="en-CA" dirty="0" smtClean="0">
                  <a:latin typeface="Calibri" pitchFamily="34" charset="0"/>
                </a:rPr>
                <a:t> to be deleted.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864000" y="3852000"/>
              <a:ext cx="2232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3. Click </a:t>
              </a:r>
              <a:r>
                <a:rPr lang="en-CA" b="1" dirty="0" smtClean="0">
                  <a:latin typeface="Calibri" pitchFamily="34" charset="0"/>
                </a:rPr>
                <a:t>Yes</a:t>
              </a:r>
              <a:r>
                <a:rPr lang="en-CA" dirty="0" smtClean="0">
                  <a:latin typeface="Calibri" pitchFamily="34" charset="0"/>
                </a:rPr>
                <a:t> to confirm the deletion.</a:t>
              </a:r>
              <a:endParaRPr lang="en-CA" dirty="0">
                <a:latin typeface="Calibri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1520" y="1620000"/>
              <a:ext cx="5132832" cy="1792224"/>
              <a:chOff x="251520" y="1214020"/>
              <a:chExt cx="5132832" cy="1792224"/>
            </a:xfrm>
          </p:grpSpPr>
          <p:pic>
            <p:nvPicPr>
              <p:cNvPr id="1028" name="Picture 4" descr="C:\Users\Lawrence\Desktop\Snips\File\M-v7 File_ Delete_3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251520" y="1214020"/>
                <a:ext cx="5132832" cy="1792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Rounded Rectangle 14"/>
              <p:cNvSpPr>
                <a:spLocks noChangeAspect="1"/>
              </p:cNvSpPr>
              <p:nvPr/>
            </p:nvSpPr>
            <p:spPr>
              <a:xfrm>
                <a:off x="1346400" y="2404800"/>
                <a:ext cx="3463200" cy="141280"/>
              </a:xfrm>
              <a:prstGeom prst="roundRect">
                <a:avLst>
                  <a:gd name="adj" fmla="val 767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48000" y="4222800"/>
              <a:ext cx="8226000" cy="1878384"/>
              <a:chOff x="648000" y="4366800"/>
              <a:chExt cx="8226000" cy="1878384"/>
            </a:xfrm>
          </p:grpSpPr>
          <p:pic>
            <p:nvPicPr>
              <p:cNvPr id="1031" name="Picture 7" descr="C:\Users\Lawrence\Desktop\Snips\File\M-v7 File_ Delete_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3741168" y="4366800"/>
                <a:ext cx="5132832" cy="18348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648000" y="4849200"/>
                <a:ext cx="2731008" cy="1395984"/>
                <a:chOff x="457200" y="3356992"/>
                <a:chExt cx="2731008" cy="1395984"/>
              </a:xfrm>
            </p:grpSpPr>
            <p:pic>
              <p:nvPicPr>
                <p:cNvPr id="1030" name="Picture 6" descr="C:\Users\Lawrence\Desktop\Snips\File\M-v7 File_ Delete_5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457200" y="3356992"/>
                  <a:ext cx="2731008" cy="139598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Rounded Rectangle 18"/>
                <p:cNvSpPr>
                  <a:spLocks/>
                </p:cNvSpPr>
                <p:nvPr/>
              </p:nvSpPr>
              <p:spPr>
                <a:xfrm>
                  <a:off x="1735200" y="4356000"/>
                  <a:ext cx="655200" cy="244800"/>
                </a:xfrm>
                <a:prstGeom prst="roundRect">
                  <a:avLst>
                    <a:gd name="adj" fmla="val 767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cxnSp>
            <p:nvCxnSpPr>
              <p:cNvPr id="22" name="Straight Arrow Connector 21"/>
              <p:cNvCxnSpPr>
                <a:stCxn id="1030" idx="3"/>
              </p:cNvCxnSpPr>
              <p:nvPr/>
            </p:nvCxnSpPr>
            <p:spPr>
              <a:xfrm>
                <a:off x="3379008" y="5547192"/>
                <a:ext cx="1430592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5032800" y="5616000"/>
              <a:ext cx="2970000" cy="369332"/>
            </a:xfrm>
            <a:prstGeom prst="rect">
              <a:avLst/>
            </a:prstGeom>
            <a:solidFill>
              <a:srgbClr val="C3D4F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CA" dirty="0" smtClean="0">
                  <a:latin typeface="Calibri" pitchFamily="34" charset="0"/>
                </a:rPr>
                <a:t>The selected item is deleted.</a:t>
              </a:r>
              <a:endParaRPr lang="en-CA" dirty="0">
                <a:latin typeface="Calibri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213600" y="1717199"/>
              <a:ext cx="1806624" cy="2132209"/>
              <a:chOff x="6213600" y="1717199"/>
              <a:chExt cx="1806624" cy="2132209"/>
            </a:xfrm>
          </p:grpSpPr>
          <p:pic>
            <p:nvPicPr>
              <p:cNvPr id="1027" name="Picture 3" descr="C:\Users\Lawrence\Desktop\Snips\File\M-v7 File_ Delete_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6228000" y="1728000"/>
                <a:ext cx="1792224" cy="21214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ounded Rectangle 17"/>
              <p:cNvSpPr>
                <a:spLocks noChangeAspect="1"/>
              </p:cNvSpPr>
              <p:nvPr/>
            </p:nvSpPr>
            <p:spPr>
              <a:xfrm>
                <a:off x="6246000" y="2829939"/>
                <a:ext cx="1756800" cy="140675"/>
              </a:xfrm>
              <a:prstGeom prst="roundRect">
                <a:avLst>
                  <a:gd name="adj" fmla="val 767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44" name="Rounded Rectangle 43"/>
              <p:cNvSpPr>
                <a:spLocks noChangeAspect="1"/>
              </p:cNvSpPr>
              <p:nvPr/>
            </p:nvSpPr>
            <p:spPr>
              <a:xfrm>
                <a:off x="6213600" y="1717199"/>
                <a:ext cx="263759" cy="187200"/>
              </a:xfrm>
              <a:prstGeom prst="roundRect">
                <a:avLst>
                  <a:gd name="adj" fmla="val 178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Print Setup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37</a:t>
            </a:fld>
            <a:endParaRPr lang="en-CA"/>
          </a:p>
        </p:txBody>
      </p:sp>
      <p:grpSp>
        <p:nvGrpSpPr>
          <p:cNvPr id="22" name="Group 21"/>
          <p:cNvGrpSpPr/>
          <p:nvPr/>
        </p:nvGrpSpPr>
        <p:grpSpPr>
          <a:xfrm>
            <a:off x="251520" y="828000"/>
            <a:ext cx="8640960" cy="5472000"/>
            <a:chOff x="251520" y="828000"/>
            <a:chExt cx="8640960" cy="5472000"/>
          </a:xfrm>
        </p:grpSpPr>
        <p:sp>
          <p:nvSpPr>
            <p:cNvPr id="17" name="TextBox 16"/>
            <p:cNvSpPr txBox="1"/>
            <p:nvPr/>
          </p:nvSpPr>
          <p:spPr>
            <a:xfrm>
              <a:off x="251520" y="4968000"/>
              <a:ext cx="5868000" cy="1332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Paper size is usually Letter (8 ½ x 11 in).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Source is usually Paper Cassette.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Orientation varies with tie item you are printing out.</a:t>
              </a:r>
            </a:p>
            <a:p>
              <a:pPr>
                <a:buFont typeface="Wingdings" pitchFamily="2" charset="2"/>
                <a:buChar char="q"/>
              </a:pPr>
              <a:r>
                <a:rPr lang="en-CA" sz="2000" dirty="0" smtClean="0"/>
                <a:t> Margin sizes are normally fixed.</a:t>
              </a:r>
            </a:p>
            <a:p>
              <a:pPr>
                <a:buFont typeface="Wingdings" pitchFamily="2" charset="2"/>
                <a:buChar char="q"/>
              </a:pPr>
              <a:endParaRPr lang="en-CA" sz="2000" dirty="0"/>
            </a:p>
          </p:txBody>
        </p:sp>
        <p:pic>
          <p:nvPicPr>
            <p:cNvPr id="3083" name="Picture 11" descr="C:\Users\Lawrence\Desktop\Snips\File\M-v7 File_ Print Setup_2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5722560" y="1836000"/>
              <a:ext cx="3169920" cy="334670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251520" y="828000"/>
              <a:ext cx="86409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CA" dirty="0">
                  <a:latin typeface="Calibri" pitchFamily="34" charset="0"/>
                </a:rPr>
                <a:t>The </a:t>
              </a:r>
              <a:r>
                <a:rPr lang="en-CA" b="1" dirty="0" smtClean="0">
                  <a:latin typeface="Calibri" pitchFamily="34" charset="0"/>
                </a:rPr>
                <a:t>Print Setup </a:t>
              </a:r>
              <a:r>
                <a:rPr lang="en-CA" dirty="0" smtClean="0">
                  <a:latin typeface="Calibri" pitchFamily="34" charset="0"/>
                </a:rPr>
                <a:t>menu</a:t>
              </a:r>
              <a:r>
                <a:rPr lang="en-CA" b="1" dirty="0" smtClean="0">
                  <a:latin typeface="Calibri" pitchFamily="34" charset="0"/>
                </a:rPr>
                <a:t> </a:t>
              </a:r>
              <a:r>
                <a:rPr lang="en-CA" dirty="0" smtClean="0">
                  <a:latin typeface="Calibri" pitchFamily="34" charset="0"/>
                </a:rPr>
                <a:t>sets the print page parameters.  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520" y="1256400"/>
              <a:ext cx="1944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File</a:t>
              </a:r>
              <a:r>
                <a:rPr lang="en-CA" sz="2000" dirty="0" smtClean="0"/>
                <a:t>, then </a:t>
              </a:r>
              <a:r>
                <a:rPr lang="en-CA" sz="2000" b="1" dirty="0" smtClean="0"/>
                <a:t>Print Setup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26856" y="1260000"/>
              <a:ext cx="3059944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the needed items.</a:t>
              </a:r>
              <a:endParaRPr lang="en-CA" sz="20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412000" y="1440000"/>
              <a:ext cx="2688336" cy="3196472"/>
              <a:chOff x="971600" y="1767600"/>
              <a:chExt cx="2688336" cy="3196472"/>
            </a:xfrm>
          </p:grpSpPr>
          <p:pic>
            <p:nvPicPr>
              <p:cNvPr id="3081" name="Picture 9" descr="C:\Users\Lawrence\Desktop\Snips\File\M-v7 File_ Print Setup_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971600" y="1772816"/>
                <a:ext cx="2688336" cy="31912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ounded Rectangle 17"/>
              <p:cNvSpPr>
                <a:spLocks noChangeAspect="1"/>
              </p:cNvSpPr>
              <p:nvPr/>
            </p:nvSpPr>
            <p:spPr>
              <a:xfrm>
                <a:off x="975600" y="1767600"/>
                <a:ext cx="360040" cy="255534"/>
              </a:xfrm>
              <a:prstGeom prst="roundRect">
                <a:avLst>
                  <a:gd name="adj" fmla="val 178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0" name="Rounded Rectangle 19"/>
              <p:cNvSpPr>
                <a:spLocks/>
              </p:cNvSpPr>
              <p:nvPr/>
            </p:nvSpPr>
            <p:spPr>
              <a:xfrm>
                <a:off x="1188001" y="4399202"/>
                <a:ext cx="820800" cy="206811"/>
              </a:xfrm>
              <a:prstGeom prst="roundRect">
                <a:avLst>
                  <a:gd name="adj" fmla="val 1785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Print Report - 1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38</a:t>
            </a:fld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252000" y="1188000"/>
            <a:ext cx="8622480" cy="5120402"/>
            <a:chOff x="251520" y="922638"/>
            <a:chExt cx="8622480" cy="5120402"/>
          </a:xfrm>
        </p:grpSpPr>
        <p:grpSp>
          <p:nvGrpSpPr>
            <p:cNvPr id="17" name="Group 16"/>
            <p:cNvGrpSpPr/>
            <p:nvPr/>
          </p:nvGrpSpPr>
          <p:grpSpPr>
            <a:xfrm>
              <a:off x="251520" y="922638"/>
              <a:ext cx="4773168" cy="3450336"/>
              <a:chOff x="251520" y="922638"/>
              <a:chExt cx="4773168" cy="3450336"/>
            </a:xfrm>
          </p:grpSpPr>
          <p:pic>
            <p:nvPicPr>
              <p:cNvPr id="5124" name="Picture 4" descr="C:\Users\Lawrence\Desktop\Snips\File\M-v7 File_ Print Setup_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251520" y="922638"/>
                <a:ext cx="4773168" cy="345033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</p:pic>
          <p:sp>
            <p:nvSpPr>
              <p:cNvPr id="13" name="Rounded Rectangle 12"/>
              <p:cNvSpPr/>
              <p:nvPr/>
            </p:nvSpPr>
            <p:spPr bwMode="auto">
              <a:xfrm>
                <a:off x="4629600" y="1281600"/>
                <a:ext cx="165600" cy="1692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936000" y="4716000"/>
              <a:ext cx="3042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Select an </a:t>
              </a:r>
              <a:r>
                <a:rPr lang="en-CA" sz="2000" b="1" dirty="0" smtClean="0"/>
                <a:t>Output Option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4000" y="3924000"/>
              <a:ext cx="225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Select the </a:t>
              </a:r>
              <a:r>
                <a:rPr lang="en-CA" sz="2000" b="1" dirty="0" smtClean="0"/>
                <a:t>Report</a:t>
              </a:r>
              <a:r>
                <a:rPr lang="en-CA" sz="2000" dirty="0" smtClean="0"/>
                <a:t> to be printed.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0072" y="1008000"/>
              <a:ext cx="241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on </a:t>
              </a:r>
              <a:r>
                <a:rPr lang="en-CA" sz="2000" b="1" dirty="0" smtClean="0"/>
                <a:t>Print</a:t>
              </a:r>
              <a:r>
                <a:rPr lang="en-CA" sz="2000" dirty="0" smtClean="0"/>
                <a:t> to open the Print menu.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84000" y="5292000"/>
              <a:ext cx="2412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Select the </a:t>
              </a:r>
              <a:r>
                <a:rPr lang="en-CA" sz="2000" b="1" dirty="0" smtClean="0"/>
                <a:t>Number of records to print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24000" y="5544000"/>
              <a:ext cx="2196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Click </a:t>
              </a:r>
              <a:r>
                <a:rPr lang="en-CA" sz="2000" b="1" dirty="0" smtClean="0"/>
                <a:t>OK</a:t>
              </a:r>
              <a:r>
                <a:rPr lang="en-CA" sz="2000" dirty="0" smtClean="0"/>
                <a:t> to print. </a:t>
              </a:r>
              <a:endParaRPr lang="en-CA" sz="20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212000" y="3501008"/>
              <a:ext cx="2176272" cy="2542032"/>
              <a:chOff x="4212000" y="3501008"/>
              <a:chExt cx="2176272" cy="2542032"/>
            </a:xfrm>
          </p:grpSpPr>
          <p:pic>
            <p:nvPicPr>
              <p:cNvPr id="5125" name="Picture 5" descr="C:\Users\Lawrence\Desktop\Snips\File\M-v7 File_ Print Setup_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4212000" y="3501008"/>
                <a:ext cx="2176272" cy="25420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Rounded Rectangle 13"/>
              <p:cNvSpPr/>
              <p:nvPr/>
            </p:nvSpPr>
            <p:spPr bwMode="auto">
              <a:xfrm>
                <a:off x="4248000" y="5306400"/>
                <a:ext cx="1555200" cy="684000"/>
              </a:xfrm>
              <a:prstGeom prst="roundRect">
                <a:avLst>
                  <a:gd name="adj" fmla="val 4627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4248000" y="4608000"/>
                <a:ext cx="1555200" cy="694800"/>
              </a:xfrm>
              <a:prstGeom prst="roundRect">
                <a:avLst>
                  <a:gd name="adj" fmla="val 396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4248000" y="3978000"/>
                <a:ext cx="2113200" cy="604800"/>
              </a:xfrm>
              <a:prstGeom prst="roundRect">
                <a:avLst>
                  <a:gd name="adj" fmla="val 3651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5821200" y="5623200"/>
                <a:ext cx="536400" cy="16920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Print Preview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39</a:t>
            </a:fld>
            <a:endParaRPr lang="en-CA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84649" t="9051" r="5586" b="64699"/>
          <a:stretch>
            <a:fillRect/>
          </a:stretch>
        </p:blipFill>
        <p:spPr bwMode="auto">
          <a:xfrm>
            <a:off x="12492880" y="620688"/>
            <a:ext cx="22322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252000" y="1260000"/>
            <a:ext cx="7886458" cy="5010424"/>
            <a:chOff x="252000" y="1260000"/>
            <a:chExt cx="7886458" cy="5010424"/>
          </a:xfrm>
        </p:grpSpPr>
        <p:pic>
          <p:nvPicPr>
            <p:cNvPr id="7178" name="Picture 10" descr="C:\Users\Lawrence\Desktop\Snips\File\M-v7 File_ Print Setup_10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5544000" y="2924939"/>
              <a:ext cx="2594458" cy="334548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0" name="Group 39"/>
            <p:cNvGrpSpPr/>
            <p:nvPr/>
          </p:nvGrpSpPr>
          <p:grpSpPr>
            <a:xfrm>
              <a:off x="252000" y="1260000"/>
              <a:ext cx="7812000" cy="3981137"/>
              <a:chOff x="972000" y="1844818"/>
              <a:chExt cx="7812000" cy="3981137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264000" y="2222888"/>
                <a:ext cx="2520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Print the document. </a:t>
                </a:r>
                <a:endParaRPr lang="en-CA" sz="2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72000" y="4165049"/>
                <a:ext cx="270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Zoom page image size for better readability. </a:t>
                </a:r>
                <a:endParaRPr lang="en-CA" sz="20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187624" y="2952000"/>
                <a:ext cx="2484000" cy="396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Select page to view. </a:t>
                </a:r>
                <a:endParaRPr lang="en-CA" sz="20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56000" y="2952000"/>
                <a:ext cx="2484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4. Close Print Preview. </a:t>
                </a:r>
                <a:endParaRPr lang="en-CA" sz="2000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368000" y="1844818"/>
                <a:ext cx="4677245" cy="3981137"/>
                <a:chOff x="1368000" y="1844818"/>
                <a:chExt cx="4677245" cy="3981137"/>
              </a:xfrm>
            </p:grpSpPr>
            <p:grpSp>
              <p:nvGrpSpPr>
                <p:cNvPr id="14" name="Group 13"/>
                <p:cNvGrpSpPr>
                  <a:grpSpLocks noChangeAspect="1"/>
                </p:cNvGrpSpPr>
                <p:nvPr/>
              </p:nvGrpSpPr>
              <p:grpSpPr>
                <a:xfrm>
                  <a:off x="1368000" y="1844818"/>
                  <a:ext cx="4677245" cy="3981137"/>
                  <a:chOff x="251520" y="1844824"/>
                  <a:chExt cx="2551176" cy="2171488"/>
                </a:xfrm>
              </p:grpSpPr>
              <p:pic>
                <p:nvPicPr>
                  <p:cNvPr id="7174" name="Picture 6" descr="C:\Users\Lawrence\Desktop\Snips\File\M-v7 File_ Print Setup_8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20" y="1844824"/>
                    <a:ext cx="2551176" cy="484632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7179" name="Picture 11" descr="C:\Users\Lawrence\Desktop\Snips\File\M-v7 File_ Print Setup_11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38000" y="2336401"/>
                    <a:ext cx="608400" cy="167991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34" name="Rounded Rectangle 33"/>
                <p:cNvSpPr/>
                <p:nvPr/>
              </p:nvSpPr>
              <p:spPr bwMode="auto">
                <a:xfrm>
                  <a:off x="1386000" y="2260800"/>
                  <a:ext cx="2411912" cy="481639"/>
                </a:xfrm>
                <a:prstGeom prst="roundRect">
                  <a:avLst>
                    <a:gd name="adj" fmla="val 3615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 bwMode="auto">
                <a:xfrm>
                  <a:off x="3887999" y="2276872"/>
                  <a:ext cx="1155600" cy="3542400"/>
                </a:xfrm>
                <a:prstGeom prst="roundRect">
                  <a:avLst>
                    <a:gd name="adj" fmla="val 2321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 bwMode="auto">
                <a:xfrm>
                  <a:off x="5558400" y="2311200"/>
                  <a:ext cx="378000" cy="331200"/>
                </a:xfrm>
                <a:prstGeom prst="roundRect">
                  <a:avLst>
                    <a:gd name="adj" fmla="val 13216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5043599" y="2304000"/>
                  <a:ext cx="342000" cy="331200"/>
                </a:xfrm>
                <a:prstGeom prst="roundRect">
                  <a:avLst>
                    <a:gd name="adj" fmla="val 13216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A" dirty="0"/>
                </a:p>
              </p:txBody>
            </p:sp>
          </p:grp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Disclaimer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683568" y="620688"/>
            <a:ext cx="7776864" cy="5832648"/>
            <a:chOff x="683568" y="620688"/>
            <a:chExt cx="7776864" cy="5832648"/>
          </a:xfrm>
        </p:grpSpPr>
        <p:sp>
          <p:nvSpPr>
            <p:cNvPr id="5" name="Rectangle 4"/>
            <p:cNvSpPr/>
            <p:nvPr/>
          </p:nvSpPr>
          <p:spPr>
            <a:xfrm>
              <a:off x="683568" y="620688"/>
              <a:ext cx="7776864" cy="206210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CA" sz="3200" b="1" dirty="0" smtClean="0"/>
                <a:t> THE INCIDENT COMMANDER PROGRAM IS A TOOL TO HELP  EXPERIENCED INCIDENT COMMANDERS PLAN AND MANAGE THEIR MISSIONS MORE EFFECTIVELY.</a:t>
              </a:r>
              <a:endParaRPr lang="en-CA" sz="32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3568" y="3068960"/>
              <a:ext cx="7776864" cy="3384376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CA" sz="3200" b="1" dirty="0" smtClean="0"/>
                <a:t>  </a:t>
              </a:r>
              <a:r>
                <a:rPr lang="en-CA" sz="3200" b="1" dirty="0" smtClean="0">
                  <a:solidFill>
                    <a:srgbClr val="FF0000"/>
                  </a:solidFill>
                </a:rPr>
                <a:t>THE PROGRAM IS NOT A SUBSTITUTE FOR EXPERIENCE.</a:t>
              </a:r>
              <a:r>
                <a:rPr lang="en-CA" sz="3200" b="1" dirty="0" smtClean="0"/>
                <a:t>  </a:t>
              </a:r>
            </a:p>
            <a:p>
              <a:pPr algn="ctr"/>
              <a:endParaRPr lang="en-CA" sz="2400" b="1" dirty="0" smtClean="0"/>
            </a:p>
            <a:p>
              <a:pPr algn="ctr"/>
              <a:r>
                <a:rPr lang="en-CA" sz="3200" b="1" dirty="0" smtClean="0"/>
                <a:t>IT SHOULD BE USED ONLY BY SKILLED INCIDENT COMMANDERS TO ASSIST THEM IN MAKING THEIR OWN PLANNING AND</a:t>
              </a:r>
            </a:p>
            <a:p>
              <a:pPr algn="ctr"/>
              <a:r>
                <a:rPr lang="en-CA" sz="3200" b="1" dirty="0" smtClean="0"/>
                <a:t> EMERGECNY MANAGEMENT DECISIONS.</a:t>
              </a:r>
              <a:endParaRPr lang="en-CA" sz="3200" b="1" dirty="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 smtClean="0"/>
              <a:t>Preparing for Use</a:t>
            </a:r>
            <a:endParaRPr lang="en-CA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41</a:t>
            </a:fld>
            <a:endParaRPr lang="en-CA"/>
          </a:p>
        </p:txBody>
      </p:sp>
      <p:sp>
        <p:nvSpPr>
          <p:cNvPr id="7" name="Title 14"/>
          <p:cNvSpPr txBox="1">
            <a:spLocks/>
          </p:cNvSpPr>
          <p:nvPr/>
        </p:nvSpPr>
        <p:spPr>
          <a:xfrm>
            <a:off x="457200" y="274638"/>
            <a:ext cx="8229600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Computers and Things...</a:t>
            </a:r>
            <a:endParaRPr kumimoji="0" lang="en-CA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51999" y="936000"/>
            <a:ext cx="8640000" cy="4801314"/>
          </a:xfrm>
          <a:prstGeom prst="rect">
            <a:avLst/>
          </a:prstGeom>
          <a:solidFill>
            <a:srgbClr val="FEBEC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b="1" dirty="0" smtClean="0">
                <a:latin typeface="Calibri" pitchFamily="34" charset="0"/>
              </a:rPr>
              <a:t>Computer power Supplies:</a:t>
            </a:r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b="1" dirty="0" smtClean="0">
                <a:latin typeface="Calibri" pitchFamily="34" charset="0"/>
              </a:rPr>
              <a:t> </a:t>
            </a:r>
            <a:r>
              <a:rPr lang="en-CA" dirty="0" smtClean="0">
                <a:latin typeface="Calibri" pitchFamily="34" charset="0"/>
              </a:rPr>
              <a:t>All computer equipment should be connected to the AC power source through an Uninterruptable Power Source (UPS), particularly if AC power is supplied by a generator.</a:t>
            </a:r>
          </a:p>
          <a:p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 A UPS also ensures laptop computers do not shut down as a result of a dead battery.</a:t>
            </a:r>
          </a:p>
          <a:p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 Computer power should be set to </a:t>
            </a:r>
            <a:r>
              <a:rPr lang="en-CA" b="1" dirty="0" smtClean="0">
                <a:latin typeface="Calibri" pitchFamily="34" charset="0"/>
              </a:rPr>
              <a:t>Always On </a:t>
            </a:r>
            <a:r>
              <a:rPr lang="en-CA" dirty="0" smtClean="0">
                <a:latin typeface="Calibri" pitchFamily="34" charset="0"/>
              </a:rPr>
              <a:t>(C:/Control Panel/Put computer to sleep = </a:t>
            </a:r>
            <a:r>
              <a:rPr lang="en-CA" b="1" dirty="0" smtClean="0">
                <a:latin typeface="Calibri" pitchFamily="34" charset="0"/>
              </a:rPr>
              <a:t>Never</a:t>
            </a:r>
            <a:r>
              <a:rPr lang="en-CA" dirty="0" smtClean="0">
                <a:latin typeface="Calibri" pitchFamily="34" charset="0"/>
              </a:rPr>
              <a:t>)</a:t>
            </a:r>
          </a:p>
          <a:p>
            <a:endParaRPr lang="en-CA" dirty="0" smtClean="0">
              <a:latin typeface="Calibri" pitchFamily="34" charset="0"/>
            </a:endParaRPr>
          </a:p>
          <a:p>
            <a:r>
              <a:rPr lang="en-CA" b="1" dirty="0" smtClean="0">
                <a:latin typeface="Calibri" pitchFamily="34" charset="0"/>
              </a:rPr>
              <a:t>Networking:</a:t>
            </a:r>
          </a:p>
          <a:p>
            <a:pPr>
              <a:buFont typeface="Arial" pitchFamily="34" charset="0"/>
              <a:buChar char="•"/>
            </a:pPr>
            <a:r>
              <a:rPr lang="en-CA" b="1" dirty="0" smtClean="0">
                <a:latin typeface="Calibri" pitchFamily="34" charset="0"/>
              </a:rPr>
              <a:t> Wired networks</a:t>
            </a:r>
            <a:r>
              <a:rPr lang="en-CA" dirty="0" smtClean="0">
                <a:latin typeface="Calibri" pitchFamily="34" charset="0"/>
              </a:rPr>
              <a:t> are more secure and less likely to fail than Wireless networks.</a:t>
            </a:r>
          </a:p>
          <a:p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b="1" dirty="0" smtClean="0">
                <a:latin typeface="Calibri" pitchFamily="34" charset="0"/>
              </a:rPr>
              <a:t> </a:t>
            </a:r>
            <a:r>
              <a:rPr lang="en-CA" dirty="0" smtClean="0">
                <a:latin typeface="Calibri" pitchFamily="34" charset="0"/>
              </a:rPr>
              <a:t>Always turn the </a:t>
            </a:r>
            <a:r>
              <a:rPr lang="en-CA" b="1" dirty="0" smtClean="0">
                <a:latin typeface="Calibri" pitchFamily="34" charset="0"/>
              </a:rPr>
              <a:t>Host </a:t>
            </a:r>
            <a:r>
              <a:rPr lang="en-CA" dirty="0" smtClean="0">
                <a:latin typeface="Calibri" pitchFamily="34" charset="0"/>
              </a:rPr>
              <a:t>computer on </a:t>
            </a:r>
            <a:r>
              <a:rPr lang="en-CA" b="1" dirty="0" smtClean="0">
                <a:latin typeface="Calibri" pitchFamily="34" charset="0"/>
              </a:rPr>
              <a:t>First</a:t>
            </a:r>
            <a:r>
              <a:rPr lang="en-CA" dirty="0" smtClean="0">
                <a:latin typeface="Calibri" pitchFamily="34" charset="0"/>
              </a:rPr>
              <a:t>, and turn it off </a:t>
            </a:r>
            <a:r>
              <a:rPr lang="en-CA" b="1" dirty="0" smtClean="0">
                <a:latin typeface="Calibri" pitchFamily="34" charset="0"/>
              </a:rPr>
              <a:t>Last</a:t>
            </a:r>
            <a:r>
              <a:rPr lang="en-CA" dirty="0" smtClean="0">
                <a:latin typeface="Calibri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CA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dirty="0" smtClean="0">
                <a:latin typeface="Calibri" pitchFamily="34" charset="0"/>
              </a:rPr>
              <a:t> Different computer models display information in slightly different ways.</a:t>
            </a:r>
          </a:p>
          <a:p>
            <a:endParaRPr lang="en-CA" dirty="0" smtClean="0">
              <a:latin typeface="Calibri" pitchFamily="34" charset="0"/>
            </a:endParaRPr>
          </a:p>
          <a:p>
            <a:endParaRPr lang="en-CA" dirty="0">
              <a:solidFill>
                <a:srgbClr val="92D05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Before we start...</a:t>
            </a:r>
            <a:endParaRPr lang="en-CA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A4F219CB-DECD-4FD8-89D3-35E513B32CC2}" type="slidenum">
              <a:rPr lang="en-CA" smtClean="0"/>
              <a:pPr>
                <a:defRPr/>
              </a:pPr>
              <a:t>42</a:t>
            </a:fld>
            <a:endParaRPr lang="en-CA" dirty="0"/>
          </a:p>
        </p:txBody>
      </p:sp>
      <p:grpSp>
        <p:nvGrpSpPr>
          <p:cNvPr id="18" name="Group 17"/>
          <p:cNvGrpSpPr/>
          <p:nvPr/>
        </p:nvGrpSpPr>
        <p:grpSpPr>
          <a:xfrm>
            <a:off x="250825" y="936000"/>
            <a:ext cx="8642350" cy="5408300"/>
            <a:chOff x="250825" y="936000"/>
            <a:chExt cx="8642350" cy="5408300"/>
          </a:xfrm>
        </p:grpSpPr>
        <p:sp>
          <p:nvSpPr>
            <p:cNvPr id="10254" name="TextBox 3"/>
            <p:cNvSpPr txBox="1">
              <a:spLocks noChangeArrowheads="1"/>
            </p:cNvSpPr>
            <p:nvPr/>
          </p:nvSpPr>
          <p:spPr bwMode="auto">
            <a:xfrm>
              <a:off x="250825" y="5976000"/>
              <a:ext cx="86423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dirty="0">
                  <a:latin typeface="Calibri" pitchFamily="34" charset="0"/>
                </a:rPr>
                <a:t>11</a:t>
              </a:r>
              <a:r>
                <a:rPr lang="en-CA" dirty="0">
                  <a:solidFill>
                    <a:srgbClr val="FF0000"/>
                  </a:solidFill>
                  <a:latin typeface="Calibri" pitchFamily="34" charset="0"/>
                </a:rPr>
                <a:t>. </a:t>
              </a:r>
              <a:r>
                <a:rPr lang="en-CA" dirty="0">
                  <a:latin typeface="Calibri" pitchFamily="34" charset="0"/>
                </a:rPr>
                <a:t>Information in </a:t>
              </a:r>
              <a:r>
                <a:rPr lang="en-CA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</a:rPr>
                <a:t>dark gray </a:t>
              </a:r>
              <a:r>
                <a:rPr lang="en-CA" dirty="0">
                  <a:latin typeface="Calibri" pitchFamily="34" charset="0"/>
                </a:rPr>
                <a:t>areas is automatically entered by the program.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50825" y="936000"/>
              <a:ext cx="8642350" cy="5386388"/>
              <a:chOff x="250825" y="1016000"/>
              <a:chExt cx="8642350" cy="5386388"/>
            </a:xfrm>
          </p:grpSpPr>
          <p:sp>
            <p:nvSpPr>
              <p:cNvPr id="31749" name="TextBox 4"/>
              <p:cNvSpPr txBox="1">
                <a:spLocks noChangeArrowheads="1"/>
              </p:cNvSpPr>
              <p:nvPr/>
            </p:nvSpPr>
            <p:spPr bwMode="auto">
              <a:xfrm>
                <a:off x="250825" y="1016000"/>
                <a:ext cx="7777163" cy="369888"/>
              </a:xfrm>
              <a:prstGeom prst="rect">
                <a:avLst/>
              </a:prstGeom>
              <a:solidFill>
                <a:srgbClr val="FEBEC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1. </a:t>
                </a:r>
                <a:r>
                  <a:rPr lang="en-CA" b="1" dirty="0">
                    <a:latin typeface="Calibri" pitchFamily="34" charset="0"/>
                  </a:rPr>
                  <a:t>You must create or open a mission before you can  enter data in most records.</a:t>
                </a:r>
                <a:endParaRPr lang="en-CA" dirty="0">
                  <a:solidFill>
                    <a:srgbClr val="92D050"/>
                  </a:solidFill>
                  <a:latin typeface="Calibri" pitchFamily="34" charset="0"/>
                </a:endParaRPr>
              </a:p>
            </p:txBody>
          </p:sp>
          <p:sp>
            <p:nvSpPr>
              <p:cNvPr id="31750" name="TextBox 6"/>
              <p:cNvSpPr txBox="1">
                <a:spLocks noChangeArrowheads="1"/>
              </p:cNvSpPr>
              <p:nvPr/>
            </p:nvSpPr>
            <p:spPr bwMode="auto">
              <a:xfrm>
                <a:off x="250825" y="1440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2. Many forms collect and display information and cannot be changed or edited. </a:t>
                </a:r>
              </a:p>
            </p:txBody>
          </p:sp>
          <p:sp>
            <p:nvSpPr>
              <p:cNvPr id="31751" name="TextBox 7"/>
              <p:cNvSpPr txBox="1">
                <a:spLocks noChangeArrowheads="1"/>
              </p:cNvSpPr>
              <p:nvPr/>
            </p:nvSpPr>
            <p:spPr bwMode="auto">
              <a:xfrm>
                <a:off x="250825" y="1836000"/>
                <a:ext cx="8642350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3. The program runs in real time and most items are stamped with the actual date and time of occurrence. The time can be altered on some records.</a:t>
                </a:r>
              </a:p>
            </p:txBody>
          </p:sp>
          <p:sp>
            <p:nvSpPr>
              <p:cNvPr id="31752" name="TextBox 8"/>
              <p:cNvSpPr txBox="1">
                <a:spLocks noChangeArrowheads="1"/>
              </p:cNvSpPr>
              <p:nvPr/>
            </p:nvSpPr>
            <p:spPr bwMode="auto">
              <a:xfrm>
                <a:off x="250825" y="2556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4. Information displayed on most forms is for the current Operational Period only.</a:t>
                </a:r>
              </a:p>
            </p:txBody>
          </p:sp>
          <p:sp>
            <p:nvSpPr>
              <p:cNvPr id="31753" name="TextBox 9"/>
              <p:cNvSpPr txBox="1">
                <a:spLocks noChangeArrowheads="1"/>
              </p:cNvSpPr>
              <p:nvPr/>
            </p:nvSpPr>
            <p:spPr bwMode="auto">
              <a:xfrm>
                <a:off x="250825" y="2988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5. When you close an editable form the information on it is saved automatically.</a:t>
                </a:r>
              </a:p>
            </p:txBody>
          </p:sp>
          <p:sp>
            <p:nvSpPr>
              <p:cNvPr id="31754" name="TextBox 10"/>
              <p:cNvSpPr txBox="1">
                <a:spLocks noChangeArrowheads="1"/>
              </p:cNvSpPr>
              <p:nvPr/>
            </p:nvSpPr>
            <p:spPr bwMode="auto">
              <a:xfrm>
                <a:off x="250825" y="3456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6. Regularly save the entire </a:t>
                </a:r>
                <a:r>
                  <a:rPr lang="en-CA" b="1" dirty="0">
                    <a:latin typeface="Calibri" pitchFamily="34" charset="0"/>
                  </a:rPr>
                  <a:t>IC</a:t>
                </a:r>
                <a:r>
                  <a:rPr lang="en-CA" dirty="0">
                    <a:latin typeface="Calibri" pitchFamily="34" charset="0"/>
                  </a:rPr>
                  <a:t> folder to another location, with a new file name. </a:t>
                </a:r>
              </a:p>
            </p:txBody>
          </p:sp>
          <p:sp>
            <p:nvSpPr>
              <p:cNvPr id="31755" name="TextBox 12"/>
              <p:cNvSpPr txBox="1">
                <a:spLocks noChangeArrowheads="1"/>
              </p:cNvSpPr>
              <p:nvPr/>
            </p:nvSpPr>
            <p:spPr bwMode="auto">
              <a:xfrm>
                <a:off x="250825" y="3852000"/>
                <a:ext cx="8642350" cy="646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7. To delete a record use </a:t>
                </a:r>
                <a:r>
                  <a:rPr lang="en-CA" b="1" dirty="0">
                    <a:latin typeface="Calibri" pitchFamily="34" charset="0"/>
                  </a:rPr>
                  <a:t>File</a:t>
                </a:r>
                <a:r>
                  <a:rPr lang="en-CA" dirty="0">
                    <a:latin typeface="Calibri" pitchFamily="34" charset="0"/>
                  </a:rPr>
                  <a:t> then </a:t>
                </a:r>
                <a:r>
                  <a:rPr lang="en-CA" b="1" dirty="0">
                    <a:latin typeface="Calibri" pitchFamily="34" charset="0"/>
                  </a:rPr>
                  <a:t>Delete</a:t>
                </a:r>
                <a:r>
                  <a:rPr lang="en-CA" dirty="0">
                    <a:latin typeface="Calibri" pitchFamily="34" charset="0"/>
                  </a:rPr>
                  <a:t>. This is a safety feature to prevent unintended deletions.</a:t>
                </a:r>
              </a:p>
            </p:txBody>
          </p:sp>
          <p:sp>
            <p:nvSpPr>
              <p:cNvPr id="31756" name="TextBox 3"/>
              <p:cNvSpPr txBox="1">
                <a:spLocks noChangeArrowheads="1"/>
              </p:cNvSpPr>
              <p:nvPr/>
            </p:nvSpPr>
            <p:spPr bwMode="auto">
              <a:xfrm>
                <a:off x="250825" y="5184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9. If a person or asset is not </a:t>
                </a:r>
                <a:r>
                  <a:rPr lang="en-CA" b="1" dirty="0">
                    <a:latin typeface="Calibri" pitchFamily="34" charset="0"/>
                  </a:rPr>
                  <a:t>Signed In</a:t>
                </a:r>
                <a:r>
                  <a:rPr lang="en-CA" dirty="0">
                    <a:latin typeface="Calibri" pitchFamily="34" charset="0"/>
                  </a:rPr>
                  <a:t> to the program, it cannot be used.</a:t>
                </a:r>
              </a:p>
            </p:txBody>
          </p:sp>
          <p:sp>
            <p:nvSpPr>
              <p:cNvPr id="31757" name="TextBox 3"/>
              <p:cNvSpPr txBox="1">
                <a:spLocks noChangeArrowheads="1"/>
              </p:cNvSpPr>
              <p:nvPr/>
            </p:nvSpPr>
            <p:spPr bwMode="auto">
              <a:xfrm>
                <a:off x="250825" y="5580000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10. Forms identified as </a:t>
                </a:r>
                <a:r>
                  <a:rPr lang="en-CA" b="1" dirty="0">
                    <a:latin typeface="Calibri" pitchFamily="34" charset="0"/>
                  </a:rPr>
                  <a:t>ICS </a:t>
                </a:r>
                <a:r>
                  <a:rPr lang="en-CA" b="1" dirty="0" err="1">
                    <a:latin typeface="Calibri" pitchFamily="34" charset="0"/>
                  </a:rPr>
                  <a:t>nnn</a:t>
                </a:r>
                <a:r>
                  <a:rPr lang="en-CA" dirty="0">
                    <a:latin typeface="Calibri" pitchFamily="34" charset="0"/>
                  </a:rPr>
                  <a:t> are standard ICS forms modified for computer use.</a:t>
                </a:r>
              </a:p>
            </p:txBody>
          </p:sp>
          <p:sp>
            <p:nvSpPr>
              <p:cNvPr id="31759" name="TextBox 12"/>
              <p:cNvSpPr txBox="1">
                <a:spLocks noChangeArrowheads="1"/>
              </p:cNvSpPr>
              <p:nvPr/>
            </p:nvSpPr>
            <p:spPr bwMode="auto">
              <a:xfrm>
                <a:off x="250825" y="4500000"/>
                <a:ext cx="8642350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Calibri" pitchFamily="34" charset="0"/>
                  </a:rPr>
                  <a:t>8. Some Data Entry records cannot be closed if left blank. To close them enter a single character on the first line, </a:t>
                </a:r>
                <a:r>
                  <a:rPr lang="en-CA" b="1" dirty="0" smtClean="0">
                    <a:latin typeface="Calibri" pitchFamily="34" charset="0"/>
                  </a:rPr>
                  <a:t>Close</a:t>
                </a:r>
                <a:r>
                  <a:rPr lang="en-CA" dirty="0">
                    <a:latin typeface="Calibri" pitchFamily="34" charset="0"/>
                  </a:rPr>
                  <a:t>, then </a:t>
                </a:r>
                <a:r>
                  <a:rPr lang="en-CA" b="1" dirty="0" smtClean="0">
                    <a:latin typeface="Calibri" pitchFamily="34" charset="0"/>
                  </a:rPr>
                  <a:t>Delete</a:t>
                </a:r>
                <a:r>
                  <a:rPr lang="en-CA" dirty="0" smtClean="0">
                    <a:latin typeface="Calibri" pitchFamily="34" charset="0"/>
                  </a:rPr>
                  <a:t>  </a:t>
                </a:r>
                <a:r>
                  <a:rPr lang="en-CA" dirty="0">
                    <a:latin typeface="Calibri" pitchFamily="34" charset="0"/>
                  </a:rPr>
                  <a:t>the entry with </a:t>
                </a:r>
                <a:r>
                  <a:rPr lang="en-CA" b="1" dirty="0">
                    <a:latin typeface="Calibri" pitchFamily="34" charset="0"/>
                  </a:rPr>
                  <a:t>File – Delete</a:t>
                </a:r>
                <a:r>
                  <a:rPr lang="en-CA" dirty="0" smtClean="0">
                    <a:latin typeface="Calibri" pitchFamily="34" charset="0"/>
                  </a:rPr>
                  <a:t>.</a:t>
                </a:r>
              </a:p>
              <a:p>
                <a:endParaRPr lang="en-CA" dirty="0" smtClean="0">
                  <a:latin typeface="Calibri" pitchFamily="34" charset="0"/>
                </a:endParaRPr>
              </a:p>
              <a:p>
                <a:endParaRPr lang="en-CA" dirty="0" smtClean="0">
                  <a:latin typeface="Calibri" pitchFamily="34" charset="0"/>
                </a:endParaRPr>
              </a:p>
              <a:p>
                <a:endParaRPr lang="en-CA" dirty="0">
                  <a:latin typeface="Calibri" pitchFamily="34" charset="0"/>
                </a:endParaRPr>
              </a:p>
            </p:txBody>
          </p:sp>
          <p:sp>
            <p:nvSpPr>
              <p:cNvPr id="31760" name="TextBox 3"/>
              <p:cNvSpPr txBox="1">
                <a:spLocks noChangeArrowheads="1"/>
              </p:cNvSpPr>
              <p:nvPr/>
            </p:nvSpPr>
            <p:spPr bwMode="auto">
              <a:xfrm>
                <a:off x="250825" y="6034088"/>
                <a:ext cx="864235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CA">
                    <a:latin typeface="Calibri" pitchFamily="34" charset="0"/>
                  </a:rPr>
                  <a:t> </a:t>
                </a:r>
              </a:p>
            </p:txBody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7556BCD-75F1-49B2-9964-BFBCB6CCAD5D}" type="slidenum">
              <a:rPr lang="en-CA" smtClean="0"/>
              <a:pPr>
                <a:defRPr/>
              </a:pPr>
              <a:t>43</a:t>
            </a:fld>
            <a:endParaRPr lang="en-CA"/>
          </a:p>
        </p:txBody>
      </p:sp>
      <p:sp>
        <p:nvSpPr>
          <p:cNvPr id="32774" name="TextBox 4"/>
          <p:cNvSpPr txBox="1">
            <a:spLocks noChangeArrowheads="1"/>
          </p:cNvSpPr>
          <p:nvPr/>
        </p:nvSpPr>
        <p:spPr bwMode="auto">
          <a:xfrm>
            <a:off x="457200" y="4437063"/>
            <a:ext cx="864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CA" dirty="0">
              <a:latin typeface="Calibri" pitchFamily="34" charset="0"/>
            </a:endParaRPr>
          </a:p>
        </p:txBody>
      </p:sp>
      <p:sp>
        <p:nvSpPr>
          <p:cNvPr id="32776" name="TextBox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spAutoFit/>
          </a:bodyPr>
          <a:lstStyle/>
          <a:p>
            <a:r>
              <a:rPr lang="en-CA" b="1" dirty="0" smtClean="0"/>
              <a:t>Before we start... Definitions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0825" y="1115229"/>
            <a:ext cx="8643525" cy="4329995"/>
            <a:chOff x="250825" y="1052513"/>
            <a:chExt cx="8643525" cy="4329995"/>
          </a:xfrm>
        </p:grpSpPr>
        <p:sp>
          <p:nvSpPr>
            <p:cNvPr id="32772" name="TextBox 4"/>
            <p:cNvSpPr txBox="1">
              <a:spLocks noChangeArrowheads="1"/>
            </p:cNvSpPr>
            <p:nvPr/>
          </p:nvSpPr>
          <p:spPr bwMode="auto">
            <a:xfrm>
              <a:off x="250825" y="3357563"/>
              <a:ext cx="864235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Pre-plans </a:t>
              </a:r>
              <a:r>
                <a:rPr lang="en-CA" dirty="0" smtClean="0">
                  <a:latin typeface="Calibri" pitchFamily="34" charset="0"/>
                </a:rPr>
                <a:t>– Plans that </a:t>
              </a:r>
              <a:r>
                <a:rPr lang="en-CA" dirty="0">
                  <a:latin typeface="Calibri" pitchFamily="34" charset="0"/>
                </a:rPr>
                <a:t>are prepared before a </a:t>
              </a:r>
              <a:r>
                <a:rPr lang="en-CA" dirty="0" smtClean="0">
                  <a:latin typeface="Calibri" pitchFamily="34" charset="0"/>
                </a:rPr>
                <a:t>mission begins</a:t>
              </a:r>
              <a:r>
                <a:rPr lang="en-CA" dirty="0">
                  <a:latin typeface="Calibri" pitchFamily="34" charset="0"/>
                </a:rPr>
                <a:t>. Examples are Personnel Tables, Communications and Medical plans and other plans that can be used on more than one mission.  </a:t>
              </a:r>
            </a:p>
          </p:txBody>
        </p:sp>
        <p:sp>
          <p:nvSpPr>
            <p:cNvPr id="32773" name="TextBox 4"/>
            <p:cNvSpPr txBox="1">
              <a:spLocks noChangeArrowheads="1"/>
            </p:cNvSpPr>
            <p:nvPr/>
          </p:nvSpPr>
          <p:spPr bwMode="auto">
            <a:xfrm>
              <a:off x="250825" y="1881188"/>
              <a:ext cx="864235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Default Missions</a:t>
              </a:r>
              <a:r>
                <a:rPr lang="en-CA" dirty="0">
                  <a:latin typeface="Calibri" pitchFamily="34" charset="0"/>
                </a:rPr>
                <a:t> – A default mission can be created by opening a new mission and assigning it a name such as “Default 1” and changing the Operational Period to “0”. Enter default information such as names, routes and maps etc. To convert it to </a:t>
              </a:r>
              <a:r>
                <a:rPr lang="en-CA" dirty="0" smtClean="0">
                  <a:latin typeface="Calibri" pitchFamily="34" charset="0"/>
                </a:rPr>
                <a:t>an active mission</a:t>
              </a:r>
              <a:r>
                <a:rPr lang="en-CA" dirty="0">
                  <a:latin typeface="Calibri" pitchFamily="34" charset="0"/>
                </a:rPr>
                <a:t>, change the name, add a </a:t>
              </a:r>
              <a:r>
                <a:rPr lang="en-CA" b="1" dirty="0">
                  <a:latin typeface="Calibri" pitchFamily="34" charset="0"/>
                </a:rPr>
                <a:t>Reference File # </a:t>
              </a:r>
              <a:r>
                <a:rPr lang="en-CA" dirty="0">
                  <a:latin typeface="Calibri" pitchFamily="34" charset="0"/>
                </a:rPr>
                <a:t>and select an Operational Period.  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32775" name="TextBox 4"/>
            <p:cNvSpPr txBox="1">
              <a:spLocks noChangeArrowheads="1"/>
            </p:cNvSpPr>
            <p:nvPr/>
          </p:nvSpPr>
          <p:spPr bwMode="auto">
            <a:xfrm>
              <a:off x="250825" y="1052513"/>
              <a:ext cx="86423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>
                  <a:latin typeface="Calibri" pitchFamily="34" charset="0"/>
                </a:rPr>
                <a:t>Missions and Tasks</a:t>
              </a:r>
              <a:r>
                <a:rPr lang="en-CA" dirty="0">
                  <a:latin typeface="Calibri" pitchFamily="34" charset="0"/>
                </a:rPr>
                <a:t> – The Incident Command Program uses the term </a:t>
              </a:r>
              <a:r>
                <a:rPr lang="en-CA" b="1" dirty="0">
                  <a:latin typeface="Calibri" pitchFamily="34" charset="0"/>
                </a:rPr>
                <a:t>Mission</a:t>
              </a:r>
              <a:r>
                <a:rPr lang="en-CA" dirty="0">
                  <a:latin typeface="Calibri" pitchFamily="34" charset="0"/>
                </a:rPr>
                <a:t> to define the entire operation and </a:t>
              </a:r>
              <a:r>
                <a:rPr lang="en-CA" b="1" dirty="0">
                  <a:latin typeface="Calibri" pitchFamily="34" charset="0"/>
                </a:rPr>
                <a:t>Task </a:t>
              </a:r>
              <a:r>
                <a:rPr lang="en-CA" dirty="0">
                  <a:latin typeface="Calibri" pitchFamily="34" charset="0"/>
                </a:rPr>
                <a:t>to define an operation within the mission . </a:t>
              </a:r>
              <a:endParaRPr lang="en-CA" b="1" dirty="0">
                <a:latin typeface="Calibri" pitchFamily="34" charset="0"/>
              </a:endParaRPr>
            </a:p>
          </p:txBody>
        </p:sp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252000" y="4437063"/>
              <a:ext cx="8642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 smtClean="0">
                  <a:latin typeface="Calibri" pitchFamily="34" charset="0"/>
                </a:rPr>
                <a:t>Default Areas and Routes </a:t>
              </a:r>
              <a:r>
                <a:rPr lang="en-CA" dirty="0">
                  <a:latin typeface="Calibri" pitchFamily="34" charset="0"/>
                </a:rPr>
                <a:t>– </a:t>
              </a:r>
              <a:r>
                <a:rPr lang="en-CA" dirty="0" smtClean="0">
                  <a:latin typeface="Calibri" pitchFamily="34" charset="0"/>
                </a:rPr>
                <a:t>Areas and routes commonly used on a number of missions. </a:t>
              </a:r>
              <a:endParaRPr lang="en-CA" dirty="0">
                <a:latin typeface="Calibri" pitchFamily="34" charset="0"/>
              </a:endParaRPr>
            </a:p>
          </p:txBody>
        </p:sp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252000" y="5013176"/>
              <a:ext cx="8642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CA" b="1" dirty="0" smtClean="0">
                  <a:latin typeface="Calibri" pitchFamily="34" charset="0"/>
                </a:rPr>
                <a:t>Pre-plans </a:t>
              </a:r>
              <a:r>
                <a:rPr lang="en-CA" dirty="0" smtClean="0">
                  <a:latin typeface="Calibri" pitchFamily="34" charset="0"/>
                </a:rPr>
                <a:t>and </a:t>
              </a:r>
              <a:r>
                <a:rPr lang="en-CA" b="1" dirty="0" smtClean="0">
                  <a:latin typeface="Calibri" pitchFamily="34" charset="0"/>
                </a:rPr>
                <a:t>Default Areas and Routes</a:t>
              </a:r>
              <a:r>
                <a:rPr lang="en-CA" dirty="0" smtClean="0">
                  <a:latin typeface="Calibri" pitchFamily="34" charset="0"/>
                </a:rPr>
                <a:t> can be prepared without first opening a mission.  </a:t>
              </a:r>
              <a:endParaRPr lang="en-CA" dirty="0"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Preparing For Use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E963B-4500-4BC9-BE51-242C9DF4C2BE}" type="slidenum">
              <a:rPr lang="en-CA" smtClean="0"/>
              <a:pPr>
                <a:defRPr/>
              </a:pPr>
              <a:t>44</a:t>
            </a:fld>
            <a:endParaRPr lang="en-CA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287338" y="921916"/>
            <a:ext cx="8551862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en-CA" sz="2400" dirty="0">
              <a:latin typeface="+mj-lt"/>
              <a:ea typeface="+mj-ea"/>
              <a:cs typeface="+mj-cs"/>
            </a:endParaRPr>
          </a:p>
          <a:p>
            <a:pPr eaLnBrk="0" hangingPunct="0">
              <a:defRPr/>
            </a:pPr>
            <a:endParaRPr lang="en-CA" sz="2400" dirty="0">
              <a:latin typeface="+mj-lt"/>
              <a:ea typeface="+mj-ea"/>
              <a:cs typeface="+mj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Review the installed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Mission Types 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and add other types if needed.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CA" sz="2400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Enter information about your organization and other organizations on the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Organizations 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table.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CA" sz="2400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cs typeface="Calibri" pitchFamily="34" charset="0"/>
              </a:rPr>
              <a:t> Enter names and other information on the members of your organization and other persons on the </a:t>
            </a:r>
            <a:r>
              <a:rPr lang="en-CA" sz="2400" b="1" dirty="0">
                <a:latin typeface="Calibri" pitchFamily="34" charset="0"/>
                <a:cs typeface="Calibri" pitchFamily="34" charset="0"/>
              </a:rPr>
              <a:t>Personnel Table</a:t>
            </a:r>
            <a:r>
              <a:rPr lang="en-CA" sz="24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0" hangingPunct="0">
              <a:defRPr/>
            </a:pPr>
            <a:endParaRPr lang="en-CA" sz="2400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 Enter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Default Communications 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and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 Medical Plans.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CA" sz="2400" b="1" dirty="0">
              <a:latin typeface="Calibri" pitchFamily="34" charset="0"/>
              <a:ea typeface="+mj-ea"/>
              <a:cs typeface="Calibri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 Enter other default plans and information such as commonly used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Routes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,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Areas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 and </a:t>
            </a:r>
            <a:r>
              <a:rPr lang="en-CA" sz="2400" b="1" dirty="0">
                <a:latin typeface="Calibri" pitchFamily="34" charset="0"/>
                <a:ea typeface="+mj-ea"/>
                <a:cs typeface="Calibri" pitchFamily="34" charset="0"/>
              </a:rPr>
              <a:t>Resources</a:t>
            </a:r>
            <a:r>
              <a:rPr lang="en-CA" sz="2400" dirty="0">
                <a:latin typeface="Calibri" pitchFamily="34" charset="0"/>
                <a:ea typeface="+mj-ea"/>
                <a:cs typeface="Calibri" pitchFamily="34" charset="0"/>
              </a:rPr>
              <a:t>.</a:t>
            </a:r>
            <a:r>
              <a:rPr lang="en-CA" sz="2400" dirty="0"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287338" y="800100"/>
            <a:ext cx="8551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2400" dirty="0">
                <a:latin typeface="Calibri" pitchFamily="34" charset="0"/>
                <a:cs typeface="Calibri" pitchFamily="34" charset="0"/>
              </a:rPr>
              <a:t>Before using Incident Commander for the first time the following steps should be taken: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About Default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DE4B0-0509-457A-8F1F-D45628D85CB6}" type="slidenum">
              <a:rPr lang="en-CA" smtClean="0"/>
              <a:pPr>
                <a:defRPr/>
              </a:pPr>
              <a:t>45</a:t>
            </a:fld>
            <a:endParaRPr lang="en-CA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250825" y="839609"/>
            <a:ext cx="86423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CA" sz="2400" dirty="0"/>
              <a:t>Default plans are stored in the </a:t>
            </a:r>
            <a:r>
              <a:rPr lang="en-CA" sz="2400" b="1" dirty="0" smtClean="0"/>
              <a:t>Data</a:t>
            </a:r>
            <a:r>
              <a:rPr lang="en-CA" sz="2400" dirty="0" smtClean="0"/>
              <a:t> - </a:t>
            </a:r>
            <a:r>
              <a:rPr lang="en-CA" sz="2400" b="1" dirty="0"/>
              <a:t>User Data</a:t>
            </a:r>
            <a:r>
              <a:rPr lang="en-CA" sz="2400" dirty="0"/>
              <a:t> files:</a:t>
            </a:r>
          </a:p>
          <a:p>
            <a:pPr eaLnBrk="0" hangingPunct="0"/>
            <a:endParaRPr lang="en-CA" sz="2400" dirty="0"/>
          </a:p>
          <a:p>
            <a:pPr eaLnBrk="0" hangingPunct="0">
              <a:buFont typeface="Arial" charset="0"/>
              <a:buChar char="•"/>
            </a:pPr>
            <a:r>
              <a:rPr lang="en-CA" sz="2400" dirty="0"/>
              <a:t> Default Mission Data for the </a:t>
            </a:r>
            <a:r>
              <a:rPr lang="en-CA" sz="2400" b="1" dirty="0"/>
              <a:t>Medical plan</a:t>
            </a:r>
            <a:r>
              <a:rPr lang="en-CA" sz="2400" dirty="0"/>
              <a:t>, </a:t>
            </a:r>
            <a:r>
              <a:rPr lang="en-CA" sz="2400" b="1" dirty="0"/>
              <a:t>Default Routes </a:t>
            </a:r>
            <a:r>
              <a:rPr lang="en-CA" sz="2400" dirty="0"/>
              <a:t>and </a:t>
            </a:r>
            <a:r>
              <a:rPr lang="en-CA" sz="2400" b="1" dirty="0"/>
              <a:t>Default Areas </a:t>
            </a:r>
            <a:r>
              <a:rPr lang="en-CA" sz="2400" dirty="0"/>
              <a:t>will be automatically loaded if their check boxes are checked in the </a:t>
            </a:r>
            <a:r>
              <a:rPr lang="en-CA" sz="2400" b="1" dirty="0" smtClean="0"/>
              <a:t>System</a:t>
            </a:r>
            <a:r>
              <a:rPr lang="en-CA" sz="2400" dirty="0" smtClean="0"/>
              <a:t> - </a:t>
            </a:r>
            <a:r>
              <a:rPr lang="en-CA" sz="2400" b="1" dirty="0"/>
              <a:t>Application</a:t>
            </a:r>
            <a:r>
              <a:rPr lang="en-CA" sz="2400" dirty="0"/>
              <a:t> </a:t>
            </a:r>
            <a:r>
              <a:rPr lang="en-CA" sz="2400" b="1" dirty="0" smtClean="0"/>
              <a:t>Options</a:t>
            </a:r>
            <a:r>
              <a:rPr lang="en-CA" sz="2400" dirty="0" smtClean="0"/>
              <a:t> - </a:t>
            </a:r>
            <a:r>
              <a:rPr lang="en-CA" sz="2400" b="1" dirty="0"/>
              <a:t>General</a:t>
            </a:r>
            <a:r>
              <a:rPr lang="en-CA" sz="2400" dirty="0"/>
              <a:t> tab.</a:t>
            </a:r>
          </a:p>
          <a:p>
            <a:pPr eaLnBrk="0" hangingPunct="0">
              <a:buFont typeface="Arial" charset="0"/>
              <a:buChar char="•"/>
            </a:pPr>
            <a:endParaRPr lang="en-CA" sz="2400" dirty="0"/>
          </a:p>
          <a:p>
            <a:pPr eaLnBrk="0" hangingPunct="0">
              <a:buFont typeface="Arial" charset="0"/>
              <a:buChar char="•"/>
            </a:pPr>
            <a:r>
              <a:rPr lang="en-CA" sz="2400" dirty="0"/>
              <a:t> </a:t>
            </a:r>
            <a:r>
              <a:rPr lang="en-CA" sz="2400" b="1" dirty="0"/>
              <a:t>Default Routes </a:t>
            </a:r>
            <a:r>
              <a:rPr lang="en-CA" sz="2400" dirty="0"/>
              <a:t>and </a:t>
            </a:r>
            <a:r>
              <a:rPr lang="en-CA" sz="2400" b="1" dirty="0"/>
              <a:t>Mission Areas </a:t>
            </a:r>
            <a:r>
              <a:rPr lang="en-CA" sz="2400" dirty="0"/>
              <a:t>can also be selected on the </a:t>
            </a:r>
            <a:r>
              <a:rPr lang="en-CA" sz="2400" b="1" dirty="0"/>
              <a:t>Mission Quick Start Wizard </a:t>
            </a:r>
            <a:r>
              <a:rPr lang="en-CA" sz="2400" dirty="0"/>
              <a:t>at </a:t>
            </a:r>
            <a:r>
              <a:rPr lang="en-CA" sz="2400" b="1" dirty="0"/>
              <a:t>Step 3</a:t>
            </a:r>
            <a:r>
              <a:rPr lang="en-CA" sz="2400" dirty="0"/>
              <a:t>, or not used by clicking the </a:t>
            </a:r>
            <a:r>
              <a:rPr lang="en-CA" sz="2400" b="1" dirty="0"/>
              <a:t>Minimal</a:t>
            </a:r>
            <a:r>
              <a:rPr lang="en-CA" sz="2400" dirty="0"/>
              <a:t> box on the </a:t>
            </a:r>
            <a:r>
              <a:rPr lang="en-CA" sz="2400" b="1" dirty="0"/>
              <a:t>Mission Quick Start</a:t>
            </a:r>
            <a:r>
              <a:rPr lang="en-CA" sz="2400" dirty="0"/>
              <a:t> at the top of the </a:t>
            </a:r>
            <a:r>
              <a:rPr lang="en-CA" sz="2400" b="1" dirty="0"/>
              <a:t>Wizard</a:t>
            </a:r>
            <a:r>
              <a:rPr lang="en-CA" sz="2400" dirty="0"/>
              <a:t>.</a:t>
            </a:r>
          </a:p>
          <a:p>
            <a:pPr eaLnBrk="0" hangingPunct="0">
              <a:buFont typeface="Arial" charset="0"/>
              <a:buChar char="•"/>
            </a:pPr>
            <a:endParaRPr lang="en-CA" sz="2400" dirty="0"/>
          </a:p>
          <a:p>
            <a:pPr eaLnBrk="0" hangingPunct="0">
              <a:buFont typeface="Arial" charset="0"/>
              <a:buChar char="•"/>
            </a:pPr>
            <a:r>
              <a:rPr lang="en-CA" sz="2400" dirty="0" smtClean="0"/>
              <a:t> The </a:t>
            </a:r>
            <a:r>
              <a:rPr lang="en-CA" sz="2400" b="1" dirty="0"/>
              <a:t>Default Communications Plan </a:t>
            </a:r>
            <a:r>
              <a:rPr lang="en-CA" sz="2400" dirty="0"/>
              <a:t>is always loaded when a new mission is created. It can be easily modified to suit the mission </a:t>
            </a:r>
            <a:r>
              <a:rPr lang="en-CA" sz="2400" dirty="0" smtClean="0"/>
              <a:t>needs at </a:t>
            </a:r>
            <a:r>
              <a:rPr lang="en-CA" sz="2400" b="1" dirty="0" smtClean="0"/>
              <a:t>Logistics</a:t>
            </a:r>
            <a:r>
              <a:rPr lang="en-CA" sz="2400" dirty="0" smtClean="0"/>
              <a:t> – </a:t>
            </a:r>
            <a:r>
              <a:rPr lang="en-CA" sz="2400" b="1" dirty="0" smtClean="0"/>
              <a:t>ICS 205 Communications Plan</a:t>
            </a:r>
            <a:r>
              <a:rPr lang="en-CA" sz="2400" dirty="0" smtClean="0"/>
              <a:t>.</a:t>
            </a:r>
            <a:endParaRPr lang="en-CA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 smtClean="0"/>
              <a:t>Preparing for Use</a:t>
            </a:r>
            <a:endParaRPr lang="en-CA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chemeClr val="tx1"/>
                </a:solidFill>
              </a:rPr>
              <a:t>Entering User Data</a:t>
            </a:r>
            <a:endParaRPr lang="en-C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2000" y="1404000"/>
            <a:ext cx="4044040" cy="1981200"/>
            <a:chOff x="2041200" y="1260000"/>
            <a:chExt cx="4044040" cy="1981200"/>
          </a:xfrm>
        </p:grpSpPr>
        <p:pic>
          <p:nvPicPr>
            <p:cNvPr id="1026" name="Picture 2" descr="C:\Users\User1\Desktop\SAR\Barriere SAR\IC Pro\ICPROv7\Snips\Data\M-v7 Dat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720" y="1260000"/>
              <a:ext cx="4033520" cy="19812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ounded Rectangle 9"/>
            <p:cNvSpPr>
              <a:spLocks/>
            </p:cNvSpPr>
            <p:nvPr/>
          </p:nvSpPr>
          <p:spPr>
            <a:xfrm>
              <a:off x="2041200" y="1260000"/>
              <a:ext cx="846000" cy="460800"/>
            </a:xfrm>
            <a:prstGeom prst="roundRect">
              <a:avLst>
                <a:gd name="adj" fmla="val 1575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47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Data</a:t>
            </a:r>
            <a:endParaRPr lang="en-CA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36000" y="1692000"/>
            <a:ext cx="3996000" cy="72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Data tables and information to aid in the planning of missions and tasks.</a:t>
            </a:r>
            <a:endParaRPr lang="en-CA" sz="2000" dirty="0"/>
          </a:p>
        </p:txBody>
      </p:sp>
      <p:cxnSp>
        <p:nvCxnSpPr>
          <p:cNvPr id="9" name="Straight Arrow Connector 8"/>
          <p:cNvCxnSpPr>
            <a:stCxn id="15" idx="0"/>
          </p:cNvCxnSpPr>
          <p:nvPr/>
        </p:nvCxnSpPr>
        <p:spPr>
          <a:xfrm flipV="1">
            <a:off x="1926000" y="3284984"/>
            <a:ext cx="0" cy="351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188000" y="936000"/>
            <a:ext cx="680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dirty="0" smtClean="0">
                <a:latin typeface="Calibri" pitchFamily="34" charset="0"/>
              </a:rPr>
              <a:t>Information that is used for most missions is stored in the </a:t>
            </a:r>
            <a:r>
              <a:rPr lang="en-CA" b="1" dirty="0" smtClean="0">
                <a:latin typeface="Calibri" pitchFamily="34" charset="0"/>
              </a:rPr>
              <a:t>Data</a:t>
            </a:r>
            <a:r>
              <a:rPr lang="en-CA" dirty="0" smtClean="0">
                <a:latin typeface="Calibri" pitchFamily="34" charset="0"/>
              </a:rPr>
              <a:t> section.</a:t>
            </a:r>
            <a:endParaRPr lang="en-CA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6000" y="2628000"/>
            <a:ext cx="3744000" cy="10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Data tables and information about </a:t>
            </a:r>
            <a:r>
              <a:rPr lang="en-CA" sz="2000" b="1" dirty="0" smtClean="0"/>
              <a:t>Personnel</a:t>
            </a:r>
            <a:r>
              <a:rPr lang="en-CA" sz="2000" dirty="0" smtClean="0"/>
              <a:t>, </a:t>
            </a:r>
            <a:r>
              <a:rPr lang="en-CA" sz="2000" b="1" dirty="0" smtClean="0"/>
              <a:t>Organizations</a:t>
            </a:r>
            <a:r>
              <a:rPr lang="en-CA" sz="2000" dirty="0" smtClean="0"/>
              <a:t>, </a:t>
            </a:r>
            <a:r>
              <a:rPr lang="en-CA" sz="2000" b="1" dirty="0" smtClean="0"/>
              <a:t>Default Plans</a:t>
            </a:r>
            <a:r>
              <a:rPr lang="en-CA" sz="2000" dirty="0" smtClean="0"/>
              <a:t> and </a:t>
            </a:r>
            <a:r>
              <a:rPr lang="en-CA" sz="2000" b="1" dirty="0" smtClean="0"/>
              <a:t>Resources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4000" y="3636000"/>
            <a:ext cx="28440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A place to store notes and comments </a:t>
            </a:r>
            <a:r>
              <a:rPr lang="en-CA" sz="2000" b="1" dirty="0" smtClean="0"/>
              <a:t>Default</a:t>
            </a:r>
            <a:r>
              <a:rPr lang="en-CA" sz="2000" dirty="0" smtClean="0"/>
              <a:t> </a:t>
            </a:r>
            <a:r>
              <a:rPr lang="en-CA" sz="2000" b="1" dirty="0" smtClean="0"/>
              <a:t>Plans</a:t>
            </a:r>
            <a:r>
              <a:rPr lang="en-CA" sz="2000" dirty="0" smtClean="0"/>
              <a:t> and </a:t>
            </a:r>
            <a:r>
              <a:rPr lang="en-CA" sz="2000" b="1" dirty="0" smtClean="0"/>
              <a:t>Resources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cxnSp>
        <p:nvCxnSpPr>
          <p:cNvPr id="16" name="Straight Arrow Connector 15"/>
          <p:cNvCxnSpPr>
            <a:stCxn id="5" idx="1"/>
          </p:cNvCxnSpPr>
          <p:nvPr/>
        </p:nvCxnSpPr>
        <p:spPr>
          <a:xfrm flipH="1">
            <a:off x="4139952" y="2052000"/>
            <a:ext cx="39604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4067944" y="2492896"/>
            <a:ext cx="468056" cy="639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40000" y="4968000"/>
            <a:ext cx="6264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2000" dirty="0" smtClean="0"/>
              <a:t> Put as much information as you can into the Data tables as this will save you a lot of valuable time during a mission. </a:t>
            </a:r>
          </a:p>
          <a:p>
            <a:endParaRPr lang="en-CA" sz="2000" dirty="0" smtClean="0"/>
          </a:p>
          <a:p>
            <a:pPr>
              <a:buFont typeface="Arial" pitchFamily="34" charset="0"/>
              <a:buChar char="•"/>
            </a:pPr>
            <a:r>
              <a:rPr lang="en-CA" sz="2000" dirty="0" smtClean="0"/>
              <a:t> Check and update the data regularly.</a:t>
            </a:r>
            <a:endParaRPr lang="en-CA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48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Entering Organizations Data</a:t>
            </a:r>
            <a:endParaRPr lang="en-CA" sz="3200" b="1" dirty="0"/>
          </a:p>
        </p:txBody>
      </p:sp>
      <p:cxnSp>
        <p:nvCxnSpPr>
          <p:cNvPr id="9" name="Straight Arrow Connector 8"/>
          <p:cNvCxnSpPr>
            <a:stCxn id="6" idx="1"/>
            <a:endCxn id="20" idx="0"/>
          </p:cNvCxnSpPr>
          <p:nvPr/>
        </p:nvCxnSpPr>
        <p:spPr>
          <a:xfrm flipH="1">
            <a:off x="854696" y="1040400"/>
            <a:ext cx="1078200" cy="27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" name="Group 52"/>
          <p:cNvGrpSpPr/>
          <p:nvPr/>
        </p:nvGrpSpPr>
        <p:grpSpPr>
          <a:xfrm>
            <a:off x="252000" y="936000"/>
            <a:ext cx="8810907" cy="5433712"/>
            <a:chOff x="252000" y="936000"/>
            <a:chExt cx="8810907" cy="5433712"/>
          </a:xfrm>
        </p:grpSpPr>
        <p:grpSp>
          <p:nvGrpSpPr>
            <p:cNvPr id="49" name="Group 48"/>
            <p:cNvGrpSpPr/>
            <p:nvPr/>
          </p:nvGrpSpPr>
          <p:grpSpPr>
            <a:xfrm>
              <a:off x="388496" y="936000"/>
              <a:ext cx="8674411" cy="5433712"/>
              <a:chOff x="252000" y="922638"/>
              <a:chExt cx="8674411" cy="543371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931999" y="936000"/>
                <a:ext cx="3528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 </a:t>
                </a:r>
                <a:r>
                  <a:rPr lang="en-CA" sz="2000" b="1" dirty="0" smtClean="0"/>
                  <a:t>Data</a:t>
                </a:r>
                <a:r>
                  <a:rPr lang="en-CA" sz="2000" dirty="0" smtClean="0"/>
                  <a:t>, </a:t>
                </a:r>
                <a:r>
                  <a:rPr lang="en-CA" sz="2000" b="1" dirty="0" smtClean="0"/>
                  <a:t>User Data </a:t>
                </a:r>
                <a:r>
                  <a:rPr lang="en-CA" sz="2000" dirty="0" smtClean="0"/>
                  <a:t>then </a:t>
                </a:r>
                <a:r>
                  <a:rPr lang="en-CA" sz="2000" b="1" dirty="0" smtClean="0"/>
                  <a:t>Organizations</a:t>
                </a:r>
                <a:r>
                  <a:rPr lang="en-CA" sz="2000" dirty="0" smtClean="0"/>
                  <a:t> to open the form.</a:t>
                </a:r>
                <a:endParaRPr lang="en-CA" sz="2000" b="1" dirty="0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252000" y="922638"/>
                <a:ext cx="8674411" cy="5433712"/>
                <a:chOff x="252000" y="922638"/>
                <a:chExt cx="8674411" cy="5433712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252000" y="922638"/>
                  <a:ext cx="4473702" cy="2371482"/>
                  <a:chOff x="252000" y="936000"/>
                  <a:chExt cx="4473702" cy="2371482"/>
                </a:xfrm>
              </p:grpSpPr>
              <p:pic>
                <p:nvPicPr>
                  <p:cNvPr id="3081" name="Picture 9" descr="C:\Users\User1\Desktop\SAR\Barriere SAR\IC Pro\ICPROv7\Snips\Data\M-v7 Data_User Data_Organizations_Data Entry_Select_1B Image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lum bright="-10000" contrast="20000"/>
                  </a:blip>
                  <a:srcRect t="6631" b="7159"/>
                  <a:stretch>
                    <a:fillRect/>
                  </a:stretch>
                </p:blipFill>
                <p:spPr bwMode="auto">
                  <a:xfrm>
                    <a:off x="252000" y="936000"/>
                    <a:ext cx="4473702" cy="237148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6" name="Rounded Rectangle 5"/>
                  <p:cNvSpPr/>
                  <p:nvPr/>
                </p:nvSpPr>
                <p:spPr>
                  <a:xfrm>
                    <a:off x="1796400" y="936000"/>
                    <a:ext cx="374400" cy="2088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0" name="Rounded Rectangle 19"/>
                  <p:cNvSpPr/>
                  <p:nvPr/>
                </p:nvSpPr>
                <p:spPr>
                  <a:xfrm>
                    <a:off x="457200" y="1317600"/>
                    <a:ext cx="522000" cy="2088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1" name="Rounded Rectangle 20"/>
                  <p:cNvSpPr/>
                  <p:nvPr/>
                </p:nvSpPr>
                <p:spPr>
                  <a:xfrm>
                    <a:off x="2304000" y="1850400"/>
                    <a:ext cx="766800" cy="2088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2844000" y="2434717"/>
                  <a:ext cx="6082411" cy="3921633"/>
                  <a:chOff x="2844000" y="2412000"/>
                  <a:chExt cx="6082411" cy="3921633"/>
                </a:xfrm>
              </p:grpSpPr>
              <p:pic>
                <p:nvPicPr>
                  <p:cNvPr id="19" name="Picture 2" descr="C:\Users\User1\Desktop\SAR\Barriere SAR\IC Pro\ICPROv7\Snips\Data\M-v7 Data_Organizations_Hillview entry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844000" y="2412000"/>
                    <a:ext cx="6082411" cy="3921633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4204800" y="3078000"/>
                    <a:ext cx="568800" cy="158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7596336" y="2766544"/>
                    <a:ext cx="180000" cy="180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6" name="Rounded Rectangle 25"/>
                  <p:cNvSpPr/>
                  <p:nvPr/>
                </p:nvSpPr>
                <p:spPr>
                  <a:xfrm>
                    <a:off x="7804800" y="2768400"/>
                    <a:ext cx="180000" cy="180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35" name="Straight Arrow Connector 34"/>
                <p:cNvCxnSpPr>
                  <a:stCxn id="25" idx="1"/>
                  <a:endCxn id="23" idx="3"/>
                </p:cNvCxnSpPr>
                <p:nvPr/>
              </p:nvCxnSpPr>
              <p:spPr>
                <a:xfrm flipH="1">
                  <a:off x="4773600" y="2879261"/>
                  <a:ext cx="2822736" cy="30065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>
                  <a:stCxn id="28" idx="2"/>
                  <a:endCxn id="25" idx="0"/>
                </p:cNvCxnSpPr>
                <p:nvPr/>
              </p:nvCxnSpPr>
              <p:spPr>
                <a:xfrm>
                  <a:off x="7675504" y="2530524"/>
                  <a:ext cx="10832" cy="258737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>
                  <a:stCxn id="43" idx="0"/>
                  <a:endCxn id="26" idx="2"/>
                </p:cNvCxnSpPr>
                <p:nvPr/>
              </p:nvCxnSpPr>
              <p:spPr>
                <a:xfrm flipV="1">
                  <a:off x="7740000" y="2971117"/>
                  <a:ext cx="154800" cy="1836467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6667504" y="1822638"/>
                <a:ext cx="2016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 </a:t>
                </a:r>
                <a:r>
                  <a:rPr lang="en-CA" sz="2000" b="1" dirty="0" smtClean="0"/>
                  <a:t>New </a:t>
                </a:r>
                <a:r>
                  <a:rPr lang="en-CA" sz="2000" dirty="0" smtClean="0"/>
                  <a:t>then </a:t>
                </a:r>
                <a:r>
                  <a:rPr lang="en-CA" sz="2000" b="1" dirty="0" smtClean="0"/>
                  <a:t>Data Entry</a:t>
                </a:r>
                <a:r>
                  <a:rPr lang="en-CA" sz="2000" dirty="0" smtClean="0"/>
                  <a:t>. </a:t>
                </a:r>
                <a:endParaRPr lang="en-CA" sz="20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88000" y="4807584"/>
                <a:ext cx="2304000" cy="10156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</a:t>
                </a:r>
                <a:r>
                  <a:rPr lang="en-CA" sz="2000" dirty="0" smtClean="0">
                    <a:solidFill>
                      <a:srgbClr val="FF0000"/>
                    </a:solidFill>
                  </a:rPr>
                  <a:t>Click </a:t>
                </a:r>
                <a:r>
                  <a:rPr lang="en-CA" sz="2000" b="1" dirty="0" smtClean="0">
                    <a:solidFill>
                      <a:srgbClr val="FF0000"/>
                    </a:solidFill>
                  </a:rPr>
                  <a:t>Save </a:t>
                </a:r>
                <a:r>
                  <a:rPr lang="en-CA" sz="2000" dirty="0" smtClean="0"/>
                  <a:t>when you have completed the form.</a:t>
                </a:r>
                <a:endParaRPr lang="en-CA" sz="2000" dirty="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52000" y="3528000"/>
              <a:ext cx="2520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4.</a:t>
              </a:r>
              <a:r>
                <a:rPr lang="en-CA" sz="2000" dirty="0" smtClean="0"/>
                <a:t> Start at Step 2 if you have more Organizations to enter.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49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Entering Personnel Data</a:t>
            </a:r>
            <a:endParaRPr lang="en-CA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4335" r="21411" b="57350"/>
          <a:stretch>
            <a:fillRect/>
          </a:stretch>
        </p:blipFill>
        <p:spPr bwMode="auto">
          <a:xfrm>
            <a:off x="12420872" y="0"/>
            <a:ext cx="55446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55595" r="21411" b="57350"/>
          <a:stretch>
            <a:fillRect/>
          </a:stretch>
        </p:blipFill>
        <p:spPr bwMode="auto">
          <a:xfrm>
            <a:off x="12708904" y="0"/>
            <a:ext cx="525658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252000" y="949362"/>
            <a:ext cx="8641134" cy="5491038"/>
            <a:chOff x="252000" y="949362"/>
            <a:chExt cx="8641134" cy="5491038"/>
          </a:xfrm>
        </p:grpSpPr>
        <p:grpSp>
          <p:nvGrpSpPr>
            <p:cNvPr id="2" name="Group 36"/>
            <p:cNvGrpSpPr/>
            <p:nvPr/>
          </p:nvGrpSpPr>
          <p:grpSpPr>
            <a:xfrm>
              <a:off x="252028" y="972000"/>
              <a:ext cx="4476115" cy="2382838"/>
              <a:chOff x="252028" y="972000"/>
              <a:chExt cx="4476115" cy="23828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124" name="Picture 4" descr="C:\Users\User1\Desktop\SAR\Barriere SAR\IC Pro\ICPROv7\Snips\Data\M-v7 Data_User Data_Personnel 3_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30000"/>
              </a:blip>
              <a:srcRect/>
              <a:stretch>
                <a:fillRect/>
              </a:stretch>
            </p:blipFill>
            <p:spPr bwMode="auto">
              <a:xfrm>
                <a:off x="252028" y="972000"/>
                <a:ext cx="4476115" cy="2382838"/>
              </a:xfrm>
              <a:prstGeom prst="rect">
                <a:avLst/>
              </a:prstGeom>
              <a:noFill/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1796400" y="972000"/>
                <a:ext cx="374400" cy="2088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50000" y="1357200"/>
                <a:ext cx="522000" cy="2088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311200" y="1357200"/>
                <a:ext cx="543600" cy="201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932000" y="949362"/>
              <a:ext cx="3204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Data</a:t>
              </a:r>
              <a:r>
                <a:rPr lang="en-CA" sz="2000" dirty="0" smtClean="0"/>
                <a:t>, </a:t>
              </a:r>
              <a:r>
                <a:rPr lang="en-CA" sz="2000" b="1" dirty="0" smtClean="0"/>
                <a:t>User Data </a:t>
              </a:r>
              <a:r>
                <a:rPr lang="en-CA" sz="2000" dirty="0" smtClean="0"/>
                <a:t>then </a:t>
              </a:r>
              <a:r>
                <a:rPr lang="en-CA" sz="2000" b="1" dirty="0" smtClean="0"/>
                <a:t>Personnel</a:t>
              </a:r>
              <a:r>
                <a:rPr lang="en-CA" sz="2000" dirty="0" smtClean="0"/>
                <a:t> to open the form.</a:t>
              </a:r>
              <a:endParaRPr lang="en-CA" sz="20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2000" y="3527999"/>
              <a:ext cx="2556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4.</a:t>
              </a:r>
              <a:r>
                <a:rPr lang="en-CA" sz="2000" dirty="0" smtClean="0"/>
                <a:t> Start at Step 2 if you have more Personnel to enter.</a:t>
              </a:r>
              <a:endParaRPr lang="en-CA" sz="2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2000" y="4820946"/>
              <a:ext cx="2556000" cy="707886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Ensure you enter data for all relevant tabs. </a:t>
              </a:r>
              <a:endParaRPr lang="en-CA" sz="2000" dirty="0"/>
            </a:p>
          </p:txBody>
        </p:sp>
        <p:grpSp>
          <p:nvGrpSpPr>
            <p:cNvPr id="34" name="Group 13"/>
            <p:cNvGrpSpPr/>
            <p:nvPr/>
          </p:nvGrpSpPr>
          <p:grpSpPr>
            <a:xfrm>
              <a:off x="3045600" y="1908000"/>
              <a:ext cx="5847534" cy="4532400"/>
              <a:chOff x="3045600" y="1908000"/>
              <a:chExt cx="5847534" cy="4532400"/>
            </a:xfrm>
          </p:grpSpPr>
          <p:pic>
            <p:nvPicPr>
              <p:cNvPr id="36" name="Picture 3" descr="C:\Users\User1\Desktop\SAR\Barriere SAR\IC Pro\ICPROv7\Snips\Data\M-v7 Data_User Data_Personnel John Arde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10000" contrast="20000"/>
              </a:blip>
              <a:srcRect/>
              <a:stretch>
                <a:fillRect/>
              </a:stretch>
            </p:blipFill>
            <p:spPr bwMode="auto">
              <a:xfrm>
                <a:off x="3045600" y="2386800"/>
                <a:ext cx="5847534" cy="405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7" name="Group 3"/>
              <p:cNvGrpSpPr/>
              <p:nvPr/>
            </p:nvGrpSpPr>
            <p:grpSpPr>
              <a:xfrm>
                <a:off x="3862800" y="1908000"/>
                <a:ext cx="4993200" cy="3928609"/>
                <a:chOff x="3862800" y="1908000"/>
                <a:chExt cx="4993200" cy="3928609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5284496" y="1908000"/>
                  <a:ext cx="2016000" cy="70788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2. Click </a:t>
                  </a:r>
                  <a:r>
                    <a:rPr lang="en-CA" sz="2000" b="1" dirty="0" smtClean="0"/>
                    <a:t>New </a:t>
                  </a:r>
                  <a:r>
                    <a:rPr lang="en-CA" sz="2000" dirty="0" smtClean="0"/>
                    <a:t>then </a:t>
                  </a:r>
                  <a:r>
                    <a:rPr lang="en-CA" sz="2000" b="1" dirty="0" smtClean="0"/>
                    <a:t>Data Entry</a:t>
                  </a:r>
                  <a:r>
                    <a:rPr lang="en-CA" sz="2000" dirty="0" smtClean="0"/>
                    <a:t>. </a:t>
                  </a:r>
                  <a:endParaRPr lang="en-CA" sz="20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552000" y="4820946"/>
                  <a:ext cx="2304000" cy="10156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3. 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Click </a:t>
                  </a:r>
                  <a:r>
                    <a:rPr lang="en-CA" sz="2000" b="1" dirty="0" smtClean="0">
                      <a:solidFill>
                        <a:srgbClr val="FF0000"/>
                      </a:solidFill>
                    </a:rPr>
                    <a:t>Save </a:t>
                  </a:r>
                  <a:r>
                    <a:rPr lang="en-CA" sz="2000" dirty="0" smtClean="0"/>
                    <a:t>when you have completed the form.</a:t>
                  </a:r>
                  <a:endParaRPr lang="en-CA" sz="2000" dirty="0"/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3862800" y="3006000"/>
                  <a:ext cx="568800" cy="1584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7567200" y="2714400"/>
                  <a:ext cx="180000" cy="1800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7765200" y="2714400"/>
                  <a:ext cx="180000" cy="1800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43" name="Straight Arrow Connector 42"/>
                <p:cNvCxnSpPr>
                  <a:stCxn id="41" idx="1"/>
                  <a:endCxn id="40" idx="3"/>
                </p:cNvCxnSpPr>
                <p:nvPr/>
              </p:nvCxnSpPr>
              <p:spPr>
                <a:xfrm flipH="1">
                  <a:off x="4431600" y="2804400"/>
                  <a:ext cx="3135600" cy="2808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>
                  <a:stCxn id="39" idx="0"/>
                  <a:endCxn id="42" idx="2"/>
                </p:cNvCxnSpPr>
                <p:nvPr/>
              </p:nvCxnSpPr>
              <p:spPr>
                <a:xfrm flipV="1">
                  <a:off x="7704000" y="2894400"/>
                  <a:ext cx="151200" cy="192654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Text Boxes used in this presentation…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916000" y="1260000"/>
            <a:ext cx="3312000" cy="432000"/>
          </a:xfrm>
          <a:prstGeom prst="rect">
            <a:avLst/>
          </a:prstGeom>
          <a:solidFill>
            <a:srgbClr val="C3D4F3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Blue text boxes identify items.</a:t>
            </a:r>
            <a:endParaRPr lang="en-CA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664000" y="3096000"/>
            <a:ext cx="38160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Green text boxes indicate an action is to be taken.</a:t>
            </a:r>
            <a:endParaRPr lang="en-C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92000" y="5580000"/>
            <a:ext cx="3924000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Pinkish text boxes provide warnings, tips and additional information.</a:t>
            </a:r>
            <a:endParaRPr lang="en-CA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50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Routes </a:t>
            </a:r>
            <a:r>
              <a:rPr lang="en-CA" sz="3200" b="1" dirty="0" smtClean="0"/>
              <a:t>&amp; </a:t>
            </a:r>
            <a:r>
              <a:rPr lang="en-CA" sz="3200" b="1" dirty="0" smtClean="0"/>
              <a:t>Decision Points</a:t>
            </a:r>
            <a:endParaRPr lang="en-CA" sz="32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252000" y="1476000"/>
            <a:ext cx="4488180" cy="2400143"/>
            <a:chOff x="252000" y="968400"/>
            <a:chExt cx="4488180" cy="2400143"/>
          </a:xfrm>
        </p:grpSpPr>
        <p:pic>
          <p:nvPicPr>
            <p:cNvPr id="11" name="Picture 3" descr="C:\Users\User1\Desktop\SAR\Barriere SAR\IC Pro\ICPROv7\Snips\Data\M-v7 Data_User Data_Default Routes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52000" y="973640"/>
              <a:ext cx="4488180" cy="239490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ounded Rectangle 13"/>
            <p:cNvSpPr/>
            <p:nvPr/>
          </p:nvSpPr>
          <p:spPr>
            <a:xfrm>
              <a:off x="1803600" y="968400"/>
              <a:ext cx="374400" cy="2088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50000" y="1350000"/>
              <a:ext cx="522000" cy="2088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318400" y="2149200"/>
              <a:ext cx="1699152" cy="208800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32000" y="1476000"/>
            <a:ext cx="3924000" cy="10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Click</a:t>
            </a:r>
            <a:r>
              <a:rPr lang="en-CA" sz="2000" b="1" dirty="0" smtClean="0"/>
              <a:t> Data</a:t>
            </a:r>
            <a:r>
              <a:rPr lang="en-CA" sz="2000" dirty="0" smtClean="0"/>
              <a:t>, </a:t>
            </a:r>
            <a:r>
              <a:rPr lang="en-CA" sz="2000" b="1" dirty="0" smtClean="0"/>
              <a:t>User Data </a:t>
            </a:r>
            <a:r>
              <a:rPr lang="en-CA" sz="2000" dirty="0" smtClean="0"/>
              <a:t>then </a:t>
            </a:r>
            <a:r>
              <a:rPr lang="en-CA" sz="2000" b="1" dirty="0" smtClean="0"/>
              <a:t>Default Routes and Decision Points </a:t>
            </a:r>
            <a:r>
              <a:rPr lang="en-CA" sz="2000" dirty="0" smtClean="0"/>
              <a:t>to open the form.</a:t>
            </a:r>
            <a:endParaRPr lang="en-CA" sz="2000" b="1" dirty="0"/>
          </a:p>
        </p:txBody>
      </p:sp>
      <p:pic>
        <p:nvPicPr>
          <p:cNvPr id="27" name="Picture 2" descr="C:\Users\Lawrence\Desktop\Snips\Data\M-v7 Data_User Data_Default Routes_Data Entry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04000" y="2844000"/>
            <a:ext cx="4784141" cy="3438144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684000" y="972000"/>
            <a:ext cx="774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A permanent list of commonly-travelled routes and information on them.</a:t>
            </a:r>
            <a:endParaRPr lang="en-CA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52000" y="4077072"/>
            <a:ext cx="3564000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Default Routes and Decision Points </a:t>
            </a:r>
            <a:r>
              <a:rPr lang="en-CA" sz="2000" dirty="0" smtClean="0"/>
              <a:t>are automatically loaded into a new mission unless </a:t>
            </a:r>
            <a:r>
              <a:rPr lang="en-CA" sz="2000" b="1" dirty="0" smtClean="0"/>
              <a:t>Minimal</a:t>
            </a:r>
            <a:r>
              <a:rPr lang="en-CA" sz="2000" dirty="0" smtClean="0"/>
              <a:t> is chosen.</a:t>
            </a:r>
            <a:endParaRPr lang="en-CA" sz="2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51</a:t>
            </a:fld>
            <a:endParaRPr lang="en-CA"/>
          </a:p>
        </p:txBody>
      </p:sp>
      <p:sp>
        <p:nvSpPr>
          <p:cNvPr id="11" name="Rounded Rectangle 10"/>
          <p:cNvSpPr/>
          <p:nvPr/>
        </p:nvSpPr>
        <p:spPr>
          <a:xfrm>
            <a:off x="4075200" y="3031200"/>
            <a:ext cx="504000" cy="144000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Routes </a:t>
            </a:r>
            <a:r>
              <a:rPr lang="en-CA" sz="3200" b="1" dirty="0"/>
              <a:t>&amp;</a:t>
            </a:r>
            <a:r>
              <a:rPr lang="en-CA" sz="3200" b="1" dirty="0" smtClean="0"/>
              <a:t> </a:t>
            </a:r>
            <a:r>
              <a:rPr lang="en-CA" sz="3200" b="1" dirty="0" smtClean="0"/>
              <a:t>Decision Points</a:t>
            </a:r>
            <a:endParaRPr lang="en-CA" sz="3200" b="1" dirty="0"/>
          </a:p>
        </p:txBody>
      </p:sp>
      <p:grpSp>
        <p:nvGrpSpPr>
          <p:cNvPr id="50" name="Group 49"/>
          <p:cNvGrpSpPr/>
          <p:nvPr/>
        </p:nvGrpSpPr>
        <p:grpSpPr>
          <a:xfrm>
            <a:off x="252000" y="900000"/>
            <a:ext cx="8640000" cy="5381883"/>
            <a:chOff x="252000" y="900000"/>
            <a:chExt cx="8640000" cy="5381883"/>
          </a:xfrm>
        </p:grpSpPr>
        <p:sp>
          <p:nvSpPr>
            <p:cNvPr id="41" name="TextBox 40"/>
            <p:cNvSpPr txBox="1"/>
            <p:nvPr/>
          </p:nvSpPr>
          <p:spPr>
            <a:xfrm>
              <a:off x="252000" y="900000"/>
              <a:ext cx="8640000" cy="68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Default Routes form permits details of commonly-travelled routes to be permanently saved in a Default Routes &amp; Decision Points list</a:t>
              </a:r>
              <a:br>
                <a:rPr lang="en-US" sz="2000" dirty="0" smtClean="0"/>
              </a:br>
              <a:endParaRPr lang="en-CA" sz="2000" dirty="0"/>
            </a:p>
          </p:txBody>
        </p: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1512000" y="1652399"/>
              <a:ext cx="6103871" cy="4629484"/>
              <a:chOff x="250892" y="1652400"/>
              <a:chExt cx="5869108" cy="4451427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50892" y="1652400"/>
                <a:ext cx="5869108" cy="4451427"/>
                <a:chOff x="3364892" y="2160000"/>
                <a:chExt cx="5869108" cy="4451427"/>
              </a:xfrm>
            </p:grpSpPr>
            <p:pic>
              <p:nvPicPr>
                <p:cNvPr id="35" name="Picture 2" descr="C:\Users\Lawrence\Desktop\Snips\Data\M-v7 Data_User Data_Default Routes_Data Entry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364892" y="2474910"/>
                  <a:ext cx="5755919" cy="413651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16" name="Straight Arrow Connector 15"/>
                <p:cNvCxnSpPr>
                  <a:stCxn id="18" idx="0"/>
                  <a:endCxn id="44" idx="2"/>
                </p:cNvCxnSpPr>
                <p:nvPr/>
              </p:nvCxnSpPr>
              <p:spPr>
                <a:xfrm flipV="1">
                  <a:off x="8082001" y="2962800"/>
                  <a:ext cx="44031" cy="23328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5268739" y="2160000"/>
                  <a:ext cx="1938462" cy="6840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2. Click </a:t>
                  </a:r>
                  <a:r>
                    <a:rPr lang="en-CA" sz="2000" b="1" dirty="0" smtClean="0"/>
                    <a:t>New </a:t>
                  </a:r>
                  <a:r>
                    <a:rPr lang="en-CA" sz="2000" dirty="0" smtClean="0"/>
                    <a:t>then </a:t>
                  </a:r>
                  <a:r>
                    <a:rPr lang="en-CA" sz="2000" b="1" dirty="0" smtClean="0"/>
                    <a:t>Data Entry</a:t>
                  </a:r>
                  <a:r>
                    <a:rPr lang="en-CA" sz="2000" dirty="0" smtClean="0"/>
                    <a:t>. </a:t>
                  </a:r>
                  <a:endParaRPr lang="en-CA" sz="20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930000" y="5295600"/>
                  <a:ext cx="2304000" cy="97659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3. </a:t>
                  </a:r>
                  <a:r>
                    <a:rPr lang="en-CA" sz="2000" dirty="0" smtClean="0">
                      <a:solidFill>
                        <a:srgbClr val="FF0000"/>
                      </a:solidFill>
                    </a:rPr>
                    <a:t>Click </a:t>
                  </a:r>
                  <a:r>
                    <a:rPr lang="en-CA" sz="2000" b="1" dirty="0" smtClean="0">
                      <a:solidFill>
                        <a:srgbClr val="FF0000"/>
                      </a:solidFill>
                    </a:rPr>
                    <a:t>Save </a:t>
                  </a:r>
                  <a:r>
                    <a:rPr lang="en-CA" sz="2000" dirty="0" smtClean="0"/>
                    <a:t>when you have completed the form.</a:t>
                  </a:r>
                  <a:endParaRPr lang="en-CA" sz="2000" dirty="0"/>
                </a:p>
              </p:txBody>
            </p:sp>
          </p:grpSp>
          <p:sp>
            <p:nvSpPr>
              <p:cNvPr id="43" name="Rounded Rectangle 42"/>
              <p:cNvSpPr/>
              <p:nvPr/>
            </p:nvSpPr>
            <p:spPr>
              <a:xfrm>
                <a:off x="4743970" y="2289600"/>
                <a:ext cx="158400" cy="158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4927431" y="2286000"/>
                <a:ext cx="169200" cy="1692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19" name="Rounded Rectangle 18"/>
          <p:cNvSpPr/>
          <p:nvPr/>
        </p:nvSpPr>
        <p:spPr>
          <a:xfrm>
            <a:off x="2339752" y="2574000"/>
            <a:ext cx="576064" cy="164736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pPr lvl="0"/>
            <a:r>
              <a:rPr lang="en-CA" sz="3200" b="1" dirty="0" smtClean="0"/>
              <a:t>Default Routes </a:t>
            </a:r>
            <a:r>
              <a:rPr lang="en-CA" sz="3200" b="1" dirty="0" smtClean="0"/>
              <a:t>&amp;</a:t>
            </a:r>
            <a:r>
              <a:rPr lang="en-CA" sz="3200" b="1" dirty="0" smtClean="0"/>
              <a:t> </a:t>
            </a:r>
            <a:r>
              <a:rPr lang="en-CA" sz="3200" b="1" dirty="0" smtClean="0"/>
              <a:t>Decision Points – Data Entry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52</a:t>
            </a:fld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61894" t="24800" r="16371" b="18501"/>
          <a:stretch>
            <a:fillRect/>
          </a:stretch>
        </p:blipFill>
        <p:spPr bwMode="auto">
          <a:xfrm>
            <a:off x="14149064" y="1700808"/>
            <a:ext cx="496855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52000" y="1052736"/>
            <a:ext cx="8622000" cy="5238703"/>
            <a:chOff x="252000" y="1052736"/>
            <a:chExt cx="8622000" cy="5238703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2772000" y="1835999"/>
              <a:ext cx="6092947" cy="4434516"/>
              <a:chOff x="2511552" y="1929384"/>
              <a:chExt cx="4120896" cy="2999232"/>
            </a:xfrm>
          </p:grpSpPr>
          <p:pic>
            <p:nvPicPr>
              <p:cNvPr id="5123" name="Picture 3" descr="C:\Users\Lawrence\Desktop\Snips\Data\M-v7 Data_User Data_Default Routes_Data_Dunsapie Mai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2511552" y="1929384"/>
                <a:ext cx="4120896" cy="29992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ounded Rectangle 7"/>
              <p:cNvSpPr>
                <a:spLocks/>
              </p:cNvSpPr>
              <p:nvPr/>
            </p:nvSpPr>
            <p:spPr>
              <a:xfrm>
                <a:off x="3085200" y="2368800"/>
                <a:ext cx="403200" cy="118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" name="Rounded Rectangle 9"/>
              <p:cNvSpPr>
                <a:spLocks/>
              </p:cNvSpPr>
              <p:nvPr/>
            </p:nvSpPr>
            <p:spPr>
              <a:xfrm>
                <a:off x="2559600" y="2502000"/>
                <a:ext cx="3031200" cy="468000"/>
              </a:xfrm>
              <a:prstGeom prst="roundRect">
                <a:avLst>
                  <a:gd name="adj" fmla="val 5262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5594400" y="2502000"/>
                <a:ext cx="936000" cy="468000"/>
              </a:xfrm>
              <a:prstGeom prst="roundRect">
                <a:avLst>
                  <a:gd name="adj" fmla="val 4523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2" name="Rounded Rectangle 11"/>
              <p:cNvSpPr>
                <a:spLocks/>
              </p:cNvSpPr>
              <p:nvPr/>
            </p:nvSpPr>
            <p:spPr>
              <a:xfrm>
                <a:off x="2559600" y="2970000"/>
                <a:ext cx="3970800" cy="158400"/>
              </a:xfrm>
              <a:prstGeom prst="roundRect">
                <a:avLst>
                  <a:gd name="adj" fmla="val 5262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3" name="Rounded Rectangle 12"/>
              <p:cNvSpPr>
                <a:spLocks/>
              </p:cNvSpPr>
              <p:nvPr/>
            </p:nvSpPr>
            <p:spPr>
              <a:xfrm>
                <a:off x="2559600" y="3122400"/>
                <a:ext cx="3996000" cy="468000"/>
              </a:xfrm>
              <a:prstGeom prst="roundRect">
                <a:avLst>
                  <a:gd name="adj" fmla="val 5262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4" name="Rounded Rectangle 13"/>
              <p:cNvSpPr>
                <a:spLocks/>
              </p:cNvSpPr>
              <p:nvPr/>
            </p:nvSpPr>
            <p:spPr>
              <a:xfrm>
                <a:off x="2559600" y="3590400"/>
                <a:ext cx="3996000" cy="846712"/>
              </a:xfrm>
              <a:prstGeom prst="roundRect">
                <a:avLst>
                  <a:gd name="adj" fmla="val 1964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2000" y="1052736"/>
              <a:ext cx="437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Give the route a name, general direction of travel and conditions along the route.</a:t>
              </a:r>
              <a:endParaRPr lang="en-CA" sz="2000" dirty="0"/>
            </a:p>
          </p:txBody>
        </p: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>
              <a:off x="2439000" y="1760622"/>
              <a:ext cx="620832" cy="90072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2000" y="2412000"/>
              <a:ext cx="2160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Insert the route length , elevations, and total ascent/descent</a:t>
              </a:r>
              <a:endParaRPr lang="en-CA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2000" y="3960000"/>
              <a:ext cx="216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General comments on the route.</a:t>
              </a:r>
              <a:endParaRPr lang="en-CA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80000" y="1052736"/>
              <a:ext cx="419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Indicate the times to get to the route, search the route and to return to Base.</a:t>
              </a:r>
              <a:endParaRPr lang="en-CA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4968000"/>
              <a:ext cx="2304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Indicate places where a person may inadvertently leave the route.</a:t>
              </a:r>
              <a:endParaRPr lang="en-CA" sz="2000" dirty="0"/>
            </a:p>
          </p:txBody>
        </p:sp>
        <p:cxnSp>
          <p:nvCxnSpPr>
            <p:cNvPr id="26" name="Straight Arrow Connector 25"/>
            <p:cNvCxnSpPr>
              <a:stCxn id="15" idx="3"/>
              <a:endCxn id="12" idx="1"/>
            </p:cNvCxnSpPr>
            <p:nvPr/>
          </p:nvCxnSpPr>
          <p:spPr>
            <a:xfrm>
              <a:off x="2412000" y="3073720"/>
              <a:ext cx="431041" cy="41798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6" idx="3"/>
              <a:endCxn id="13" idx="1"/>
            </p:cNvCxnSpPr>
            <p:nvPr/>
          </p:nvCxnSpPr>
          <p:spPr>
            <a:xfrm flipV="1">
              <a:off x="2412000" y="3945914"/>
              <a:ext cx="431041" cy="3680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3"/>
              <a:endCxn id="14" idx="1"/>
            </p:cNvCxnSpPr>
            <p:nvPr/>
          </p:nvCxnSpPr>
          <p:spPr>
            <a:xfrm flipV="1">
              <a:off x="2556000" y="4917848"/>
              <a:ext cx="287041" cy="7118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7" idx="2"/>
              <a:endCxn id="11" idx="0"/>
            </p:cNvCxnSpPr>
            <p:nvPr/>
          </p:nvCxnSpPr>
          <p:spPr>
            <a:xfrm>
              <a:off x="6777000" y="1760622"/>
              <a:ext cx="1245103" cy="92201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53</a:t>
            </a:fld>
            <a:endParaRPr lang="en-CA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Routes </a:t>
            </a:r>
            <a:r>
              <a:rPr lang="en-CA" sz="3200" b="1" dirty="0" smtClean="0"/>
              <a:t>&amp; Decision </a:t>
            </a:r>
            <a:r>
              <a:rPr lang="en-CA" sz="3200" b="1" dirty="0" smtClean="0"/>
              <a:t>Points - Image</a:t>
            </a:r>
            <a:endParaRPr lang="en-CA" sz="32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612000" y="1403998"/>
            <a:ext cx="7882892" cy="4903744"/>
            <a:chOff x="252000" y="1403998"/>
            <a:chExt cx="7882892" cy="4903744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1188000" y="1403998"/>
              <a:ext cx="6757600" cy="4903744"/>
              <a:chOff x="1691680" y="1340768"/>
              <a:chExt cx="6199632" cy="4498848"/>
            </a:xfrm>
          </p:grpSpPr>
          <p:pic>
            <p:nvPicPr>
              <p:cNvPr id="2052" name="Picture 4" descr="C:\Users\Lawrence\Pictures\Snips\Data\M-v7 Data_User Data_Default Routes_Dunsapie Main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91680" y="1340768"/>
                <a:ext cx="6199632" cy="44988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Rounded Rectangle 11"/>
              <p:cNvSpPr>
                <a:spLocks/>
              </p:cNvSpPr>
              <p:nvPr/>
            </p:nvSpPr>
            <p:spPr>
              <a:xfrm>
                <a:off x="4726800" y="1988840"/>
                <a:ext cx="432048" cy="216024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3" name="Rounded Rectangle 12"/>
              <p:cNvSpPr>
                <a:spLocks/>
              </p:cNvSpPr>
              <p:nvPr/>
            </p:nvSpPr>
            <p:spPr>
              <a:xfrm>
                <a:off x="6994800" y="5281200"/>
                <a:ext cx="522000" cy="270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cxnSp>
            <p:nvCxnSpPr>
              <p:cNvPr id="14" name="Straight Arrow Connector 13"/>
              <p:cNvCxnSpPr>
                <a:stCxn id="10" idx="1"/>
                <a:endCxn id="12" idx="3"/>
              </p:cNvCxnSpPr>
              <p:nvPr/>
            </p:nvCxnSpPr>
            <p:spPr>
              <a:xfrm flipH="1" flipV="1">
                <a:off x="5158847" y="2096852"/>
                <a:ext cx="1287779" cy="78314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0" idx="2"/>
                <a:endCxn id="13" idx="0"/>
              </p:cNvCxnSpPr>
              <p:nvPr/>
            </p:nvCxnSpPr>
            <p:spPr>
              <a:xfrm>
                <a:off x="7255800" y="3210275"/>
                <a:ext cx="0" cy="207092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2533881" y="5287559"/>
                <a:ext cx="4442201" cy="257615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70892" y="2721761"/>
              <a:ext cx="1764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Select </a:t>
              </a:r>
              <a:r>
                <a:rPr lang="en-CA" sz="2000" b="1" dirty="0" smtClean="0"/>
                <a:t>Image</a:t>
              </a:r>
              <a:r>
                <a:rPr lang="en-CA" sz="2000" dirty="0" smtClean="0"/>
                <a:t> then </a:t>
              </a:r>
              <a:r>
                <a:rPr lang="en-CA" sz="2000" b="1" dirty="0" smtClean="0"/>
                <a:t>Browse</a:t>
              </a:r>
              <a:endParaRPr lang="en-CA" sz="2000" b="1" dirty="0"/>
            </a:p>
          </p:txBody>
        </p:sp>
        <p:cxnSp>
          <p:nvCxnSpPr>
            <p:cNvPr id="11" name="Straight Arrow Connector 10"/>
            <p:cNvCxnSpPr>
              <a:stCxn id="21" idx="2"/>
              <a:endCxn id="22" idx="1"/>
            </p:cNvCxnSpPr>
            <p:nvPr/>
          </p:nvCxnSpPr>
          <p:spPr>
            <a:xfrm>
              <a:off x="1620000" y="4896000"/>
              <a:ext cx="485999" cy="950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2000" y="3888000"/>
              <a:ext cx="2736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</a:t>
              </a:r>
              <a:r>
                <a:rPr lang="en-CA" sz="2000" b="1" dirty="0" smtClean="0"/>
                <a:t>Browse</a:t>
              </a:r>
              <a:r>
                <a:rPr lang="en-CA" sz="2000" dirty="0" smtClean="0"/>
                <a:t> to the desired </a:t>
              </a:r>
              <a:r>
                <a:rPr lang="en-CA" sz="2000" b="1" dirty="0" smtClean="0"/>
                <a:t>Image File </a:t>
              </a:r>
              <a:r>
                <a:rPr lang="en-CA" sz="2000" dirty="0" smtClean="0"/>
                <a:t>location then </a:t>
              </a:r>
              <a:r>
                <a:rPr lang="en-CA" sz="2000" b="1" dirty="0" smtClean="0"/>
                <a:t>Double Click </a:t>
              </a:r>
              <a:r>
                <a:rPr lang="en-CA" sz="2000" dirty="0" smtClean="0"/>
                <a:t>on it.</a:t>
              </a:r>
              <a:endParaRPr lang="en-CA" sz="20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80000" y="864000"/>
            <a:ext cx="6948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An image of the Default Route can be stored with the Route Data.</a:t>
            </a:r>
            <a:endParaRPr lang="en-CA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54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Snippets</a:t>
            </a:r>
            <a:endParaRPr lang="en-CA" sz="32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63784" t="13453" r="5346" b="24800"/>
          <a:stretch>
            <a:fillRect/>
          </a:stretch>
        </p:blipFill>
        <p:spPr bwMode="auto">
          <a:xfrm>
            <a:off x="1043608" y="1556792"/>
            <a:ext cx="7056784" cy="423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987824" y="922638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Default Route data entry form</a:t>
            </a:r>
            <a:endParaRPr lang="en-CA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55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Areas - 1</a:t>
            </a:r>
            <a:endParaRPr lang="en-CA" sz="32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52000" y="1872000"/>
            <a:ext cx="8640688" cy="4423854"/>
            <a:chOff x="252000" y="949362"/>
            <a:chExt cx="8640688" cy="4423854"/>
          </a:xfrm>
        </p:grpSpPr>
        <p:grpSp>
          <p:nvGrpSpPr>
            <p:cNvPr id="2" name="Group 30"/>
            <p:cNvGrpSpPr/>
            <p:nvPr/>
          </p:nvGrpSpPr>
          <p:grpSpPr>
            <a:xfrm>
              <a:off x="252000" y="961200"/>
              <a:ext cx="4536504" cy="2387064"/>
              <a:chOff x="252000" y="961200"/>
              <a:chExt cx="4536504" cy="2387064"/>
            </a:xfrm>
          </p:grpSpPr>
          <p:pic>
            <p:nvPicPr>
              <p:cNvPr id="1027" name="Picture 3" descr="C:\Users\User1\Desktop\SAR\Barriere SAR\IC Pro\ICPROv7\Snips\Data\M-v7 Data_User Data_Default Areas_Menu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0254" t="6607" r="8052" b="21324"/>
              <a:stretch>
                <a:fillRect/>
              </a:stretch>
            </p:blipFill>
            <p:spPr bwMode="auto">
              <a:xfrm>
                <a:off x="252000" y="972000"/>
                <a:ext cx="4536504" cy="23762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" name="Group 29"/>
              <p:cNvGrpSpPr/>
              <p:nvPr/>
            </p:nvGrpSpPr>
            <p:grpSpPr>
              <a:xfrm>
                <a:off x="457200" y="961200"/>
                <a:ext cx="2617200" cy="1584000"/>
                <a:chOff x="457200" y="961200"/>
                <a:chExt cx="2617200" cy="1584000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1825200" y="961200"/>
                  <a:ext cx="374400" cy="2088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457200" y="1350000"/>
                  <a:ext cx="522000" cy="2088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2340000" y="2336400"/>
                  <a:ext cx="734400" cy="2088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5068495" y="949362"/>
              <a:ext cx="3528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Data</a:t>
              </a:r>
              <a:r>
                <a:rPr lang="en-CA" sz="2000" dirty="0" smtClean="0"/>
                <a:t>, </a:t>
              </a:r>
              <a:r>
                <a:rPr lang="en-CA" sz="2000" b="1" dirty="0" smtClean="0"/>
                <a:t>User Data </a:t>
              </a:r>
              <a:r>
                <a:rPr lang="en-CA" sz="2000" dirty="0" smtClean="0"/>
                <a:t>then </a:t>
              </a:r>
              <a:r>
                <a:rPr lang="en-CA" sz="2000" b="1" dirty="0" smtClean="0"/>
                <a:t>Default Areas</a:t>
              </a:r>
              <a:r>
                <a:rPr lang="en-CA" sz="2000" dirty="0" smtClean="0"/>
                <a:t> to open the form.</a:t>
              </a:r>
              <a:endParaRPr lang="en-CA" sz="2000" b="1" dirty="0"/>
            </a:p>
          </p:txBody>
        </p:sp>
        <p:pic>
          <p:nvPicPr>
            <p:cNvPr id="12" name="Picture 3" descr="C:\Users\User1\Desktop\SAR\Barriere SAR\IC Pro\ICPROv7\Snips\Data\M-v7 Data_User Data_Default Areas_New.jpg"/>
            <p:cNvPicPr>
              <a:picLocks noChangeAspect="1" noChangeArrowheads="1"/>
            </p:cNvPicPr>
            <p:nvPr/>
          </p:nvPicPr>
          <p:blipFill>
            <a:blip r:embed="rId4" cstate="print"/>
            <a:srcRect l="3150" t="5010" r="6551" b="47233"/>
            <a:stretch>
              <a:fillRect/>
            </a:stretch>
          </p:blipFill>
          <p:spPr bwMode="auto">
            <a:xfrm>
              <a:off x="2700000" y="2628000"/>
              <a:ext cx="6192688" cy="274521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828000" y="972000"/>
            <a:ext cx="7488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Default Areas form lists geographic areas to be permanently saved in the Default Areas table for use on future missions in the same areas.</a:t>
            </a:r>
            <a:br>
              <a:rPr lang="en-US" sz="2000" dirty="0" smtClean="0"/>
            </a:br>
            <a:endParaRPr lang="en-CA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New Area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56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1115616" y="1116000"/>
            <a:ext cx="6860303" cy="5191122"/>
            <a:chOff x="1404000" y="1116000"/>
            <a:chExt cx="6860303" cy="5191122"/>
          </a:xfrm>
        </p:grpSpPr>
        <p:grpSp>
          <p:nvGrpSpPr>
            <p:cNvPr id="5" name="Group 12"/>
            <p:cNvGrpSpPr/>
            <p:nvPr/>
          </p:nvGrpSpPr>
          <p:grpSpPr>
            <a:xfrm>
              <a:off x="1404000" y="1116000"/>
              <a:ext cx="6860303" cy="5191122"/>
              <a:chOff x="1501200" y="1064591"/>
              <a:chExt cx="6860303" cy="5191122"/>
            </a:xfrm>
          </p:grpSpPr>
          <p:grpSp>
            <p:nvGrpSpPr>
              <p:cNvPr id="7" name="Group 11"/>
              <p:cNvGrpSpPr/>
              <p:nvPr/>
            </p:nvGrpSpPr>
            <p:grpSpPr>
              <a:xfrm>
                <a:off x="1501200" y="1231200"/>
                <a:ext cx="6253582" cy="5024513"/>
                <a:chOff x="1501200" y="1231200"/>
                <a:chExt cx="6253582" cy="5024513"/>
              </a:xfrm>
            </p:grpSpPr>
            <p:pic>
              <p:nvPicPr>
                <p:cNvPr id="12" name="Picture 2" descr="C:\Users\Lawrence\Desktop\Snips\Data\M-v7 Data_User Data_Default Areas_Data Entry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b="9564"/>
                <a:stretch>
                  <a:fillRect/>
                </a:stretch>
              </p:blipFill>
              <p:spPr bwMode="auto">
                <a:xfrm>
                  <a:off x="1501200" y="1231200"/>
                  <a:ext cx="6253582" cy="5024513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/>
                <p:nvPr/>
              </p:nvSpPr>
              <p:spPr>
                <a:xfrm>
                  <a:off x="6390000" y="1603727"/>
                  <a:ext cx="164736" cy="164736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6591504" y="1599983"/>
                  <a:ext cx="175968" cy="175968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cxnSp>
            <p:nvCxnSpPr>
              <p:cNvPr id="8" name="Straight Arrow Connector 7"/>
              <p:cNvCxnSpPr>
                <a:stCxn id="10" idx="3"/>
                <a:endCxn id="13" idx="1"/>
              </p:cNvCxnSpPr>
              <p:nvPr/>
            </p:nvCxnSpPr>
            <p:spPr>
              <a:xfrm>
                <a:off x="5435616" y="1420271"/>
                <a:ext cx="954384" cy="2658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>
                <a:stCxn id="11" idx="0"/>
                <a:endCxn id="14" idx="2"/>
              </p:cNvCxnSpPr>
              <p:nvPr/>
            </p:nvCxnSpPr>
            <p:spPr>
              <a:xfrm flipH="1" flipV="1">
                <a:off x="6679488" y="1775951"/>
                <a:ext cx="483936" cy="167364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3419616" y="1064591"/>
                <a:ext cx="2016000" cy="7113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2. Click New </a:t>
                </a:r>
                <a:r>
                  <a:rPr lang="en-CA" sz="2000" dirty="0" smtClean="0"/>
                  <a:t>then </a:t>
                </a:r>
                <a:r>
                  <a:rPr lang="en-CA" sz="2000" b="1" dirty="0" smtClean="0"/>
                  <a:t>Data Entry</a:t>
                </a:r>
                <a:r>
                  <a:rPr lang="en-CA" sz="2000" dirty="0" smtClean="0"/>
                  <a:t>. </a:t>
                </a:r>
                <a:endParaRPr lang="en-CA" sz="2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65344" y="3449599"/>
                <a:ext cx="2396159" cy="105629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b="1" dirty="0" smtClean="0"/>
                  <a:t>3. </a:t>
                </a:r>
                <a:r>
                  <a:rPr lang="en-CA" sz="2000" b="1" dirty="0" smtClean="0">
                    <a:solidFill>
                      <a:srgbClr val="FF0000"/>
                    </a:solidFill>
                  </a:rPr>
                  <a:t>Click Save </a:t>
                </a:r>
                <a:r>
                  <a:rPr lang="en-CA" sz="2000" dirty="0" smtClean="0"/>
                  <a:t>when you have completed the form.</a:t>
                </a:r>
                <a:endParaRPr lang="en-CA" sz="2000" dirty="0"/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016416" y="1923810"/>
              <a:ext cx="611720" cy="164736"/>
            </a:xfrm>
            <a:prstGeom prst="roundRect">
              <a:avLst>
                <a:gd name="adj" fmla="val 1314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Data Entry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57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51520" y="936000"/>
            <a:ext cx="8640480" cy="5420350"/>
            <a:chOff x="251520" y="936000"/>
            <a:chExt cx="8640480" cy="5420350"/>
          </a:xfrm>
        </p:grpSpPr>
        <p:grpSp>
          <p:nvGrpSpPr>
            <p:cNvPr id="5" name="Group 19"/>
            <p:cNvGrpSpPr>
              <a:grpSpLocks noChangeAspect="1"/>
            </p:cNvGrpSpPr>
            <p:nvPr/>
          </p:nvGrpSpPr>
          <p:grpSpPr>
            <a:xfrm>
              <a:off x="3204000" y="1547989"/>
              <a:ext cx="5300295" cy="4727927"/>
              <a:chOff x="2615160" y="1591056"/>
              <a:chExt cx="4120896" cy="3675888"/>
            </a:xfrm>
          </p:grpSpPr>
          <p:pic>
            <p:nvPicPr>
              <p:cNvPr id="17" name="Picture 6" descr="C:\Users\Lawrence\Pictures\Snips\Data\M-v7 Data_User Data_Default Areas_Data Entry_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2615160" y="1591056"/>
                <a:ext cx="4120896" cy="36758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3006000" y="2016000"/>
                <a:ext cx="424800" cy="14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9" name="Rounded Rectangle 18"/>
              <p:cNvSpPr>
                <a:spLocks/>
              </p:cNvSpPr>
              <p:nvPr/>
            </p:nvSpPr>
            <p:spPr>
              <a:xfrm>
                <a:off x="2879999" y="2188800"/>
                <a:ext cx="1007620" cy="14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0" name="Rounded Rectangle 19"/>
              <p:cNvSpPr>
                <a:spLocks/>
              </p:cNvSpPr>
              <p:nvPr/>
            </p:nvSpPr>
            <p:spPr>
              <a:xfrm>
                <a:off x="5554800" y="2188800"/>
                <a:ext cx="860400" cy="288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1" name="Rounded Rectangle 20"/>
              <p:cNvSpPr>
                <a:spLocks/>
              </p:cNvSpPr>
              <p:nvPr/>
            </p:nvSpPr>
            <p:spPr>
              <a:xfrm>
                <a:off x="3128216" y="2332800"/>
                <a:ext cx="907200" cy="14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3798000" y="3121200"/>
                <a:ext cx="701992" cy="252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2851200" y="2908800"/>
                <a:ext cx="946800" cy="520200"/>
              </a:xfrm>
              <a:prstGeom prst="roundRect">
                <a:avLst>
                  <a:gd name="adj" fmla="val 474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2998800" y="4132800"/>
                <a:ext cx="2952000" cy="352800"/>
              </a:xfrm>
              <a:prstGeom prst="roundRect">
                <a:avLst>
                  <a:gd name="adj" fmla="val 4333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52000" y="1512000"/>
              <a:ext cx="1800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name of the area.</a:t>
              </a:r>
              <a:endParaRPr lang="en-CA" sz="2000" dirty="0"/>
            </a:p>
          </p:txBody>
        </p:sp>
        <p:cxnSp>
          <p:nvCxnSpPr>
            <p:cNvPr id="7" name="Straight Arrow Connector 6"/>
            <p:cNvCxnSpPr>
              <a:stCxn id="6" idx="3"/>
              <a:endCxn id="19" idx="1"/>
            </p:cNvCxnSpPr>
            <p:nvPr/>
          </p:nvCxnSpPr>
          <p:spPr>
            <a:xfrm>
              <a:off x="2052000" y="1872000"/>
              <a:ext cx="1492636" cy="53741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64000" y="936000"/>
              <a:ext cx="7452000" cy="43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>
                  <a:latin typeface="Calibri" pitchFamily="34" charset="0"/>
                </a:rPr>
                <a:t>Default Areas – Data Entry </a:t>
              </a:r>
              <a:r>
                <a:rPr lang="en-CA" sz="2000" dirty="0" smtClean="0">
                  <a:latin typeface="Calibri" pitchFamily="34" charset="0"/>
                </a:rPr>
                <a:t>displays</a:t>
              </a:r>
              <a:r>
                <a:rPr lang="en-CA" sz="2000" b="1" dirty="0" smtClean="0">
                  <a:latin typeface="Calibri" pitchFamily="34" charset="0"/>
                </a:rPr>
                <a:t> </a:t>
              </a:r>
              <a:r>
                <a:rPr lang="en-CA" sz="2000" dirty="0" smtClean="0">
                  <a:latin typeface="Calibri" pitchFamily="34" charset="0"/>
                </a:rPr>
                <a:t>the geographic details of the area.</a:t>
              </a:r>
              <a:endParaRPr lang="en-CA" sz="2000" dirty="0"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1520" y="2412000"/>
              <a:ext cx="2268000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size of the area.</a:t>
              </a:r>
              <a:endParaRPr lang="en-CA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520" y="3240000"/>
              <a:ext cx="266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a description and length of each </a:t>
              </a:r>
              <a:r>
                <a:rPr lang="en-CA" sz="2000" b="1" dirty="0" smtClean="0"/>
                <a:t>Baseline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92000" y="5340687"/>
              <a:ext cx="2700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times to reach the area and return to the starting location.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4680000"/>
              <a:ext cx="1908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general comments about the area..</a:t>
              </a:r>
              <a:endParaRPr lang="en-CA" sz="2000" dirty="0"/>
            </a:p>
          </p:txBody>
        </p:sp>
        <p:cxnSp>
          <p:nvCxnSpPr>
            <p:cNvPr id="13" name="Straight Arrow Connector 12"/>
            <p:cNvCxnSpPr>
              <a:stCxn id="9" idx="3"/>
              <a:endCxn id="21" idx="1"/>
            </p:cNvCxnSpPr>
            <p:nvPr/>
          </p:nvCxnSpPr>
          <p:spPr>
            <a:xfrm flipV="1">
              <a:off x="2519520" y="2594627"/>
              <a:ext cx="1344372" cy="1593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3"/>
              <a:endCxn id="23" idx="1"/>
            </p:cNvCxnSpPr>
            <p:nvPr/>
          </p:nvCxnSpPr>
          <p:spPr>
            <a:xfrm flipV="1">
              <a:off x="2915520" y="3577412"/>
              <a:ext cx="592075" cy="165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3"/>
              <a:endCxn id="24" idx="1"/>
            </p:cNvCxnSpPr>
            <p:nvPr/>
          </p:nvCxnSpPr>
          <p:spPr>
            <a:xfrm flipV="1">
              <a:off x="2365200" y="5044066"/>
              <a:ext cx="1332238" cy="13993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1" idx="0"/>
              <a:endCxn id="20" idx="2"/>
            </p:cNvCxnSpPr>
            <p:nvPr/>
          </p:nvCxnSpPr>
          <p:spPr>
            <a:xfrm flipH="1" flipV="1">
              <a:off x="7538287" y="2687233"/>
              <a:ext cx="3713" cy="26534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Data Entry - 2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58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252000" y="936001"/>
            <a:ext cx="86404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CA" sz="2000" dirty="0" smtClean="0">
                <a:latin typeface="Calibri" pitchFamily="34" charset="0"/>
              </a:rPr>
              <a:t>Use an area name that describes the area so that it is easy to find on the </a:t>
            </a:r>
            <a:r>
              <a:rPr lang="en-CA" sz="2000" b="1" dirty="0" smtClean="0">
                <a:latin typeface="Calibri" pitchFamily="34" charset="0"/>
              </a:rPr>
              <a:t>Default Areas </a:t>
            </a:r>
            <a:r>
              <a:rPr lang="en-CA" sz="2000" dirty="0" smtClean="0">
                <a:latin typeface="Calibri" pitchFamily="34" charset="0"/>
              </a:rPr>
              <a:t>list.</a:t>
            </a:r>
          </a:p>
          <a:p>
            <a:pPr marL="457200" indent="-457200">
              <a:buAutoNum type="arabicPeriod"/>
            </a:pPr>
            <a:endParaRPr lang="en-CA" sz="2000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r>
              <a:rPr lang="en-CA" sz="2000" dirty="0" smtClean="0">
                <a:latin typeface="Calibri" pitchFamily="34" charset="0"/>
              </a:rPr>
              <a:t>Enter the area size if available. This can be determined by using </a:t>
            </a:r>
            <a:r>
              <a:rPr lang="en-CA" sz="2000" dirty="0" smtClean="0">
                <a:latin typeface="Calibri" pitchFamily="34" charset="0"/>
              </a:rPr>
              <a:t>the</a:t>
            </a:r>
            <a:br>
              <a:rPr lang="en-CA" sz="2000" dirty="0" smtClean="0">
                <a:latin typeface="Calibri" pitchFamily="34" charset="0"/>
              </a:rPr>
            </a:br>
            <a:r>
              <a:rPr lang="en-CA" sz="2000" b="1" dirty="0" smtClean="0">
                <a:latin typeface="Calibri" pitchFamily="34" charset="0"/>
              </a:rPr>
              <a:t>Measure </a:t>
            </a:r>
            <a:r>
              <a:rPr lang="en-CA" sz="2000" b="1" dirty="0" smtClean="0">
                <a:latin typeface="Calibri" pitchFamily="34" charset="0"/>
              </a:rPr>
              <a:t>Area</a:t>
            </a:r>
            <a:r>
              <a:rPr lang="en-CA" sz="2000" dirty="0" smtClean="0">
                <a:latin typeface="Calibri" pitchFamily="34" charset="0"/>
              </a:rPr>
              <a:t> tool in the GIS module.</a:t>
            </a:r>
          </a:p>
          <a:p>
            <a:pPr marL="457200" indent="-457200">
              <a:buAutoNum type="arabicPeriod"/>
            </a:pPr>
            <a:endParaRPr lang="en-CA" sz="2000" dirty="0" smtClean="0">
              <a:latin typeface="Calibri" pitchFamily="34" charset="0"/>
            </a:endParaRPr>
          </a:p>
          <a:p>
            <a:pPr marL="457200" indent="-457200"/>
            <a:r>
              <a:rPr lang="en-US" sz="2000" dirty="0" smtClean="0"/>
              <a:t>3.	</a:t>
            </a:r>
            <a:r>
              <a:rPr lang="en-US" sz="2000" b="1" dirty="0" smtClean="0"/>
              <a:t>Baseline Length </a:t>
            </a:r>
            <a:r>
              <a:rPr lang="en-US" sz="2000" dirty="0" smtClean="0"/>
              <a:t>and</a:t>
            </a:r>
            <a:r>
              <a:rPr lang="en-US" sz="2000" b="1" dirty="0" smtClean="0"/>
              <a:t> Baseline Description </a:t>
            </a:r>
            <a:r>
              <a:rPr lang="en-US" sz="2000" dirty="0" smtClean="0"/>
              <a:t>of all four sides of an </a:t>
            </a:r>
            <a:r>
              <a:rPr lang="en-US" sz="2000" u="sng" dirty="0" smtClean="0"/>
              <a:t>approximately rectangular</a:t>
            </a:r>
            <a:r>
              <a:rPr lang="en-US" sz="2000" dirty="0" smtClean="0"/>
              <a:t> search area should be </a:t>
            </a:r>
            <a:r>
              <a:rPr lang="en-US" sz="2000" dirty="0" smtClean="0"/>
              <a:t>recorded.</a:t>
            </a:r>
            <a:br>
              <a:rPr lang="en-US" sz="2000" dirty="0" smtClean="0"/>
            </a:br>
            <a:r>
              <a:rPr lang="en-US" sz="2000" dirty="0" smtClean="0"/>
              <a:t>They </a:t>
            </a:r>
            <a:r>
              <a:rPr lang="en-US" sz="2000" dirty="0" smtClean="0"/>
              <a:t>are necessary for </a:t>
            </a:r>
            <a:r>
              <a:rPr lang="en-US" sz="2000" b="1" dirty="0" smtClean="0"/>
              <a:t>Grid Search </a:t>
            </a:r>
            <a:r>
              <a:rPr lang="en-US" sz="2000" dirty="0" smtClean="0"/>
              <a:t>calculations.</a:t>
            </a:r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/>
            <a:r>
              <a:rPr lang="en-US" sz="2000" dirty="0" smtClean="0"/>
              <a:t>4.	It is a good idea to identify the geographic locations of the </a:t>
            </a:r>
            <a:r>
              <a:rPr lang="en-US" sz="2000" b="1" dirty="0" smtClean="0"/>
              <a:t>Baseline</a:t>
            </a:r>
            <a:r>
              <a:rPr lang="en-US" sz="2000" dirty="0" smtClean="0"/>
              <a:t> junctions. </a:t>
            </a:r>
          </a:p>
          <a:p>
            <a:pPr marL="457200" indent="-457200">
              <a:buAutoNum type="arabicPeriod"/>
            </a:pPr>
            <a:endParaRPr lang="en-US" sz="2000" dirty="0" smtClean="0"/>
          </a:p>
          <a:p>
            <a:pPr marL="457200" indent="-457200"/>
            <a:r>
              <a:rPr lang="en-US" sz="2000" dirty="0" smtClean="0"/>
              <a:t>5.</a:t>
            </a:r>
            <a:r>
              <a:rPr lang="en-US" sz="2000" b="1" dirty="0" smtClean="0"/>
              <a:t>	Access and Exit Hours </a:t>
            </a:r>
            <a:r>
              <a:rPr lang="en-US" sz="2000" dirty="0" smtClean="0"/>
              <a:t>are calculated from the usual starting </a:t>
            </a:r>
            <a:r>
              <a:rPr lang="en-US" sz="2000" dirty="0" smtClean="0"/>
              <a:t>location</a:t>
            </a:r>
            <a:br>
              <a:rPr lang="en-US" sz="2000" dirty="0" smtClean="0"/>
            </a:br>
            <a:r>
              <a:rPr lang="en-US" sz="2000" dirty="0" smtClean="0"/>
              <a:t>such </a:t>
            </a:r>
            <a:r>
              <a:rPr lang="en-US" sz="2000" dirty="0" smtClean="0"/>
              <a:t>as </a:t>
            </a:r>
            <a:r>
              <a:rPr lang="en-US" sz="2000" dirty="0" smtClean="0"/>
              <a:t>the Command Post location</a:t>
            </a:r>
            <a:r>
              <a:rPr lang="en-US" sz="2000" dirty="0" smtClean="0"/>
              <a:t>.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2000" dirty="0" smtClean="0"/>
              <a:t>6.	Enter general details of the area in </a:t>
            </a:r>
            <a:r>
              <a:rPr lang="en-US" sz="2000" b="1" dirty="0" smtClean="0"/>
              <a:t>Comments</a:t>
            </a:r>
            <a:r>
              <a:rPr lang="en-US" sz="2000" dirty="0" smtClean="0"/>
              <a:t>.</a:t>
            </a:r>
          </a:p>
          <a:p>
            <a:pPr marL="457200" indent="-457200">
              <a:buFontTx/>
              <a:buAutoNum type="arabicPeriod"/>
            </a:pPr>
            <a:endParaRPr lang="en-US" sz="2000" dirty="0" smtClean="0"/>
          </a:p>
          <a:p>
            <a:pPr marL="457200" indent="-457200"/>
            <a:endParaRPr lang="en-US" sz="2000" dirty="0" smtClean="0"/>
          </a:p>
          <a:p>
            <a:pPr marL="457200" indent="-457200"/>
            <a:endParaRPr lang="en-US" sz="2000" dirty="0" smtClean="0"/>
          </a:p>
          <a:p>
            <a:pPr marL="457200" indent="-457200"/>
            <a:endParaRPr lang="en-CA" sz="2000" dirty="0" smtClean="0">
              <a:latin typeface="Calibri" pitchFamily="34" charset="0"/>
            </a:endParaRPr>
          </a:p>
          <a:p>
            <a:pPr marL="457200" indent="-457200">
              <a:buAutoNum type="arabicPeriod"/>
            </a:pPr>
            <a:endParaRPr lang="en-CA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Default Areas – Advanced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59</a:t>
            </a:fld>
            <a:endParaRPr lang="en-CA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36000"/>
            <a:ext cx="864096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The </a:t>
            </a:r>
            <a:r>
              <a:rPr lang="en-CA" sz="2000" b="1" dirty="0" smtClean="0">
                <a:latin typeface="Calibri" pitchFamily="34" charset="0"/>
              </a:rPr>
              <a:t>Advanced</a:t>
            </a:r>
            <a:r>
              <a:rPr lang="en-CA" sz="2000" dirty="0" smtClean="0">
                <a:latin typeface="Calibri" pitchFamily="34" charset="0"/>
              </a:rPr>
              <a:t> </a:t>
            </a:r>
            <a:r>
              <a:rPr lang="en-US" sz="2000" dirty="0" smtClean="0"/>
              <a:t>tab permits advanced information relating to the Default Area to be entered. </a:t>
            </a:r>
            <a:br>
              <a:rPr lang="en-US" sz="2000" dirty="0" smtClean="0"/>
            </a:br>
            <a:r>
              <a:rPr lang="en-CA" sz="2000" b="1" dirty="0" smtClean="0">
                <a:latin typeface="Calibri" pitchFamily="34" charset="0"/>
              </a:rPr>
              <a:t> </a:t>
            </a:r>
            <a:endParaRPr lang="en-CA" sz="2000" dirty="0">
              <a:latin typeface="Calibri" pitchFamily="34" charset="0"/>
            </a:endParaRPr>
          </a:p>
        </p:txBody>
      </p:sp>
      <p:pic>
        <p:nvPicPr>
          <p:cNvPr id="1026" name="Picture 2" descr="C:\Users\Lawrence\Desktop\Snips\Data\M-v7 Data_User Data_Default Areas_Advanced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95936" y="1871957"/>
            <a:ext cx="4475988" cy="394563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56397" y="2840162"/>
            <a:ext cx="3250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Sweep Width </a:t>
            </a:r>
            <a:r>
              <a:rPr lang="en-US" dirty="0" smtClean="0"/>
              <a:t>values entered here will be automatically used by the Coverage/POD Calculator.</a:t>
            </a:r>
            <a:endParaRPr lang="en-C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2000" y="274638"/>
            <a:ext cx="8640000" cy="900000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Emergency Response </a:t>
            </a:r>
            <a:r>
              <a:rPr lang="en-CA" sz="3200" b="1" dirty="0" smtClean="0"/>
              <a:t>and</a:t>
            </a:r>
            <a:br>
              <a:rPr lang="en-CA" sz="3200" b="1" dirty="0" smtClean="0"/>
            </a:br>
            <a:r>
              <a:rPr lang="en-CA" sz="3200" b="1" dirty="0" smtClean="0"/>
              <a:t>‘Incident </a:t>
            </a:r>
            <a:r>
              <a:rPr lang="en-CA" sz="3200" b="1" dirty="0" smtClean="0"/>
              <a:t>Commander </a:t>
            </a:r>
            <a:r>
              <a:rPr lang="en-CA" sz="3200" b="1" dirty="0" smtClean="0"/>
              <a:t>Pro’</a:t>
            </a:r>
            <a:endParaRPr lang="en-CA" sz="3200" b="1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A0D084-E31C-4F41-AED2-F72C08096BA7}" type="datetime1">
              <a:rPr lang="en-CA" smtClean="0"/>
              <a:pPr>
                <a:defRPr/>
              </a:pPr>
              <a:t>18/04/2012</a:t>
            </a:fld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10DDA-2622-4E2C-821E-0C057F8FB137}" type="slidenum">
              <a:rPr lang="en-CA" smtClean="0"/>
              <a:pPr>
                <a:defRPr/>
              </a:pPr>
              <a:t>6</a:t>
            </a:fld>
            <a:endParaRPr lang="en-CA" dirty="0"/>
          </a:p>
        </p:txBody>
      </p:sp>
      <p:sp>
        <p:nvSpPr>
          <p:cNvPr id="6149" name="Title 1"/>
          <p:cNvSpPr txBox="1">
            <a:spLocks/>
          </p:cNvSpPr>
          <p:nvPr/>
        </p:nvSpPr>
        <p:spPr bwMode="auto">
          <a:xfrm>
            <a:off x="250825" y="1440000"/>
            <a:ext cx="860583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Font typeface="Wingdings" pitchFamily="2" charset="2"/>
              <a:buChar char="q"/>
            </a:pPr>
            <a:r>
              <a:rPr lang="en-CA" sz="2000" dirty="0"/>
              <a:t> The organization and control of an emergency situation is accomplished using the </a:t>
            </a:r>
            <a:r>
              <a:rPr lang="en-CA" sz="2000" b="1" dirty="0"/>
              <a:t>Incident Command System (ICS)</a:t>
            </a:r>
            <a:r>
              <a:rPr lang="en-CA" sz="2000" dirty="0"/>
              <a:t>.</a:t>
            </a:r>
            <a:r>
              <a:rPr lang="en-CA" sz="2000" b="1" dirty="0"/>
              <a:t> </a:t>
            </a:r>
            <a:endParaRPr lang="en-CA" sz="2000" dirty="0"/>
          </a:p>
          <a:p>
            <a:pPr eaLnBrk="0" hangingPunct="0">
              <a:buFont typeface="Wingdings" pitchFamily="2" charset="2"/>
              <a:buChar char="q"/>
            </a:pPr>
            <a:endParaRPr lang="en-CA" sz="2000" dirty="0"/>
          </a:p>
          <a:p>
            <a:pPr eaLnBrk="0" hangingPunct="0">
              <a:buFont typeface="Wingdings" pitchFamily="2" charset="2"/>
              <a:buChar char="q"/>
            </a:pPr>
            <a:r>
              <a:rPr lang="en-CA" sz="2000" b="1" dirty="0"/>
              <a:t>Incident Commander Pro (IC Pro)</a:t>
            </a:r>
            <a:r>
              <a:rPr lang="en-CA" sz="2000" dirty="0"/>
              <a:t> has been developed to assist persons managing search, rescue and emergency response missions, and present reports in a standard ICS format.</a:t>
            </a:r>
          </a:p>
          <a:p>
            <a:pPr eaLnBrk="0" hangingPunct="0">
              <a:buFont typeface="Wingdings" pitchFamily="2" charset="2"/>
              <a:buChar char="q"/>
            </a:pPr>
            <a:endParaRPr lang="en-CA" sz="2000" dirty="0"/>
          </a:p>
          <a:p>
            <a:pPr eaLnBrk="0" hangingPunct="0">
              <a:buFont typeface="Wingdings" pitchFamily="2" charset="2"/>
              <a:buChar char="q"/>
            </a:pPr>
            <a:r>
              <a:rPr lang="en-CA" sz="2000" dirty="0"/>
              <a:t> </a:t>
            </a:r>
            <a:r>
              <a:rPr lang="en-CA" sz="2000" b="1" dirty="0"/>
              <a:t>IC Pro </a:t>
            </a:r>
            <a:r>
              <a:rPr lang="en-CA" sz="2000" dirty="0"/>
              <a:t>organizes and displays information in a manner that helps managers to analyze information, make decisions and develop strategies for dealing with the situation.</a:t>
            </a:r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  <a:p>
            <a:pPr eaLnBrk="0" hangingPunct="0"/>
            <a:endParaRPr lang="en-CA" sz="2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/>
            <a:r>
              <a:rPr lang="en-CA" sz="3200" b="1" dirty="0" smtClean="0"/>
              <a:t>Default Communications Plan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60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584000" y="900000"/>
            <a:ext cx="604800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latin typeface="Calibri" pitchFamily="34" charset="0"/>
              </a:rPr>
              <a:t>The </a:t>
            </a:r>
            <a:r>
              <a:rPr lang="en-CA" sz="2000" b="1" dirty="0" smtClean="0">
                <a:latin typeface="Calibri" pitchFamily="34" charset="0"/>
              </a:rPr>
              <a:t>Default Communications Plan </a:t>
            </a:r>
            <a:r>
              <a:rPr lang="en-CA" sz="2000" dirty="0" smtClean="0">
                <a:latin typeface="Calibri" pitchFamily="34" charset="0"/>
              </a:rPr>
              <a:t>lists and permanently stores communications data used for most missions.</a:t>
            </a:r>
            <a:endParaRPr lang="en-CA" sz="2000" dirty="0"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4800" y="1710000"/>
            <a:ext cx="8636329" cy="4585768"/>
            <a:chOff x="244800" y="1710000"/>
            <a:chExt cx="8636329" cy="4585768"/>
          </a:xfrm>
        </p:grpSpPr>
        <p:grpSp>
          <p:nvGrpSpPr>
            <p:cNvPr id="18" name="Group 17"/>
            <p:cNvGrpSpPr/>
            <p:nvPr/>
          </p:nvGrpSpPr>
          <p:grpSpPr>
            <a:xfrm>
              <a:off x="244800" y="1710000"/>
              <a:ext cx="6508608" cy="3821605"/>
              <a:chOff x="244800" y="1710000"/>
              <a:chExt cx="6508608" cy="3821605"/>
            </a:xfrm>
          </p:grpSpPr>
          <p:grpSp>
            <p:nvGrpSpPr>
              <p:cNvPr id="12" name="Group 11"/>
              <p:cNvGrpSpPr>
                <a:grpSpLocks noChangeAspect="1"/>
              </p:cNvGrpSpPr>
              <p:nvPr/>
            </p:nvGrpSpPr>
            <p:grpSpPr>
              <a:xfrm>
                <a:off x="251991" y="1727997"/>
                <a:ext cx="6501417" cy="3803608"/>
                <a:chOff x="2890800" y="3039670"/>
                <a:chExt cx="3385032" cy="1980386"/>
              </a:xfrm>
            </p:grpSpPr>
            <p:pic>
              <p:nvPicPr>
                <p:cNvPr id="13" name="Picture 3" descr="C:\Users\Lawrence\Desktop\Snips\Data\M-v7 Data_User Data_Default Communications Plan_1A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890800" y="3039670"/>
                  <a:ext cx="1408176" cy="68275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4" name="Picture 2" descr="C:\Users\Lawrence\Desktop\Snips\Data\M-v7 Data_User Data_Default Communications Plan_1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4276344" y="3429000"/>
                  <a:ext cx="1999488" cy="159105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244800" y="1710000"/>
                <a:ext cx="576000" cy="324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3193200" y="4410000"/>
                <a:ext cx="2448000" cy="288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522000" y="2318400"/>
                <a:ext cx="846000" cy="2664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pic>
          <p:nvPicPr>
            <p:cNvPr id="7" name="Picture 2" descr="C:\Users\User1\Desktop\SAR\Barriere SAR\IC Pro\ICPROv7\Snips\Logistics\M-v7 Logistics_Default Comms Pla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0000" y="4248000"/>
              <a:ext cx="3211129" cy="204776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252000" y="3276000"/>
            <a:ext cx="2448000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Click</a:t>
            </a:r>
            <a:r>
              <a:rPr lang="en-CA" sz="2000" b="1" dirty="0" smtClean="0"/>
              <a:t> Data</a:t>
            </a:r>
            <a:r>
              <a:rPr lang="en-CA" sz="2000" dirty="0" smtClean="0"/>
              <a:t>, </a:t>
            </a:r>
            <a:r>
              <a:rPr lang="en-CA" sz="2000" b="1" dirty="0" smtClean="0"/>
              <a:t>User Data </a:t>
            </a:r>
            <a:r>
              <a:rPr lang="en-CA" sz="2000" dirty="0" smtClean="0"/>
              <a:t>then </a:t>
            </a:r>
            <a:r>
              <a:rPr lang="en-CA" sz="2000" b="1" dirty="0" smtClean="0"/>
              <a:t>Default Communications Plan</a:t>
            </a:r>
            <a:r>
              <a:rPr lang="en-CA" sz="2000" dirty="0" smtClean="0"/>
              <a:t> to open the form.</a:t>
            </a:r>
            <a:endParaRPr lang="en-CA" sz="20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Default Communications Plan - 2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61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504000" y="922638"/>
            <a:ext cx="8136000" cy="5433712"/>
            <a:chOff x="504000" y="922638"/>
            <a:chExt cx="8136000" cy="5433712"/>
          </a:xfrm>
        </p:grpSpPr>
        <p:grpSp>
          <p:nvGrpSpPr>
            <p:cNvPr id="5" name="Group 40"/>
            <p:cNvGrpSpPr/>
            <p:nvPr/>
          </p:nvGrpSpPr>
          <p:grpSpPr>
            <a:xfrm>
              <a:off x="540000" y="2336464"/>
              <a:ext cx="8089389" cy="4019886"/>
              <a:chOff x="792000" y="1260000"/>
              <a:chExt cx="8089389" cy="4019886"/>
            </a:xfrm>
          </p:grpSpPr>
          <p:pic>
            <p:nvPicPr>
              <p:cNvPr id="8" name="Picture 4" descr="C:\Users\User1\Desktop\SAR\Barriere SAR\IC Pro\ICPROv7\Snips\Logistics\M-v7 Logistics_Default Comms Plan_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9102" b="48813"/>
              <a:stretch>
                <a:fillRect/>
              </a:stretch>
            </p:blipFill>
            <p:spPr bwMode="auto">
              <a:xfrm>
                <a:off x="3600000" y="1260000"/>
                <a:ext cx="5281389" cy="3105720"/>
              </a:xfrm>
              <a:prstGeom prst="rect">
                <a:avLst/>
              </a:prstGeom>
              <a:noFill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92000" y="3798000"/>
                <a:ext cx="2628000" cy="1332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A </a:t>
                </a:r>
                <a:r>
                  <a:rPr lang="en-CA" sz="2000" b="1" dirty="0" smtClean="0"/>
                  <a:t>Check mark </a:t>
                </a:r>
                <a:r>
                  <a:rPr lang="en-CA" sz="2000" dirty="0" smtClean="0"/>
                  <a:t>indicates an active item to be shown on the Communications Log.</a:t>
                </a:r>
                <a:endParaRPr lang="en-CA" sz="20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44000" y="2520000"/>
                <a:ext cx="2340000" cy="1044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The</a:t>
                </a:r>
                <a:r>
                  <a:rPr lang="en-CA" sz="2000" b="1" dirty="0" smtClean="0"/>
                  <a:t> Arrowhead</a:t>
                </a:r>
                <a:r>
                  <a:rPr lang="en-CA" sz="2000" dirty="0" smtClean="0"/>
                  <a:t> indicates the item to be used or edited.</a:t>
                </a:r>
                <a:endParaRPr lang="en-CA" sz="20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8000" y="4572000"/>
                <a:ext cx="1440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Enter a description.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948000" y="4572000"/>
                <a:ext cx="1404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5. Enter the purpose.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72000" y="4572000"/>
                <a:ext cx="1188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4. Enter a Callsign.</a:t>
                </a:r>
                <a:endParaRPr lang="en-CA" sz="2000" dirty="0"/>
              </a:p>
            </p:txBody>
          </p:sp>
          <p:cxnSp>
            <p:nvCxnSpPr>
              <p:cNvPr id="14" name="Straight Arrow Connector 13"/>
              <p:cNvCxnSpPr>
                <a:stCxn id="10" idx="3"/>
              </p:cNvCxnSpPr>
              <p:nvPr/>
            </p:nvCxnSpPr>
            <p:spPr>
              <a:xfrm>
                <a:off x="3384000" y="3042000"/>
                <a:ext cx="359912" cy="34216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9" idx="3"/>
              </p:cNvCxnSpPr>
              <p:nvPr/>
            </p:nvCxnSpPr>
            <p:spPr>
              <a:xfrm flipV="1">
                <a:off x="3420000" y="3429000"/>
                <a:ext cx="556703" cy="1035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11" idx="0"/>
              </p:cNvCxnSpPr>
              <p:nvPr/>
            </p:nvCxnSpPr>
            <p:spPr>
              <a:xfrm flipV="1">
                <a:off x="4608000" y="3438160"/>
                <a:ext cx="0" cy="113384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3" idx="0"/>
              </p:cNvCxnSpPr>
              <p:nvPr/>
            </p:nvCxnSpPr>
            <p:spPr>
              <a:xfrm flipV="1">
                <a:off x="6066000" y="3456000"/>
                <a:ext cx="0" cy="1116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12" idx="0"/>
              </p:cNvCxnSpPr>
              <p:nvPr/>
            </p:nvCxnSpPr>
            <p:spPr>
              <a:xfrm flipV="1">
                <a:off x="7650000" y="3429000"/>
                <a:ext cx="0" cy="1143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1620000" y="922638"/>
              <a:ext cx="5940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information on communications systems, call signs and frequencies regularly used on a mission. </a:t>
              </a:r>
              <a:endParaRPr lang="en-CA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000" y="1692000"/>
              <a:ext cx="8136000" cy="40011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 first entry – </a:t>
              </a:r>
              <a:r>
                <a:rPr lang="en-CA" sz="2000" b="1" dirty="0" smtClean="0"/>
                <a:t>Command Post </a:t>
              </a:r>
              <a:r>
                <a:rPr lang="en-CA" sz="2000" dirty="0" smtClean="0"/>
                <a:t>– </a:t>
              </a:r>
              <a:r>
                <a:rPr lang="en-CA" sz="2000" u="sng" dirty="0" smtClean="0"/>
                <a:t>can not </a:t>
              </a:r>
              <a:r>
                <a:rPr lang="en-CA" sz="2000" u="sng" dirty="0" smtClean="0"/>
                <a:t>be deleted</a:t>
              </a:r>
              <a:r>
                <a:rPr lang="en-CA" sz="2000" dirty="0" smtClean="0"/>
                <a:t>, but it can be renamed.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62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Communications Plan - 3</a:t>
            </a:r>
            <a:endParaRPr lang="en-CA" sz="32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88000" y="1368000"/>
            <a:ext cx="8568480" cy="4428000"/>
            <a:chOff x="288000" y="1872000"/>
            <a:chExt cx="8568480" cy="4428000"/>
          </a:xfrm>
        </p:grpSpPr>
        <p:grpSp>
          <p:nvGrpSpPr>
            <p:cNvPr id="90" name="Group 89"/>
            <p:cNvGrpSpPr/>
            <p:nvPr/>
          </p:nvGrpSpPr>
          <p:grpSpPr>
            <a:xfrm>
              <a:off x="288000" y="1872000"/>
              <a:ext cx="8568480" cy="3375184"/>
              <a:chOff x="251520" y="1772816"/>
              <a:chExt cx="8568480" cy="3375184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919" t="24800" r="13221" b="45800"/>
              <a:stretch>
                <a:fillRect/>
              </a:stretch>
            </p:blipFill>
            <p:spPr bwMode="auto">
              <a:xfrm>
                <a:off x="2772000" y="1772816"/>
                <a:ext cx="3846852" cy="2448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9" name="Straight Arrow Connector 8"/>
              <p:cNvCxnSpPr>
                <a:stCxn id="70" idx="0"/>
              </p:cNvCxnSpPr>
              <p:nvPr/>
            </p:nvCxnSpPr>
            <p:spPr>
              <a:xfrm flipH="1" flipV="1">
                <a:off x="5184000" y="3492001"/>
                <a:ext cx="324000" cy="93599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68" idx="3"/>
              </p:cNvCxnSpPr>
              <p:nvPr/>
            </p:nvCxnSpPr>
            <p:spPr>
              <a:xfrm flipV="1">
                <a:off x="2509200" y="3420000"/>
                <a:ext cx="1245512" cy="43342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3060000" y="3492000"/>
                <a:ext cx="1386000" cy="92851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251520" y="2600832"/>
                <a:ext cx="2340000" cy="68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6. Enter </a:t>
                </a:r>
                <a:r>
                  <a:rPr lang="en-CA" sz="2000" b="1" dirty="0" smtClean="0"/>
                  <a:t>the Channel Identification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57200" y="3499485"/>
                <a:ext cx="2052000" cy="70788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7. Enter the radio </a:t>
                </a:r>
                <a:r>
                  <a:rPr lang="en-CA" sz="2000" b="1" dirty="0" smtClean="0"/>
                  <a:t>Channel Number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836000" y="4428000"/>
                <a:ext cx="2340000" cy="68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8. Enter the </a:t>
                </a:r>
                <a:r>
                  <a:rPr lang="en-CA" sz="2000" b="1" dirty="0" smtClean="0"/>
                  <a:t>Transmit Frequency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392000" y="4428000"/>
                <a:ext cx="2232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9. Enter the </a:t>
                </a:r>
                <a:r>
                  <a:rPr lang="en-CA" sz="2000" b="1" dirty="0" smtClean="0"/>
                  <a:t>Receive Frequency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876000" y="3924000"/>
                <a:ext cx="1944000" cy="92333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10. Enter the </a:t>
                </a:r>
                <a:r>
                  <a:rPr lang="en-CA" b="1" dirty="0" smtClean="0"/>
                  <a:t>Channel Tone Frequency </a:t>
                </a:r>
                <a:r>
                  <a:rPr lang="en-CA" dirty="0" smtClean="0"/>
                  <a:t>(if any).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876000" y="2791599"/>
                <a:ext cx="1728000" cy="92333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11. Enter the </a:t>
                </a:r>
                <a:r>
                  <a:rPr lang="en-CA" b="1" dirty="0" smtClean="0"/>
                  <a:t>Channel Tone Number </a:t>
                </a:r>
                <a:r>
                  <a:rPr lang="en-CA" dirty="0" smtClean="0"/>
                  <a:t>(if any).</a:t>
                </a:r>
              </a:p>
            </p:txBody>
          </p:sp>
          <p:cxnSp>
            <p:nvCxnSpPr>
              <p:cNvPr id="37" name="Straight Arrow Connector 36"/>
              <p:cNvCxnSpPr>
                <a:stCxn id="67" idx="3"/>
              </p:cNvCxnSpPr>
              <p:nvPr/>
            </p:nvCxnSpPr>
            <p:spPr>
              <a:xfrm>
                <a:off x="2591520" y="2942832"/>
                <a:ext cx="540816" cy="45916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71" idx="1"/>
              </p:cNvCxnSpPr>
              <p:nvPr/>
            </p:nvCxnSpPr>
            <p:spPr>
              <a:xfrm flipH="1" flipV="1">
                <a:off x="5770792" y="3714929"/>
                <a:ext cx="1105208" cy="67073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>
                <a:stCxn id="72" idx="1"/>
              </p:cNvCxnSpPr>
              <p:nvPr/>
            </p:nvCxnSpPr>
            <p:spPr>
              <a:xfrm flipH="1" flipV="1">
                <a:off x="6156176" y="2942832"/>
                <a:ext cx="719824" cy="31043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/>
            <p:cNvSpPr txBox="1"/>
            <p:nvPr/>
          </p:nvSpPr>
          <p:spPr>
            <a:xfrm>
              <a:off x="2592000" y="5616000"/>
              <a:ext cx="3924000" cy="684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These columns may be left blank if you are unsure what to put in them.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63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CA" sz="3200" b="1" dirty="0" smtClean="0"/>
              <a:t>Default Communications Plan - 4</a:t>
            </a:r>
            <a:endParaRPr lang="en-CA" sz="32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251517" y="1723624"/>
            <a:ext cx="8636635" cy="3792039"/>
            <a:chOff x="251517" y="1723624"/>
            <a:chExt cx="8636635" cy="3792039"/>
          </a:xfrm>
        </p:grpSpPr>
        <p:pic>
          <p:nvPicPr>
            <p:cNvPr id="2052" name="Picture 4" descr="C:\Users\User1\Desktop\SAR\Barriere SAR\IC Pro\ICPROv7\Snips\Logistics\M-v7 Logistics_Default Comms Plan_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17" y="1723624"/>
              <a:ext cx="8636635" cy="26037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332000" y="4500000"/>
              <a:ext cx="6444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11. Enter detailed comments on communications equipment and systems, operating schedules and procedures and other communications related items.  </a:t>
              </a:r>
              <a:endParaRPr lang="en-CA" sz="20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7881" t="20768" r="11564" b="9086"/>
          <a:stretch>
            <a:fillRect/>
          </a:stretch>
        </p:blipFill>
        <p:spPr bwMode="auto">
          <a:xfrm>
            <a:off x="10260632" y="922638"/>
            <a:ext cx="6984776" cy="481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64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Communications Plan - 5</a:t>
            </a:r>
            <a:endParaRPr lang="en-CA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792000" y="972000"/>
            <a:ext cx="7565563" cy="5330670"/>
            <a:chOff x="792000" y="972000"/>
            <a:chExt cx="7565563" cy="5330670"/>
          </a:xfrm>
        </p:grpSpPr>
        <p:pic>
          <p:nvPicPr>
            <p:cNvPr id="2052" name="Picture 4" descr="C:\Users\User1\Desktop\SAR\Barriere SAR\IC Pro\ICPROv7\Snips\Logistics\M-v7 Logistics_Default Comms Plan_7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-10000"/>
            </a:blip>
            <a:srcRect/>
            <a:stretch>
              <a:fillRect/>
            </a:stretch>
          </p:blipFill>
          <p:spPr bwMode="auto">
            <a:xfrm>
              <a:off x="792000" y="1458910"/>
              <a:ext cx="7565563" cy="484376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2304000" y="972000"/>
              <a:ext cx="4500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CA" dirty="0" smtClean="0"/>
                <a:t>The completed </a:t>
              </a:r>
              <a:r>
                <a:rPr lang="en-CA" b="1" dirty="0" smtClean="0"/>
                <a:t>Default Communications Plan</a:t>
              </a:r>
              <a:r>
                <a:rPr lang="en-CA" dirty="0" smtClean="0"/>
                <a:t>.</a:t>
              </a:r>
              <a:endParaRPr lang="en-CA" b="1" dirty="0" smtClean="0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65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</a:t>
            </a:r>
            <a:endParaRPr lang="en-CA" sz="3200" dirty="0"/>
          </a:p>
        </p:txBody>
      </p:sp>
      <p:cxnSp>
        <p:nvCxnSpPr>
          <p:cNvPr id="9" name="Straight Arrow Connector 8"/>
          <p:cNvCxnSpPr>
            <a:stCxn id="11" idx="1"/>
            <a:endCxn id="17" idx="0"/>
          </p:cNvCxnSpPr>
          <p:nvPr/>
        </p:nvCxnSpPr>
        <p:spPr>
          <a:xfrm flipH="1">
            <a:off x="756000" y="1987200"/>
            <a:ext cx="1206000" cy="316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52013" y="972000"/>
            <a:ext cx="8628998" cy="5327188"/>
            <a:chOff x="252013" y="972000"/>
            <a:chExt cx="8628998" cy="5327188"/>
          </a:xfrm>
        </p:grpSpPr>
        <p:grpSp>
          <p:nvGrpSpPr>
            <p:cNvPr id="23" name="Group 22"/>
            <p:cNvGrpSpPr/>
            <p:nvPr/>
          </p:nvGrpSpPr>
          <p:grpSpPr>
            <a:xfrm>
              <a:off x="252013" y="1872000"/>
              <a:ext cx="8628998" cy="4427188"/>
              <a:chOff x="252013" y="1872000"/>
              <a:chExt cx="8628998" cy="442718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52013" y="1872000"/>
                <a:ext cx="8628998" cy="4427188"/>
                <a:chOff x="252013" y="1620000"/>
                <a:chExt cx="8628998" cy="4427188"/>
              </a:xfrm>
            </p:grpSpPr>
            <p:pic>
              <p:nvPicPr>
                <p:cNvPr id="15" name="Picture 4" descr="C:\Users\User1\Desktop\SAR\Barriere SAR\IC Pro\ICPROv7\Snips\Data\M-v7 Data_User Data_Default Medical Plan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2013" y="1620000"/>
                  <a:ext cx="5000488" cy="269309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6" name="Picture 5" descr="C:\Users\User1\Desktop\SAR\Barriere SAR\IC Pro\ICPROv7\Snips\Data\M-v7 Data_User Data_Default Medicap Plan_2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80000" y="2304000"/>
                  <a:ext cx="5101011" cy="374318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1962000" y="1872000"/>
                <a:ext cx="421200" cy="230400"/>
              </a:xfrm>
              <a:prstGeom prst="roundRect">
                <a:avLst>
                  <a:gd name="adj" fmla="val 1906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450000" y="2304000"/>
                <a:ext cx="612000" cy="230400"/>
              </a:xfrm>
              <a:prstGeom prst="roundRect">
                <a:avLst>
                  <a:gd name="adj" fmla="val 1906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2520000" y="3898800"/>
                <a:ext cx="1252800" cy="230400"/>
              </a:xfrm>
              <a:prstGeom prst="roundRect">
                <a:avLst>
                  <a:gd name="adj" fmla="val 19065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76000" y="4788000"/>
              <a:ext cx="2916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Data</a:t>
              </a:r>
              <a:r>
                <a:rPr lang="en-CA" sz="2000" dirty="0" smtClean="0"/>
                <a:t>, </a:t>
              </a:r>
              <a:r>
                <a:rPr lang="en-CA" sz="2000" b="1" dirty="0" smtClean="0"/>
                <a:t>User Data </a:t>
              </a:r>
              <a:r>
                <a:rPr lang="en-CA" sz="2000" dirty="0" smtClean="0"/>
                <a:t>then </a:t>
              </a:r>
              <a:r>
                <a:rPr lang="en-CA" sz="2000" b="1" dirty="0" smtClean="0"/>
                <a:t>Default Medical Plan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4000" y="972000"/>
              <a:ext cx="7416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 smtClean="0"/>
                <a:t>The </a:t>
              </a:r>
              <a:r>
                <a:rPr lang="en-CA" b="1" dirty="0" smtClean="0"/>
                <a:t>Default Medical Plan </a:t>
              </a:r>
              <a:r>
                <a:rPr lang="en-CA" dirty="0" smtClean="0"/>
                <a:t>is designed to help prepare an orderly and effective response to any medical emergency that may occur during the mission.</a:t>
              </a:r>
              <a:endParaRPr lang="en-CA" dirty="0"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66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– Medical Personnel</a:t>
            </a:r>
            <a:endParaRPr lang="en-CA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520" y="1008000"/>
            <a:ext cx="8633858" cy="5391439"/>
            <a:chOff x="251520" y="1008000"/>
            <a:chExt cx="8633858" cy="5391439"/>
          </a:xfrm>
        </p:grpSpPr>
        <p:grpSp>
          <p:nvGrpSpPr>
            <p:cNvPr id="19" name="Group 18"/>
            <p:cNvGrpSpPr/>
            <p:nvPr/>
          </p:nvGrpSpPr>
          <p:grpSpPr>
            <a:xfrm>
              <a:off x="2843998" y="1763990"/>
              <a:ext cx="6041380" cy="4493971"/>
              <a:chOff x="2843998" y="1763990"/>
              <a:chExt cx="6041380" cy="449397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843998" y="1763990"/>
                <a:ext cx="6041380" cy="4493971"/>
                <a:chOff x="2843998" y="1763990"/>
                <a:chExt cx="6041380" cy="4493971"/>
              </a:xfrm>
            </p:grpSpPr>
            <p:pic>
              <p:nvPicPr>
                <p:cNvPr id="12" name="Picture 3" descr="C:\Users\Lawrence\Pictures\Snips\Data\M-v7 Data_User Data_Default Medical Plan_Medical Personnel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contrast="10000"/>
                </a:blip>
                <a:srcRect/>
                <a:stretch>
                  <a:fillRect/>
                </a:stretch>
              </p:blipFill>
              <p:spPr bwMode="auto">
                <a:xfrm>
                  <a:off x="2843998" y="1763990"/>
                  <a:ext cx="6041380" cy="449397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" name="Rounded Rectangle 5"/>
                <p:cNvSpPr/>
                <p:nvPr/>
              </p:nvSpPr>
              <p:spPr>
                <a:xfrm>
                  <a:off x="2941200" y="2901600"/>
                  <a:ext cx="792000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3085200" y="4190400"/>
                  <a:ext cx="946800" cy="1800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2941200" y="2664000"/>
                  <a:ext cx="1342768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16" name="Rounded Rectangle 15"/>
              <p:cNvSpPr/>
              <p:nvPr/>
            </p:nvSpPr>
            <p:spPr>
              <a:xfrm>
                <a:off x="7639200" y="2304000"/>
                <a:ext cx="176400" cy="17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1520" y="2430000"/>
              <a:ext cx="234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 </a:t>
              </a:r>
              <a:r>
                <a:rPr lang="en-CA" sz="2000" b="1" dirty="0" smtClean="0"/>
                <a:t>Medical Personnel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8000" y="1008000"/>
              <a:ext cx="7128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 smtClean="0"/>
                <a:t>The </a:t>
              </a:r>
              <a:r>
                <a:rPr lang="en-CA" b="1" dirty="0" smtClean="0"/>
                <a:t>Medical Personnel </a:t>
              </a:r>
              <a:r>
                <a:rPr lang="en-CA" dirty="0" smtClean="0"/>
                <a:t>table lists personnel who can be put on standby for a medical emergency.</a:t>
              </a:r>
              <a:endParaRPr lang="en-CA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3780000"/>
              <a:ext cx="248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Enter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3" name="Straight Arrow Connector 22"/>
            <p:cNvCxnSpPr>
              <a:stCxn id="20" idx="3"/>
              <a:endCxn id="15" idx="1"/>
            </p:cNvCxnSpPr>
            <p:nvPr/>
          </p:nvCxnSpPr>
          <p:spPr>
            <a:xfrm flipV="1">
              <a:off x="2736000" y="4280400"/>
              <a:ext cx="349200" cy="3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52000" y="5076000"/>
              <a:ext cx="2052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67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– First Aid Stations</a:t>
            </a:r>
            <a:endParaRPr lang="en-CA" sz="32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251520" y="1008000"/>
            <a:ext cx="8615328" cy="5240705"/>
            <a:chOff x="251520" y="1008000"/>
            <a:chExt cx="8615328" cy="5240705"/>
          </a:xfrm>
        </p:grpSpPr>
        <p:sp>
          <p:nvSpPr>
            <p:cNvPr id="12" name="Rectangle 11"/>
            <p:cNvSpPr/>
            <p:nvPr/>
          </p:nvSpPr>
          <p:spPr>
            <a:xfrm>
              <a:off x="1044000" y="1008000"/>
              <a:ext cx="7056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dirty="0" smtClean="0"/>
                <a:t>The </a:t>
              </a:r>
              <a:r>
                <a:rPr lang="en-CA" b="1" dirty="0" smtClean="0"/>
                <a:t>First Aid Stations </a:t>
              </a:r>
              <a:r>
                <a:rPr lang="en-CA" dirty="0" smtClean="0"/>
                <a:t>table provides a list of First Aid stations available in the event of a </a:t>
              </a:r>
              <a:r>
                <a:rPr lang="en-CA" dirty="0" err="1" smtClean="0"/>
                <a:t>a</a:t>
              </a:r>
              <a:r>
                <a:rPr lang="en-CA" dirty="0" smtClean="0"/>
                <a:t> medical emergency.</a:t>
              </a:r>
              <a:endParaRPr lang="en-CA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1520" y="2052000"/>
              <a:ext cx="212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First Aid Stations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2000" y="2970000"/>
              <a:ext cx="2016000" cy="13234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</a:t>
              </a:r>
              <a:r>
                <a:rPr lang="en-CA" sz="2000" b="1" dirty="0" err="1" smtClean="0"/>
                <a:t>Callsign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2000" y="4860000"/>
              <a:ext cx="205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2844000" y="1764000"/>
              <a:ext cx="6022848" cy="4484705"/>
              <a:chOff x="2844000" y="1764000"/>
              <a:chExt cx="6022848" cy="4484705"/>
            </a:xfrm>
          </p:grpSpPr>
          <p:pic>
            <p:nvPicPr>
              <p:cNvPr id="11" name="Picture 5" descr="C:\Users\Lawrence\Pictures\Snips\Picture1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4000" y="1764000"/>
                <a:ext cx="6022848" cy="44847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Rounded Rectangle 29"/>
              <p:cNvSpPr/>
              <p:nvPr/>
            </p:nvSpPr>
            <p:spPr>
              <a:xfrm>
                <a:off x="4230000" y="2656800"/>
                <a:ext cx="127076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2923200" y="2898000"/>
                <a:ext cx="7920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3067200" y="3546000"/>
                <a:ext cx="655368" cy="180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617600" y="2300400"/>
                <a:ext cx="176400" cy="17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cxnSp>
          <p:nvCxnSpPr>
            <p:cNvPr id="35" name="Straight Arrow Connector 34"/>
            <p:cNvCxnSpPr>
              <a:stCxn id="28" idx="3"/>
              <a:endCxn id="32" idx="1"/>
            </p:cNvCxnSpPr>
            <p:nvPr/>
          </p:nvCxnSpPr>
          <p:spPr>
            <a:xfrm>
              <a:off x="2268000" y="3631720"/>
              <a:ext cx="799200" cy="42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68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– Ambulance Services</a:t>
            </a:r>
            <a:endParaRPr lang="en-CA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2369" t="25850" r="14321" b="20600"/>
          <a:stretch>
            <a:fillRect/>
          </a:stretch>
        </p:blipFill>
        <p:spPr bwMode="auto">
          <a:xfrm>
            <a:off x="11916816" y="2852936"/>
            <a:ext cx="53285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251520" y="972000"/>
            <a:ext cx="8619858" cy="5281200"/>
            <a:chOff x="251520" y="972000"/>
            <a:chExt cx="8619858" cy="5281200"/>
          </a:xfrm>
        </p:grpSpPr>
        <p:grpSp>
          <p:nvGrpSpPr>
            <p:cNvPr id="24" name="Group 23"/>
            <p:cNvGrpSpPr/>
            <p:nvPr/>
          </p:nvGrpSpPr>
          <p:grpSpPr>
            <a:xfrm>
              <a:off x="2844000" y="1760400"/>
              <a:ext cx="6027378" cy="4492800"/>
              <a:chOff x="2844000" y="1760400"/>
              <a:chExt cx="6027378" cy="44928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844000" y="1760400"/>
                <a:ext cx="6027378" cy="4492800"/>
                <a:chOff x="2829600" y="1760400"/>
                <a:chExt cx="6027378" cy="4492800"/>
              </a:xfrm>
            </p:grpSpPr>
            <p:pic>
              <p:nvPicPr>
                <p:cNvPr id="11" name="Picture 3" descr="C:\Users\Lawrence\Desktop\Snips\Data\M-v7 Data_User Data_Default Medical Plan_Ambulance Services_2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29600" y="1760400"/>
                  <a:ext cx="6027378" cy="44928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/>
                <p:nvPr/>
              </p:nvSpPr>
              <p:spPr>
                <a:xfrm>
                  <a:off x="2926800" y="2894400"/>
                  <a:ext cx="792000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5479200" y="2660400"/>
                  <a:ext cx="1447504" cy="2376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7614000" y="2300400"/>
                  <a:ext cx="176400" cy="176400"/>
                </a:xfrm>
                <a:prstGeom prst="roundRect">
                  <a:avLst>
                    <a:gd name="adj" fmla="val 13140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23" name="Rounded Rectangle 22"/>
              <p:cNvSpPr/>
              <p:nvPr/>
            </p:nvSpPr>
            <p:spPr>
              <a:xfrm>
                <a:off x="3070800" y="3517200"/>
                <a:ext cx="14724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044000" y="972000"/>
              <a:ext cx="7056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A list of Ambulance Services, their Contact persons, Phone Number, Radio Frequency and general Comments relating to the Ambulance Service.</a:t>
              </a:r>
              <a:endParaRPr lang="en-C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1520" y="2052000"/>
              <a:ext cx="2160000" cy="684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Ambulance Services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2000" y="3132000"/>
              <a:ext cx="230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4860000"/>
              <a:ext cx="205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2" name="Straight Arrow Connector 21"/>
            <p:cNvCxnSpPr>
              <a:stCxn id="19" idx="3"/>
              <a:endCxn id="23" idx="1"/>
            </p:cNvCxnSpPr>
            <p:nvPr/>
          </p:nvCxnSpPr>
          <p:spPr>
            <a:xfrm>
              <a:off x="2556000" y="3636000"/>
              <a:ext cx="514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69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- Hospitals</a:t>
            </a:r>
            <a:endParaRPr lang="en-CA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1520" y="900000"/>
            <a:ext cx="8618928" cy="5341505"/>
            <a:chOff x="251520" y="900000"/>
            <a:chExt cx="8618928" cy="5341505"/>
          </a:xfrm>
        </p:grpSpPr>
        <p:sp>
          <p:nvSpPr>
            <p:cNvPr id="12" name="Rectangle 11"/>
            <p:cNvSpPr/>
            <p:nvPr/>
          </p:nvSpPr>
          <p:spPr>
            <a:xfrm>
              <a:off x="792000" y="900000"/>
              <a:ext cx="7524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A list of Hospitals, their Contact persons, their Phone Number, radio Frequency and general Comments relating to the Hospital.</a:t>
              </a:r>
              <a:endParaRPr lang="en-CA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47600" y="1756800"/>
              <a:ext cx="6022848" cy="4484705"/>
              <a:chOff x="2847600" y="1756800"/>
              <a:chExt cx="6022848" cy="4484705"/>
            </a:xfrm>
          </p:grpSpPr>
          <p:pic>
            <p:nvPicPr>
              <p:cNvPr id="2051" name="Picture 3" descr="C:\Users\Lawrence\Desktop\Snips\Data\M-v7 Data_User Data_Default Medical Plan_Hospitals_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47600" y="1756800"/>
                <a:ext cx="6022848" cy="44847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2941200" y="2894400"/>
                <a:ext cx="7920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6922800" y="2649600"/>
                <a:ext cx="885600" cy="2520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7639200" y="2296800"/>
                <a:ext cx="176400" cy="1764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070800" y="3517200"/>
                <a:ext cx="1576800" cy="237600"/>
              </a:xfrm>
              <a:prstGeom prst="roundRect">
                <a:avLst>
                  <a:gd name="adj" fmla="val 1314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51520" y="2052000"/>
              <a:ext cx="1692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Click </a:t>
              </a:r>
              <a:r>
                <a:rPr lang="en-CA" sz="2000" b="1" dirty="0" smtClean="0"/>
                <a:t>Hospitals </a:t>
              </a:r>
              <a:r>
                <a:rPr lang="en-CA" sz="2000" dirty="0" smtClean="0"/>
                <a:t>then</a:t>
              </a:r>
              <a:r>
                <a:rPr lang="en-CA" sz="2000" b="1" dirty="0" smtClean="0"/>
                <a:t> Add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2000" y="3132000"/>
              <a:ext cx="230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Enter the </a:t>
              </a:r>
              <a:r>
                <a:rPr lang="en-CA" sz="2000" b="1" dirty="0" smtClean="0"/>
                <a:t>Name</a:t>
              </a:r>
              <a:r>
                <a:rPr lang="en-CA" sz="2000" dirty="0" smtClean="0"/>
                <a:t> and other information then click </a:t>
              </a:r>
              <a:r>
                <a:rPr lang="en-CA" sz="2000" b="1" dirty="0" smtClean="0"/>
                <a:t>Save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000" y="4860000"/>
              <a:ext cx="2052000" cy="10156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To delete an entry select the entry then click </a:t>
              </a:r>
              <a:r>
                <a:rPr lang="en-CA" sz="2000" b="1" dirty="0" smtClean="0"/>
                <a:t>Delete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cxnSp>
          <p:nvCxnSpPr>
            <p:cNvPr id="22" name="Straight Arrow Connector 21"/>
            <p:cNvCxnSpPr>
              <a:stCxn id="19" idx="3"/>
              <a:endCxn id="16" idx="1"/>
            </p:cNvCxnSpPr>
            <p:nvPr/>
          </p:nvCxnSpPr>
          <p:spPr>
            <a:xfrm>
              <a:off x="2556000" y="3636000"/>
              <a:ext cx="514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>
            <a:noAutofit/>
          </a:bodyPr>
          <a:lstStyle/>
          <a:p>
            <a:r>
              <a:rPr lang="en-CA" sz="3200" b="1" dirty="0" smtClean="0"/>
              <a:t>Incident Command System (ICS) Architecture </a:t>
            </a:r>
            <a:endParaRPr lang="en-CA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1C3C9-0A3F-4E6F-B40A-16DC029A883D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2590800" y="5799138"/>
            <a:ext cx="2270125" cy="18097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dirty="0"/>
          </a:p>
        </p:txBody>
      </p:sp>
      <p:grpSp>
        <p:nvGrpSpPr>
          <p:cNvPr id="26" name="Group 25"/>
          <p:cNvGrpSpPr/>
          <p:nvPr/>
        </p:nvGrpSpPr>
        <p:grpSpPr>
          <a:xfrm>
            <a:off x="215900" y="908720"/>
            <a:ext cx="8640763" cy="5436080"/>
            <a:chOff x="215900" y="908720"/>
            <a:chExt cx="8640763" cy="5436080"/>
          </a:xfrm>
        </p:grpSpPr>
        <p:pic>
          <p:nvPicPr>
            <p:cNvPr id="1027" name="Picture 3" descr="C:\Users\User1\Desktop\SAR\Barriere SAR\IC Pro\ICPROv7\ICS Sections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30000"/>
            </a:blip>
            <a:srcRect/>
            <a:stretch>
              <a:fillRect/>
            </a:stretch>
          </p:blipFill>
          <p:spPr bwMode="auto">
            <a:xfrm>
              <a:off x="1476000" y="5227200"/>
              <a:ext cx="5019040" cy="11176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47" name="TextBox 3"/>
            <p:cNvSpPr txBox="1">
              <a:spLocks noChangeArrowheads="1"/>
            </p:cNvSpPr>
            <p:nvPr/>
          </p:nvSpPr>
          <p:spPr bwMode="auto">
            <a:xfrm>
              <a:off x="215900" y="908720"/>
              <a:ext cx="8640763" cy="923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CA" b="1" dirty="0">
                  <a:latin typeface="Calibri" pitchFamily="34" charset="0"/>
                </a:rPr>
                <a:t> The ICS Command, Operations, Planning and Logistics functions are included in the IC Pro software, but Finance is not</a:t>
              </a:r>
              <a:r>
                <a:rPr lang="en-CA" b="1" dirty="0" smtClean="0">
                  <a:latin typeface="Calibri" pitchFamily="34" charset="0"/>
                </a:rPr>
                <a:t>.</a:t>
              </a:r>
              <a:endParaRPr lang="en-CA" b="1" dirty="0">
                <a:latin typeface="Calibri" pitchFamily="34" charset="0"/>
              </a:endParaRPr>
            </a:p>
            <a:p>
              <a:pPr>
                <a:buFont typeface="Arial" charset="0"/>
                <a:buChar char="•"/>
              </a:pPr>
              <a:r>
                <a:rPr lang="en-CA" b="1" dirty="0">
                  <a:latin typeface="Calibri" pitchFamily="34" charset="0"/>
                </a:rPr>
                <a:t> For detailed duties and responsibilities of each section refer to the ICS manual.</a:t>
              </a:r>
              <a:endParaRPr lang="en-CA" dirty="0">
                <a:latin typeface="Calibri" pitchFamily="34" charset="0"/>
              </a:endParaRPr>
            </a:p>
          </p:txBody>
        </p:sp>
        <p:grpSp>
          <p:nvGrpSpPr>
            <p:cNvPr id="5" name="Group 23"/>
            <p:cNvGrpSpPr/>
            <p:nvPr/>
          </p:nvGrpSpPr>
          <p:grpSpPr>
            <a:xfrm>
              <a:off x="215900" y="2009049"/>
              <a:ext cx="8640763" cy="2041090"/>
              <a:chOff x="215900" y="2009049"/>
              <a:chExt cx="8640763" cy="2041090"/>
            </a:xfrm>
          </p:grpSpPr>
          <p:grpSp>
            <p:nvGrpSpPr>
              <p:cNvPr id="6" name="Group 29"/>
              <p:cNvGrpSpPr>
                <a:grpSpLocks/>
              </p:cNvGrpSpPr>
              <p:nvPr/>
            </p:nvGrpSpPr>
            <p:grpSpPr bwMode="auto">
              <a:xfrm>
                <a:off x="215900" y="2009049"/>
                <a:ext cx="8640763" cy="1582602"/>
                <a:chOff x="215900" y="2456892"/>
                <a:chExt cx="8640192" cy="1582435"/>
              </a:xfrm>
            </p:grpSpPr>
            <p:sp>
              <p:nvSpPr>
                <p:cNvPr id="10253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3275856" y="2456892"/>
                  <a:ext cx="2376264" cy="36933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Command</a:t>
                  </a:r>
                </a:p>
              </p:txBody>
            </p:sp>
            <p:sp>
              <p:nvSpPr>
                <p:cNvPr id="10254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15900" y="3392996"/>
                  <a:ext cx="1835820" cy="646331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Operations</a:t>
                  </a:r>
                </a:p>
                <a:p>
                  <a:pPr algn="ctr"/>
                  <a:r>
                    <a:rPr lang="en-CA" b="1">
                      <a:latin typeface="Calibri" pitchFamily="34" charset="0"/>
                    </a:rPr>
                    <a:t>Section</a:t>
                  </a:r>
                </a:p>
              </p:txBody>
            </p:sp>
            <p:sp>
              <p:nvSpPr>
                <p:cNvPr id="10255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411760" y="3392996"/>
                  <a:ext cx="1835820" cy="646331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Planning</a:t>
                  </a:r>
                </a:p>
                <a:p>
                  <a:pPr algn="ctr"/>
                  <a:r>
                    <a:rPr lang="en-CA" b="1">
                      <a:latin typeface="Calibri" pitchFamily="34" charset="0"/>
                    </a:rPr>
                    <a:t>Section</a:t>
                  </a:r>
                </a:p>
              </p:txBody>
            </p:sp>
            <p:sp>
              <p:nvSpPr>
                <p:cNvPr id="10256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4717380" y="3392996"/>
                  <a:ext cx="1835820" cy="646331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/>
                  <a:r>
                    <a:rPr lang="en-CA" b="1">
                      <a:latin typeface="Calibri" pitchFamily="34" charset="0"/>
                    </a:rPr>
                    <a:t>Logistics</a:t>
                  </a:r>
                </a:p>
                <a:p>
                  <a:pPr algn="ctr"/>
                  <a:r>
                    <a:rPr lang="en-CA" b="1">
                      <a:latin typeface="Calibri" pitchFamily="34" charset="0"/>
                    </a:rPr>
                    <a:t>Section</a:t>
                  </a:r>
                </a:p>
              </p:txBody>
            </p:sp>
            <p:sp>
              <p:nvSpPr>
                <p:cNvPr id="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7021063" y="3393296"/>
                  <a:ext cx="1835029" cy="646045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anchor="b" anchorCtr="1">
                  <a:spAutoFit/>
                </a:bodyPr>
                <a:lstStyle/>
                <a:p>
                  <a:pPr algn="ctr">
                    <a:defRPr/>
                  </a:pPr>
                  <a:r>
                    <a:rPr lang="en-CA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itchFamily="34" charset="0"/>
                    </a:rPr>
                    <a:t>Finance</a:t>
                  </a:r>
                </a:p>
                <a:p>
                  <a:pPr algn="ctr">
                    <a:defRPr/>
                  </a:pPr>
                  <a:r>
                    <a:rPr lang="en-CA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itchFamily="34" charset="0"/>
                    </a:rPr>
                    <a:t>Section</a:t>
                  </a:r>
                </a:p>
              </p:txBody>
            </p:sp>
            <p:cxnSp>
              <p:nvCxnSpPr>
                <p:cNvPr id="13" name="Shape 12"/>
                <p:cNvCxnSpPr>
                  <a:stCxn id="10254" idx="0"/>
                </p:cNvCxnSpPr>
                <p:nvPr/>
              </p:nvCxnSpPr>
              <p:spPr>
                <a:xfrm rot="5400000" flipH="1" flipV="1">
                  <a:off x="4391549" y="-153733"/>
                  <a:ext cx="288895" cy="6805163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stCxn id="10" idx="0"/>
                </p:cNvCxnSpPr>
                <p:nvPr/>
              </p:nvCxnSpPr>
              <p:spPr>
                <a:xfrm rot="5400000" flipH="1" flipV="1">
                  <a:off x="7794130" y="3248849"/>
                  <a:ext cx="28889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10256" idx="0"/>
                </p:cNvCxnSpPr>
                <p:nvPr/>
              </p:nvCxnSpPr>
              <p:spPr>
                <a:xfrm rot="5400000" flipH="1" flipV="1">
                  <a:off x="5490819" y="3248849"/>
                  <a:ext cx="28889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0255" idx="0"/>
                </p:cNvCxnSpPr>
                <p:nvPr/>
              </p:nvCxnSpPr>
              <p:spPr>
                <a:xfrm rot="5400000" flipH="1" flipV="1">
                  <a:off x="3185921" y="3248849"/>
                  <a:ext cx="28889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>
                  <a:endCxn id="10253" idx="2"/>
                </p:cNvCxnSpPr>
                <p:nvPr/>
              </p:nvCxnSpPr>
              <p:spPr>
                <a:xfrm rot="5400000" flipH="1" flipV="1">
                  <a:off x="4324878" y="2965510"/>
                  <a:ext cx="27778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7"/>
              <p:cNvSpPr txBox="1">
                <a:spLocks noChangeArrowheads="1"/>
              </p:cNvSpPr>
              <p:nvPr/>
            </p:nvSpPr>
            <p:spPr bwMode="auto">
              <a:xfrm>
                <a:off x="2807804" y="3680839"/>
                <a:ext cx="3745396" cy="369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CA" b="1">
                    <a:latin typeface="Calibri" pitchFamily="34" charset="0"/>
                  </a:rPr>
                  <a:t>Incident Command System Diagram</a:t>
                </a:r>
                <a:endParaRPr lang="en-CA">
                  <a:latin typeface="Calibri" pitchFamily="34" charset="0"/>
                </a:endParaRPr>
              </a:p>
            </p:txBody>
          </p:sp>
        </p:grpSp>
        <p:grpSp>
          <p:nvGrpSpPr>
            <p:cNvPr id="7" name="Group 31"/>
            <p:cNvGrpSpPr/>
            <p:nvPr/>
          </p:nvGrpSpPr>
          <p:grpSpPr>
            <a:xfrm>
              <a:off x="1997968" y="4255385"/>
              <a:ext cx="4932164" cy="1612365"/>
              <a:chOff x="215901" y="4508222"/>
              <a:chExt cx="4932164" cy="1612365"/>
            </a:xfrm>
          </p:grpSpPr>
          <p:sp>
            <p:nvSpPr>
              <p:cNvPr id="10249" name="TextBox 3"/>
              <p:cNvSpPr txBox="1">
                <a:spLocks noChangeArrowheads="1"/>
              </p:cNvSpPr>
              <p:nvPr/>
            </p:nvSpPr>
            <p:spPr bwMode="auto">
              <a:xfrm>
                <a:off x="215901" y="4508222"/>
                <a:ext cx="4932164" cy="64627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CA" b="1" dirty="0" smtClean="0">
                    <a:latin typeface="Calibri" pitchFamily="34" charset="0"/>
                  </a:rPr>
                  <a:t>The </a:t>
                </a:r>
                <a:r>
                  <a:rPr lang="en-CA" b="1" dirty="0">
                    <a:latin typeface="Calibri" pitchFamily="34" charset="0"/>
                  </a:rPr>
                  <a:t>records and data used by each ICS section are stored under tabs with the same names in IC Pro.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 bwMode="auto">
              <a:xfrm>
                <a:off x="755933" y="5832837"/>
                <a:ext cx="3888000" cy="28775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16380000" flipH="1">
                <a:off x="2351789" y="5484692"/>
                <a:ext cx="678339" cy="1795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70</a:t>
            </a:fld>
            <a:endParaRPr lang="en-C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Default Medical Plan - Comments</a:t>
            </a:r>
            <a:endParaRPr lang="en-CA" sz="3200" dirty="0"/>
          </a:p>
        </p:txBody>
      </p:sp>
      <p:pic>
        <p:nvPicPr>
          <p:cNvPr id="11" name="Picture 6" descr="C:\Users\Lawrence\Desktop\Snips\Data\M-v7 Data_User Data_Default Medicap Plan_Comments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4800" y="1767600"/>
            <a:ext cx="6032114" cy="4475439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7790400" y="2649600"/>
            <a:ext cx="943200" cy="252000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ounded Rectangle 12"/>
          <p:cNvSpPr/>
          <p:nvPr/>
        </p:nvSpPr>
        <p:spPr>
          <a:xfrm>
            <a:off x="7639200" y="2296800"/>
            <a:ext cx="176400" cy="176400"/>
          </a:xfrm>
          <a:prstGeom prst="roundRect">
            <a:avLst>
              <a:gd name="adj" fmla="val 1314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5220072" y="2196000"/>
            <a:ext cx="2196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 </a:t>
            </a:r>
            <a:r>
              <a:rPr lang="en-CA" sz="2000" b="1" dirty="0" smtClean="0"/>
              <a:t>Comments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2000" y="4860000"/>
            <a:ext cx="2304000" cy="10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To delete an entry highlight the entry then click </a:t>
            </a:r>
            <a:r>
              <a:rPr lang="en-CA" sz="2000" b="1" dirty="0" smtClean="0"/>
              <a:t>Delete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1260000" y="936000"/>
            <a:ext cx="6660000" cy="64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Comments field is used to store general comments relating to the Default Medical Plan.</a:t>
            </a:r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>
            <a:off x="252000" y="3240000"/>
            <a:ext cx="20520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Type an entry into the data field then click </a:t>
            </a:r>
            <a:r>
              <a:rPr lang="en-CA" sz="2000" b="1" dirty="0" smtClean="0"/>
              <a:t>Save</a:t>
            </a:r>
            <a:r>
              <a:rPr lang="en-CA" sz="2000" dirty="0" smtClean="0"/>
              <a:t>.</a:t>
            </a:r>
            <a:endParaRPr lang="en-CA" sz="2000" b="1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2304000" y="3747832"/>
            <a:ext cx="68382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71</a:t>
            </a:fld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Resource Types</a:t>
            </a:r>
            <a:endParaRPr lang="en-CA" sz="3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51520" y="900000"/>
            <a:ext cx="8532480" cy="5401728"/>
            <a:chOff x="251520" y="900000"/>
            <a:chExt cx="8532480" cy="5401728"/>
          </a:xfrm>
        </p:grpSpPr>
        <p:sp>
          <p:nvSpPr>
            <p:cNvPr id="11" name="Rectangle 10"/>
            <p:cNvSpPr/>
            <p:nvPr/>
          </p:nvSpPr>
          <p:spPr>
            <a:xfrm>
              <a:off x="972000" y="900000"/>
              <a:ext cx="7164000" cy="648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The Resource Types list contains a list of resources that are commonly used during missions.</a:t>
              </a:r>
              <a:endParaRPr lang="en-CA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51520" y="1620000"/>
              <a:ext cx="8532480" cy="4681728"/>
              <a:chOff x="683520" y="1620000"/>
              <a:chExt cx="8532480" cy="468172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732000" y="2340000"/>
                <a:ext cx="2484000" cy="1044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To remove a resource, select it, click </a:t>
                </a:r>
                <a:r>
                  <a:rPr lang="en-CA" sz="2000" b="1" dirty="0" smtClean="0"/>
                  <a:t>File</a:t>
                </a:r>
                <a:r>
                  <a:rPr lang="en-CA" sz="2000" dirty="0" smtClean="0"/>
                  <a:t> then </a:t>
                </a:r>
                <a:r>
                  <a:rPr lang="en-CA" sz="2000" b="1" dirty="0" smtClean="0"/>
                  <a:t>Delete</a:t>
                </a:r>
                <a:r>
                  <a:rPr lang="en-CA" sz="2000" dirty="0" smtClean="0"/>
                  <a:t>.</a:t>
                </a:r>
                <a:endParaRPr lang="en-CA" sz="2000" b="1" dirty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83520" y="1620000"/>
                <a:ext cx="5665440" cy="4681728"/>
                <a:chOff x="971520" y="1620000"/>
                <a:chExt cx="5665440" cy="4681728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3528000" y="1620000"/>
                  <a:ext cx="3108960" cy="4681728"/>
                  <a:chOff x="3528000" y="1620000"/>
                  <a:chExt cx="3108960" cy="4681728"/>
                </a:xfrm>
              </p:grpSpPr>
              <p:pic>
                <p:nvPicPr>
                  <p:cNvPr id="13" name="Picture 8" descr="C:\Users\Lawrence\Desktop\Snips\Data\M-v7 Data_Resource Types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-10000" contrast="2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28000" y="1620000"/>
                    <a:ext cx="3108960" cy="468172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5461200" y="2210400"/>
                    <a:ext cx="176400" cy="176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5666400" y="2210400"/>
                    <a:ext cx="176400" cy="176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6" name="Rounded Rectangle 15"/>
                  <p:cNvSpPr/>
                  <p:nvPr/>
                </p:nvSpPr>
                <p:spPr>
                  <a:xfrm>
                    <a:off x="3787200" y="4341600"/>
                    <a:ext cx="2520000" cy="1944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971520" y="3924000"/>
                  <a:ext cx="2304000" cy="101566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Click </a:t>
                  </a:r>
                  <a:r>
                    <a:rPr lang="en-CA" sz="2000" b="1" dirty="0" smtClean="0"/>
                    <a:t>New</a:t>
                  </a:r>
                  <a:r>
                    <a:rPr lang="en-CA" sz="2000" dirty="0" smtClean="0"/>
                    <a:t>, enter the</a:t>
                  </a:r>
                  <a:r>
                    <a:rPr lang="en-CA" sz="2000" b="1" dirty="0" smtClean="0"/>
                    <a:t> Resource Type </a:t>
                  </a:r>
                  <a:r>
                    <a:rPr lang="en-CA" sz="2000" dirty="0" smtClean="0"/>
                    <a:t>then click </a:t>
                  </a:r>
                  <a:r>
                    <a:rPr lang="en-CA" sz="2000" b="1" dirty="0" smtClean="0"/>
                    <a:t>Save</a:t>
                  </a:r>
                  <a:r>
                    <a:rPr lang="en-CA" sz="2000" dirty="0" smtClean="0"/>
                    <a:t>.</a:t>
                  </a:r>
                  <a:endParaRPr lang="en-CA" sz="2000" b="1" dirty="0"/>
                </a:p>
              </p:txBody>
            </p:sp>
          </p:grpSp>
        </p:grpSp>
      </p:grpSp>
      <p:cxnSp>
        <p:nvCxnSpPr>
          <p:cNvPr id="21" name="Straight Arrow Connector 20"/>
          <p:cNvCxnSpPr>
            <a:stCxn id="18" idx="3"/>
            <a:endCxn id="16" idx="1"/>
          </p:cNvCxnSpPr>
          <p:nvPr/>
        </p:nvCxnSpPr>
        <p:spPr>
          <a:xfrm>
            <a:off x="2555520" y="4431832"/>
            <a:ext cx="511680" cy="69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72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70399" t="9051" b="33200"/>
          <a:stretch>
            <a:fillRect/>
          </a:stretch>
        </p:blipFill>
        <p:spPr bwMode="auto">
          <a:xfrm>
            <a:off x="10476656" y="1417638"/>
            <a:ext cx="676672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Equipment</a:t>
            </a:r>
            <a:endParaRPr lang="en-CA" sz="32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252000" y="972000"/>
            <a:ext cx="8640000" cy="5484980"/>
            <a:chOff x="252000" y="972000"/>
            <a:chExt cx="8640000" cy="5484980"/>
          </a:xfrm>
        </p:grpSpPr>
        <p:sp>
          <p:nvSpPr>
            <p:cNvPr id="8" name="TextBox 7"/>
            <p:cNvSpPr txBox="1"/>
            <p:nvPr/>
          </p:nvSpPr>
          <p:spPr>
            <a:xfrm>
              <a:off x="2340000" y="1620000"/>
              <a:ext cx="2304000" cy="720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Equipment type and other information.</a:t>
              </a:r>
              <a:endParaRPr lang="en-CA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96000" y="1620000"/>
              <a:ext cx="2052000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Displays a picture of the item.</a:t>
              </a:r>
              <a:endParaRPr lang="en-CA" sz="2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2000" y="1620000"/>
              <a:ext cx="1296000" cy="684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Method of sorting list</a:t>
              </a:r>
              <a:endParaRPr lang="en-CA" sz="2000" b="1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12000" y="972000"/>
              <a:ext cx="8280000" cy="5484980"/>
              <a:chOff x="612000" y="972000"/>
              <a:chExt cx="8280000" cy="548498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72000" y="972000"/>
                <a:ext cx="7164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Equipment form keeps track of the equipment inventory available to carry out a mission..</a:t>
                </a:r>
                <a:endParaRPr lang="en-CA" dirty="0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12000" y="1620000"/>
                <a:ext cx="8280000" cy="4836980"/>
                <a:chOff x="612000" y="1620000"/>
                <a:chExt cx="8280000" cy="4836980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612000" y="2520000"/>
                  <a:ext cx="7865974" cy="3936980"/>
                  <a:chOff x="972000" y="2376000"/>
                  <a:chExt cx="7865974" cy="3936980"/>
                </a:xfrm>
              </p:grpSpPr>
              <p:pic>
                <p:nvPicPr>
                  <p:cNvPr id="4099" name="Picture 3" descr="C:\Users\Lawrence\Desktop\Snips\Data\M-v7 Data_User Data_Equipment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-10000" contrast="30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72000" y="2376000"/>
                    <a:ext cx="7865974" cy="393698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1980000" y="3708000"/>
                    <a:ext cx="864000" cy="198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3" name="Rounded Rectangle 12"/>
                  <p:cNvSpPr/>
                  <p:nvPr/>
                </p:nvSpPr>
                <p:spPr>
                  <a:xfrm>
                    <a:off x="4608000" y="3708000"/>
                    <a:ext cx="864000" cy="198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7128000" y="3690000"/>
                    <a:ext cx="864000" cy="198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1368000" y="3429000"/>
                    <a:ext cx="1907856" cy="216000"/>
                  </a:xfrm>
                  <a:prstGeom prst="roundRect">
                    <a:avLst>
                      <a:gd name="adj" fmla="val 1314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7164000" y="1620000"/>
                  <a:ext cx="1728000" cy="707886"/>
                </a:xfrm>
                <a:prstGeom prst="rect">
                  <a:avLst/>
                </a:prstGeom>
                <a:solidFill>
                  <a:srgbClr val="C3D4F3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2000" dirty="0" smtClean="0"/>
                    <a:t>List of all items recorded.</a:t>
                  </a:r>
                  <a:endParaRPr lang="en-CA" sz="2000" b="1" dirty="0"/>
                </a:p>
              </p:txBody>
            </p:sp>
            <p:cxnSp>
              <p:nvCxnSpPr>
                <p:cNvPr id="12" name="Straight Arrow Connector 11"/>
                <p:cNvCxnSpPr>
                  <a:stCxn id="17" idx="2"/>
                  <a:endCxn id="15" idx="0"/>
                </p:cNvCxnSpPr>
                <p:nvPr/>
              </p:nvCxnSpPr>
              <p:spPr>
                <a:xfrm>
                  <a:off x="900000" y="2304000"/>
                  <a:ext cx="1061928" cy="12690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>
                  <a:stCxn id="8" idx="2"/>
                  <a:endCxn id="11" idx="3"/>
                </p:cNvCxnSpPr>
                <p:nvPr/>
              </p:nvCxnSpPr>
              <p:spPr>
                <a:xfrm flipH="1">
                  <a:off x="2484000" y="2340000"/>
                  <a:ext cx="1008000" cy="16110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>
                  <a:stCxn id="9" idx="2"/>
                  <a:endCxn id="13" idx="0"/>
                </p:cNvCxnSpPr>
                <p:nvPr/>
              </p:nvCxnSpPr>
              <p:spPr>
                <a:xfrm flipH="1">
                  <a:off x="4680000" y="2327886"/>
                  <a:ext cx="1242000" cy="152411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>
                  <a:stCxn id="10" idx="2"/>
                  <a:endCxn id="14" idx="0"/>
                </p:cNvCxnSpPr>
                <p:nvPr/>
              </p:nvCxnSpPr>
              <p:spPr>
                <a:xfrm flipH="1">
                  <a:off x="7200000" y="2327886"/>
                  <a:ext cx="828000" cy="150611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73</a:t>
            </a:fld>
            <a:endParaRPr lang="en-CA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63784" t="27950" r="17001" b="21650"/>
          <a:stretch>
            <a:fillRect/>
          </a:stretch>
        </p:blipFill>
        <p:spPr bwMode="auto">
          <a:xfrm>
            <a:off x="15085168" y="1916832"/>
            <a:ext cx="43924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63784" t="27950" r="17001" b="21650"/>
          <a:stretch>
            <a:fillRect/>
          </a:stretch>
        </p:blipFill>
        <p:spPr bwMode="auto">
          <a:xfrm>
            <a:off x="15237568" y="2069232"/>
            <a:ext cx="43924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0634" t="20671" r="16056" b="13251"/>
          <a:stretch>
            <a:fillRect/>
          </a:stretch>
        </p:blipFill>
        <p:spPr bwMode="auto">
          <a:xfrm>
            <a:off x="12996936" y="1417638"/>
            <a:ext cx="5328592" cy="453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70714" t="27950" r="1566" b="13251"/>
          <a:stretch>
            <a:fillRect/>
          </a:stretch>
        </p:blipFill>
        <p:spPr bwMode="auto">
          <a:xfrm>
            <a:off x="14005048" y="6356350"/>
            <a:ext cx="633670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70399" t="27950" r="8811" b="21650"/>
          <a:stretch>
            <a:fillRect/>
          </a:stretch>
        </p:blipFill>
        <p:spPr bwMode="auto">
          <a:xfrm>
            <a:off x="16093280" y="1916832"/>
            <a:ext cx="47525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70399" t="16400" r="18261" b="30050"/>
          <a:stretch>
            <a:fillRect/>
          </a:stretch>
        </p:blipFill>
        <p:spPr bwMode="auto">
          <a:xfrm>
            <a:off x="16093280" y="1124744"/>
            <a:ext cx="25922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 l="64729" t="10101" r="4716" b="30050"/>
          <a:stretch>
            <a:fillRect/>
          </a:stretch>
        </p:blipFill>
        <p:spPr bwMode="auto">
          <a:xfrm>
            <a:off x="10512660" y="-3829818"/>
            <a:ext cx="698477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Equipment – Data Entry</a:t>
            </a:r>
            <a:endParaRPr lang="en-CA" sz="32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251516" y="972000"/>
            <a:ext cx="8637789" cy="5330387"/>
            <a:chOff x="251516" y="972000"/>
            <a:chExt cx="8637789" cy="5330387"/>
          </a:xfrm>
        </p:grpSpPr>
        <p:grpSp>
          <p:nvGrpSpPr>
            <p:cNvPr id="38" name="Group 37"/>
            <p:cNvGrpSpPr/>
            <p:nvPr/>
          </p:nvGrpSpPr>
          <p:grpSpPr>
            <a:xfrm>
              <a:off x="251516" y="1965936"/>
              <a:ext cx="8637789" cy="4336451"/>
              <a:chOff x="251516" y="1965936"/>
              <a:chExt cx="8637789" cy="4336451"/>
            </a:xfrm>
          </p:grpSpPr>
          <p:pic>
            <p:nvPicPr>
              <p:cNvPr id="1034" name="Picture 10" descr="C:\Users\Lawrence\Desktop\Snips\Data\M-v7 Data_User Data_Equipment_Data Entry_2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/>
              </a:blip>
              <a:srcRect/>
              <a:stretch>
                <a:fillRect/>
              </a:stretch>
            </p:blipFill>
            <p:spPr bwMode="auto">
              <a:xfrm>
                <a:off x="251516" y="1965936"/>
                <a:ext cx="8637789" cy="433645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1547664" y="3420000"/>
                <a:ext cx="59040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922393" y="3830028"/>
                <a:ext cx="4599725" cy="2052000"/>
              </a:xfrm>
              <a:prstGeom prst="roundRect">
                <a:avLst>
                  <a:gd name="adj" fmla="val 4721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5" name="Rounded Rectangle 24"/>
              <p:cNvSpPr>
                <a:spLocks/>
              </p:cNvSpPr>
              <p:nvPr/>
            </p:nvSpPr>
            <p:spPr>
              <a:xfrm>
                <a:off x="6092156" y="3037296"/>
                <a:ext cx="17712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232000" y="972000"/>
              <a:ext cx="46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Enter the information on an item of equipment.</a:t>
              </a:r>
              <a:endParaRPr lang="en-C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2000" y="1476000"/>
              <a:ext cx="1404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2. Click </a:t>
              </a:r>
              <a:r>
                <a:rPr lang="en-CA" b="1" dirty="0" smtClean="0"/>
                <a:t>New</a:t>
              </a:r>
              <a:r>
                <a:rPr lang="en-CA" dirty="0" smtClean="0"/>
                <a:t>.</a:t>
              </a:r>
              <a:endParaRPr lang="en-CA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4000" y="1476000"/>
              <a:ext cx="198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1. Click </a:t>
              </a:r>
              <a:r>
                <a:rPr lang="en-CA" b="1" dirty="0" smtClean="0"/>
                <a:t>Data Entry</a:t>
              </a:r>
              <a:r>
                <a:rPr lang="en-CA" dirty="0" smtClean="0"/>
                <a:t>.</a:t>
              </a:r>
              <a:endParaRPr lang="en-CA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78000" y="4500000"/>
              <a:ext cx="2196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Enter equipment information.</a:t>
              </a:r>
              <a:endParaRPr lang="en-CA" sz="2000" b="1" dirty="0"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74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8665" t="8001" b="30050"/>
          <a:stretch>
            <a:fillRect/>
          </a:stretch>
        </p:blipFill>
        <p:spPr bwMode="auto">
          <a:xfrm>
            <a:off x="6553200" y="-4248472"/>
            <a:ext cx="117352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Equipment – Image</a:t>
            </a:r>
            <a:endParaRPr lang="en-CA" sz="32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252000" y="972000"/>
            <a:ext cx="8638157" cy="5320032"/>
            <a:chOff x="252000" y="972000"/>
            <a:chExt cx="8638157" cy="5320032"/>
          </a:xfrm>
        </p:grpSpPr>
        <p:grpSp>
          <p:nvGrpSpPr>
            <p:cNvPr id="36" name="Group 35"/>
            <p:cNvGrpSpPr/>
            <p:nvPr/>
          </p:nvGrpSpPr>
          <p:grpSpPr>
            <a:xfrm>
              <a:off x="1692000" y="1728000"/>
              <a:ext cx="7198157" cy="3599078"/>
              <a:chOff x="1692000" y="1728000"/>
              <a:chExt cx="7198157" cy="3599078"/>
            </a:xfrm>
          </p:grpSpPr>
          <p:pic>
            <p:nvPicPr>
              <p:cNvPr id="3078" name="Picture 6" descr="C:\Users\Lawrence\Desktop\Snips\Data\M-v7 Data_User Data_Equipment_Image_3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92000" y="1728000"/>
                <a:ext cx="7198157" cy="35990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ounded Rectangle 20"/>
              <p:cNvSpPr>
                <a:spLocks/>
              </p:cNvSpPr>
              <p:nvPr/>
            </p:nvSpPr>
            <p:spPr>
              <a:xfrm>
                <a:off x="8294400" y="3284984"/>
                <a:ext cx="388800" cy="226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2" name="Rounded Rectangle 21"/>
              <p:cNvSpPr>
                <a:spLocks/>
              </p:cNvSpPr>
              <p:nvPr/>
            </p:nvSpPr>
            <p:spPr>
              <a:xfrm>
                <a:off x="5230800" y="2934000"/>
                <a:ext cx="360040" cy="180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4" name="Rounded Rectangle 23"/>
              <p:cNvSpPr>
                <a:spLocks/>
              </p:cNvSpPr>
              <p:nvPr/>
            </p:nvSpPr>
            <p:spPr>
              <a:xfrm>
                <a:off x="6696000" y="2617200"/>
                <a:ext cx="172800" cy="162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2088000" y="972000"/>
              <a:ext cx="5004000" cy="36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Locate and enter a picture of an item of equipment.</a:t>
              </a:r>
              <a:endParaRPr lang="en-CA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4000" y="2196000"/>
              <a:ext cx="1548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1. Click </a:t>
              </a:r>
              <a:r>
                <a:rPr lang="en-CA" b="1" dirty="0" smtClean="0"/>
                <a:t>Image</a:t>
              </a:r>
              <a:r>
                <a:rPr lang="en-CA" dirty="0" smtClean="0"/>
                <a:t>.</a:t>
              </a:r>
              <a:endParaRPr lang="en-CA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4157" y="1404834"/>
              <a:ext cx="2916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2. Click </a:t>
              </a:r>
              <a:r>
                <a:rPr lang="en-CA" b="1" dirty="0" smtClean="0"/>
                <a:t>Browse </a:t>
              </a:r>
              <a:r>
                <a:rPr lang="en-CA" dirty="0" smtClean="0"/>
                <a:t>then navigate to the image location.</a:t>
              </a:r>
              <a:endParaRPr lang="en-CA" dirty="0"/>
            </a:p>
          </p:txBody>
        </p:sp>
        <p:cxnSp>
          <p:nvCxnSpPr>
            <p:cNvPr id="19" name="Straight Arrow Connector 18"/>
            <p:cNvCxnSpPr>
              <a:stCxn id="15" idx="2"/>
            </p:cNvCxnSpPr>
            <p:nvPr/>
          </p:nvCxnSpPr>
          <p:spPr>
            <a:xfrm>
              <a:off x="7432157" y="2051165"/>
              <a:ext cx="1028275" cy="123381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2"/>
              <a:endCxn id="22" idx="0"/>
            </p:cNvCxnSpPr>
            <p:nvPr/>
          </p:nvCxnSpPr>
          <p:spPr>
            <a:xfrm flipH="1">
              <a:off x="5410820" y="2565332"/>
              <a:ext cx="7180" cy="36866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252000" y="2988000"/>
              <a:ext cx="4809744" cy="3304032"/>
              <a:chOff x="252000" y="2988000"/>
              <a:chExt cx="4809744" cy="3304032"/>
            </a:xfrm>
          </p:grpSpPr>
          <p:pic>
            <p:nvPicPr>
              <p:cNvPr id="3075" name="Picture 3" descr="C:\Users\Lawrence\Desktop\Snips\Data\M-v7 Data_User Data_Equipment_Image_2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2000" y="2988000"/>
                <a:ext cx="4809744" cy="33040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04000" y="4752000"/>
                <a:ext cx="2016000" cy="648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3. Select the image, click </a:t>
                </a:r>
                <a:r>
                  <a:rPr lang="en-CA" b="1" dirty="0" smtClean="0"/>
                  <a:t>OK</a:t>
                </a:r>
                <a:r>
                  <a:rPr lang="en-CA" dirty="0" smtClean="0"/>
                  <a:t>,</a:t>
                </a:r>
                <a:r>
                  <a:rPr lang="en-CA" b="1" dirty="0" smtClean="0"/>
                  <a:t> </a:t>
                </a:r>
                <a:r>
                  <a:rPr lang="en-CA" dirty="0" smtClean="0"/>
                  <a:t>then</a:t>
                </a:r>
                <a:r>
                  <a:rPr lang="en-CA" b="1" dirty="0" smtClean="0"/>
                  <a:t> Save</a:t>
                </a:r>
                <a:r>
                  <a:rPr lang="en-CA" dirty="0" smtClean="0"/>
                  <a:t>.</a:t>
                </a:r>
                <a:endParaRPr lang="en-CA" dirty="0"/>
              </a:p>
            </p:txBody>
          </p:sp>
          <p:cxnSp>
            <p:nvCxnSpPr>
              <p:cNvPr id="18" name="Straight Arrow Connector 17"/>
              <p:cNvCxnSpPr>
                <a:stCxn id="16" idx="0"/>
                <a:endCxn id="23" idx="2"/>
              </p:cNvCxnSpPr>
              <p:nvPr/>
            </p:nvCxnSpPr>
            <p:spPr>
              <a:xfrm flipH="1" flipV="1">
                <a:off x="2399400" y="4460400"/>
                <a:ext cx="12600" cy="2916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ounded Rectangle 22"/>
              <p:cNvSpPr>
                <a:spLocks/>
              </p:cNvSpPr>
              <p:nvPr/>
            </p:nvSpPr>
            <p:spPr>
              <a:xfrm>
                <a:off x="2034000" y="4057200"/>
                <a:ext cx="730800" cy="403200"/>
              </a:xfrm>
              <a:prstGeom prst="roundRect">
                <a:avLst>
                  <a:gd name="adj" fmla="val 956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30" name="Rounded Rectangle 29"/>
              <p:cNvSpPr>
                <a:spLocks/>
              </p:cNvSpPr>
              <p:nvPr/>
            </p:nvSpPr>
            <p:spPr>
              <a:xfrm>
                <a:off x="4305600" y="5778000"/>
                <a:ext cx="658800" cy="2016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3600" b="1" dirty="0" smtClean="0"/>
              <a:t>‘Incident </a:t>
            </a:r>
            <a:r>
              <a:rPr lang="en-CA" sz="3600" b="1" dirty="0" smtClean="0"/>
              <a:t>Commander </a:t>
            </a:r>
            <a:r>
              <a:rPr lang="en-CA" sz="3600" b="1" dirty="0" smtClean="0"/>
              <a:t>Pro’ V7</a:t>
            </a:r>
            <a:endParaRPr lang="en-CA" sz="3600" b="1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chemeClr val="tx1"/>
                </a:solidFill>
              </a:rPr>
              <a:t>Section 3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Creating a New Mission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314B09-376F-48A3-AD1C-0D8AC1951B52}" type="datetime1">
              <a:rPr lang="en-CA"/>
              <a:pPr>
                <a:defRPr/>
              </a:pPr>
              <a:t>18/04/2012</a:t>
            </a:fld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03E45-DDD7-4FBC-9761-4966D83A39B9}" type="slidenum">
              <a:rPr lang="en-CA" smtClean="0"/>
              <a:pPr>
                <a:defRPr/>
              </a:pPr>
              <a:t>75</a:t>
            </a:fld>
            <a:endParaRPr lang="en-CA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76</a:t>
            </a:fld>
            <a:endParaRPr lang="en-CA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2000" y="1017332"/>
            <a:ext cx="8640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John Boyd and his son Bill enjoy the sport of geocaching. They wanted to establish their own geocache, and after looking at a map of the local area they decided to locate it near an abandoned forestry lookout tower in the general vicinity of </a:t>
            </a:r>
            <a:r>
              <a:rPr lang="en-US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Dunsapie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Lake. Their plan was to drive to </a:t>
            </a:r>
            <a:r>
              <a:rPr lang="en-US" sz="16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Dunsapie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Lake in a pickup truck, towing a trailer loaded with two ATVs. They would use the ATVs to proceed from the lake to the lookout tower area. After finding a suitable location and setting up the geocache they would return to their pickup truck and drive home.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left home at 09:10 and planned to return by 17:30 at the latest. When they did not return by 21:00  Bills wife Jean called 911 to report them missing. A policeman arrived at the Boyd residence at 21:30 to investigate. The following facts were noted in his report: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John and Bill are both in good health and were suitably dressed for their trip.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were experienced ATV operators and had mostly travelled well defined ATV trails, usually in the company of other ATV enthusiasts.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have been geocaching with others for the past year.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This was their first independent trip into an unknown area.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carried food and water for two days and had cold weather coats, a tent and camping equipment in case they had to remain out overnight.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have a GPS receiver, two FRS radios and a CB radio, which was installed in their vehicle.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They both have a cellular telephone but the area they are in does not have cellular coverage.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Narrative - 1</a:t>
            </a:r>
            <a:endParaRPr lang="en-CA" sz="3200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pPr lvl="0"/>
            <a:r>
              <a:rPr lang="en-CA" b="1" dirty="0" smtClean="0"/>
              <a:t>About the Mission Quick Start Wizard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77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57100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20" y="1260000"/>
            <a:ext cx="8640960" cy="4801314"/>
            <a:chOff x="251520" y="1260000"/>
            <a:chExt cx="8640960" cy="4801314"/>
          </a:xfrm>
        </p:grpSpPr>
        <p:sp>
          <p:nvSpPr>
            <p:cNvPr id="4" name="Rectangle 3"/>
            <p:cNvSpPr/>
            <p:nvPr/>
          </p:nvSpPr>
          <p:spPr>
            <a:xfrm>
              <a:off x="251520" y="1260000"/>
              <a:ext cx="8640960" cy="480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The </a:t>
              </a:r>
              <a:r>
                <a:rPr lang="en-US" b="1" dirty="0" smtClean="0"/>
                <a:t>Mission Quick Start Wizard </a:t>
              </a:r>
              <a:r>
                <a:rPr lang="en-US" dirty="0" smtClean="0"/>
                <a:t>provides a fast way of initiating a new </a:t>
              </a:r>
              <a:r>
                <a:rPr lang="en-US" dirty="0" smtClean="0"/>
                <a:t>mission,</a:t>
              </a:r>
              <a:br>
                <a:rPr lang="en-US" dirty="0" smtClean="0"/>
              </a:br>
              <a:r>
                <a:rPr lang="en-US" dirty="0" smtClean="0"/>
                <a:t>  entering </a:t>
              </a:r>
              <a:r>
                <a:rPr lang="en-US" dirty="0" smtClean="0"/>
                <a:t>only the minimum amount of essential information. </a:t>
              </a:r>
            </a:p>
            <a:p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The Quick Start Wizard steps the user through the forms which have to be </a:t>
              </a:r>
              <a:r>
                <a:rPr lang="en-US" dirty="0" smtClean="0"/>
                <a:t>completed</a:t>
              </a:r>
              <a:br>
                <a:rPr lang="en-US" dirty="0" smtClean="0"/>
              </a:br>
              <a:r>
                <a:rPr lang="en-US" dirty="0" smtClean="0"/>
                <a:t>   </a:t>
              </a:r>
              <a:r>
                <a:rPr lang="en-US" dirty="0" smtClean="0"/>
                <a:t>to initiate a new mission and then opens the Communications Log. 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In order of entry these initiation steps are: </a:t>
              </a:r>
            </a:p>
            <a:p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	</a:t>
              </a:r>
              <a:r>
                <a:rPr lang="en-US" b="1" i="1" dirty="0" smtClean="0"/>
                <a:t>Step 1. </a:t>
              </a:r>
              <a:r>
                <a:rPr lang="en-US" b="1" i="1" dirty="0" smtClean="0">
                  <a:hlinkClick r:id="" action="ppaction://hlinkfile"/>
                </a:rPr>
                <a:t>Open a Mission</a:t>
              </a:r>
              <a:r>
                <a:rPr lang="en-US" b="1" i="1" dirty="0" smtClean="0"/>
                <a:t> </a:t>
              </a:r>
            </a:p>
            <a:p>
              <a:r>
                <a:rPr lang="en-US" b="1" i="1" dirty="0" smtClean="0"/>
                <a:t/>
              </a:r>
              <a:br>
                <a:rPr lang="en-US" b="1" i="1" dirty="0" smtClean="0"/>
              </a:br>
              <a:r>
                <a:rPr lang="en-US" b="1" i="1" dirty="0" smtClean="0"/>
                <a:t>	Step 2. </a:t>
              </a:r>
              <a:r>
                <a:rPr lang="en-US" b="1" i="1" dirty="0" smtClean="0">
                  <a:hlinkClick r:id="" action="ppaction://hlinkfile"/>
                </a:rPr>
                <a:t>Organize a Response</a:t>
              </a:r>
              <a:r>
                <a:rPr lang="en-US" b="1" i="1" dirty="0" smtClean="0"/>
                <a:t> </a:t>
              </a:r>
            </a:p>
            <a:p>
              <a:r>
                <a:rPr lang="en-US" b="1" i="1" dirty="0" smtClean="0"/>
                <a:t/>
              </a:r>
              <a:br>
                <a:rPr lang="en-US" b="1" i="1" dirty="0" smtClean="0"/>
              </a:br>
              <a:r>
                <a:rPr lang="en-US" b="1" i="1" dirty="0" smtClean="0"/>
                <a:t>	Step 3. </a:t>
              </a:r>
              <a:r>
                <a:rPr lang="en-US" b="1" i="1" dirty="0" smtClean="0">
                  <a:hlinkClick r:id="" action="ppaction://hlinkfile"/>
                </a:rPr>
                <a:t>Create an Operations Plan</a:t>
              </a:r>
              <a:r>
                <a:rPr lang="en-US" b="1" i="1" dirty="0" smtClean="0"/>
                <a:t> </a:t>
              </a:r>
            </a:p>
            <a:p>
              <a:r>
                <a:rPr lang="en-US" b="1" i="1" dirty="0" smtClean="0"/>
                <a:t/>
              </a:r>
              <a:br>
                <a:rPr lang="en-US" b="1" i="1" dirty="0" smtClean="0"/>
              </a:br>
              <a:r>
                <a:rPr lang="en-US" b="1" i="1" dirty="0" smtClean="0"/>
                <a:t>	Step 4. </a:t>
              </a:r>
              <a:r>
                <a:rPr lang="en-US" b="1" i="1" dirty="0" smtClean="0">
                  <a:hlinkClick r:id="" action="ppaction://hlinkfile"/>
                </a:rPr>
                <a:t>Log Mission Activities</a:t>
              </a:r>
              <a:r>
                <a:rPr lang="en-US" b="1" i="1" dirty="0" smtClean="0"/>
                <a:t> </a:t>
              </a:r>
            </a:p>
            <a:p>
              <a:endParaRPr lang="en-US" b="1" i="1" dirty="0" smtClean="0"/>
            </a:p>
            <a:p>
              <a:pPr>
                <a:buFont typeface="Arial" pitchFamily="34" charset="0"/>
                <a:buChar char="•"/>
              </a:pPr>
              <a:r>
                <a:rPr lang="en-US" b="1" i="1" dirty="0" smtClean="0"/>
                <a:t> </a:t>
              </a:r>
              <a:r>
                <a:rPr lang="en-US" b="1" dirty="0" smtClean="0"/>
                <a:t>These steps must be completed in sequence. </a:t>
              </a:r>
              <a:endParaRPr lang="en-CA" dirty="0"/>
            </a:p>
          </p:txBody>
        </p:sp>
        <p:pic>
          <p:nvPicPr>
            <p:cNvPr id="4098" name="Picture 2" descr="C:\Users\Lawrence\Desktop\Snips\Mission Quick Start\Mission Quick Start_For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6000" y="3284984"/>
              <a:ext cx="3973495" cy="249174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Open Mission Quick Start Wizard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78</a:t>
            </a:fld>
            <a:endParaRPr lang="en-CA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1519" y="936000"/>
            <a:ext cx="8642890" cy="5376840"/>
            <a:chOff x="251519" y="936000"/>
            <a:chExt cx="8642890" cy="5376840"/>
          </a:xfrm>
        </p:grpSpPr>
        <p:sp>
          <p:nvSpPr>
            <p:cNvPr id="8" name="TextBox 7"/>
            <p:cNvSpPr txBox="1"/>
            <p:nvPr/>
          </p:nvSpPr>
          <p:spPr>
            <a:xfrm>
              <a:off x="252001" y="936000"/>
              <a:ext cx="4320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Click </a:t>
              </a:r>
              <a:r>
                <a:rPr lang="en-US" b="1" dirty="0" smtClean="0"/>
                <a:t>File</a:t>
              </a:r>
              <a:r>
                <a:rPr lang="en-US" dirty="0" smtClean="0"/>
                <a:t> then </a:t>
              </a:r>
              <a:r>
                <a:rPr lang="en-US" b="1" dirty="0" smtClean="0"/>
                <a:t>Mission Quick Start Wizard…</a:t>
              </a:r>
              <a:endParaRPr lang="en-US" b="1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51519" y="1512000"/>
              <a:ext cx="8642890" cy="4800840"/>
              <a:chOff x="251519" y="1268760"/>
              <a:chExt cx="8642890" cy="4800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51519" y="1268760"/>
                <a:ext cx="8642890" cy="648072"/>
                <a:chOff x="251519" y="1268760"/>
                <a:chExt cx="8642890" cy="648072"/>
              </a:xfrm>
            </p:grpSpPr>
            <p:pic>
              <p:nvPicPr>
                <p:cNvPr id="99330" name="Picture 2" descr="C:\Users\Lawrence\Desktop\Snips\Start\Main Page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b="33833"/>
                <a:stretch>
                  <a:fillRect/>
                </a:stretch>
              </p:blipFill>
              <p:spPr bwMode="auto">
                <a:xfrm>
                  <a:off x="251519" y="1268760"/>
                  <a:ext cx="8642890" cy="648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Rounded Rectangle 15"/>
                <p:cNvSpPr>
                  <a:spLocks/>
                </p:cNvSpPr>
                <p:nvPr/>
              </p:nvSpPr>
              <p:spPr>
                <a:xfrm>
                  <a:off x="360000" y="1620000"/>
                  <a:ext cx="306000" cy="216000"/>
                </a:xfrm>
                <a:prstGeom prst="roundRect">
                  <a:avLst>
                    <a:gd name="adj" fmla="val 4986"/>
                  </a:avLst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252000" y="1882800"/>
                <a:ext cx="3609975" cy="3686175"/>
                <a:chOff x="251519" y="2028825"/>
                <a:chExt cx="3609975" cy="368617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99332" name="Picture 4" descr="C:\Users\Lawrence\Desktop\Snips\File\M-v7 File_ Mission_QSW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51519" y="2028825"/>
                  <a:ext cx="3609975" cy="3686175"/>
                </a:xfrm>
                <a:prstGeom prst="rect">
                  <a:avLst/>
                </a:prstGeom>
                <a:noFill/>
                <a:ln w="25400">
                  <a:solidFill>
                    <a:schemeClr val="accent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7" name="Rounded Rectangle 16"/>
                <p:cNvSpPr>
                  <a:spLocks/>
                </p:cNvSpPr>
                <p:nvPr/>
              </p:nvSpPr>
              <p:spPr>
                <a:xfrm>
                  <a:off x="554400" y="2469600"/>
                  <a:ext cx="2232000" cy="242920"/>
                </a:xfrm>
                <a:prstGeom prst="roundRect">
                  <a:avLst>
                    <a:gd name="adj" fmla="val 4986"/>
                  </a:avLst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pic>
            <p:nvPicPr>
              <p:cNvPr id="11" name="Picture 3" descr="C:\Users\Lawrence\Desktop\Snips\Mission Quick Start\Mission Quick Start_Form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59999" y="2412000"/>
                <a:ext cx="5832653" cy="3657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Mission Quick Start Wizard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79</a:t>
            </a:fld>
            <a:endParaRPr lang="en-CA"/>
          </a:p>
        </p:txBody>
      </p:sp>
      <p:grpSp>
        <p:nvGrpSpPr>
          <p:cNvPr id="18" name="Group 17"/>
          <p:cNvGrpSpPr/>
          <p:nvPr/>
        </p:nvGrpSpPr>
        <p:grpSpPr>
          <a:xfrm>
            <a:off x="251520" y="1066019"/>
            <a:ext cx="7073176" cy="5290331"/>
            <a:chOff x="251520" y="1066019"/>
            <a:chExt cx="7073176" cy="5290331"/>
          </a:xfrm>
        </p:grpSpPr>
        <p:sp>
          <p:nvSpPr>
            <p:cNvPr id="6" name="Rectangle 5"/>
            <p:cNvSpPr/>
            <p:nvPr/>
          </p:nvSpPr>
          <p:spPr>
            <a:xfrm>
              <a:off x="251520" y="1066019"/>
              <a:ext cx="6912000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Click </a:t>
              </a:r>
              <a:r>
                <a:rPr lang="en-US" b="1" dirty="0" smtClean="0"/>
                <a:t>Normal </a:t>
              </a:r>
              <a:r>
                <a:rPr lang="en-US" dirty="0" smtClean="0"/>
                <a:t>if you want to use </a:t>
              </a:r>
              <a:r>
                <a:rPr lang="en-US" b="1" dirty="0" smtClean="0"/>
                <a:t>Mission Routes or Mission Areas</a:t>
              </a:r>
              <a:r>
                <a:rPr lang="en-US" dirty="0" smtClean="0"/>
                <a:t> as part of your </a:t>
              </a:r>
              <a:r>
                <a:rPr lang="en-US" b="1" dirty="0" smtClean="0"/>
                <a:t>Operations Plan</a:t>
              </a:r>
              <a:r>
                <a:rPr lang="en-US" dirty="0" smtClean="0"/>
                <a:t>.</a:t>
              </a:r>
              <a:r>
                <a:rPr lang="en-US" b="1" dirty="0" smtClean="0"/>
                <a:t> </a:t>
              </a:r>
              <a:r>
                <a:rPr lang="en-US" dirty="0" smtClean="0"/>
                <a:t>Click</a:t>
              </a:r>
              <a:r>
                <a:rPr lang="en-US" b="1" dirty="0" smtClean="0"/>
                <a:t> Minimal</a:t>
              </a:r>
              <a:r>
                <a:rPr lang="en-US" dirty="0" smtClean="0"/>
                <a:t> if you do not want to use them.</a:t>
              </a:r>
              <a:endParaRPr lang="en-CA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1520" y="5710019"/>
              <a:ext cx="5040000" cy="646331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If </a:t>
              </a:r>
              <a:r>
                <a:rPr lang="en-US" b="1" dirty="0" smtClean="0"/>
                <a:t>Normal</a:t>
              </a:r>
              <a:r>
                <a:rPr lang="en-US" dirty="0" smtClean="0"/>
                <a:t> is selected, </a:t>
              </a:r>
              <a:r>
                <a:rPr lang="en-US" b="1" dirty="0" smtClean="0"/>
                <a:t>Default Missions Routes and Areas </a:t>
              </a:r>
              <a:r>
                <a:rPr lang="en-US" dirty="0" smtClean="0"/>
                <a:t>will be automatically be added to the mission. </a:t>
              </a:r>
              <a:endParaRPr lang="en-CA" b="1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583896" y="1822019"/>
              <a:ext cx="5740800" cy="3600000"/>
              <a:chOff x="1583896" y="1822019"/>
              <a:chExt cx="5740800" cy="3600000"/>
            </a:xfrm>
          </p:grpSpPr>
          <p:pic>
            <p:nvPicPr>
              <p:cNvPr id="100355" name="Picture 3" descr="C:\Users\Lawrence\Desktop\Snips\Mission Quick Start\Mission Quick Start_Form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3896" y="1822019"/>
                <a:ext cx="5740800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3625200" y="2160000"/>
                <a:ext cx="1476000" cy="270000"/>
              </a:xfrm>
              <a:prstGeom prst="roundRect">
                <a:avLst>
                  <a:gd name="adj" fmla="val 13140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352928" cy="1470025"/>
          </a:xfrm>
        </p:spPr>
        <p:txBody>
          <a:bodyPr/>
          <a:lstStyle/>
          <a:p>
            <a:r>
              <a:rPr lang="en-CA" b="1" dirty="0" smtClean="0"/>
              <a:t>Opening </a:t>
            </a:r>
            <a:r>
              <a:rPr lang="en-CA" b="1" dirty="0" smtClean="0"/>
              <a:t>‘Incident </a:t>
            </a:r>
            <a:r>
              <a:rPr lang="en-CA" b="1" dirty="0" smtClean="0"/>
              <a:t>Commander </a:t>
            </a:r>
            <a:r>
              <a:rPr lang="en-CA" b="1" dirty="0" smtClean="0"/>
              <a:t>Pro’</a:t>
            </a:r>
            <a:endParaRPr lang="en-CA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Open a Mission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80</a:t>
            </a:fld>
            <a:endParaRPr lang="en-CA"/>
          </a:p>
        </p:txBody>
      </p:sp>
      <p:grpSp>
        <p:nvGrpSpPr>
          <p:cNvPr id="12" name="Group 11"/>
          <p:cNvGrpSpPr/>
          <p:nvPr/>
        </p:nvGrpSpPr>
        <p:grpSpPr>
          <a:xfrm>
            <a:off x="504000" y="972000"/>
            <a:ext cx="8100000" cy="5326331"/>
            <a:chOff x="323528" y="900000"/>
            <a:chExt cx="8100000" cy="5326331"/>
          </a:xfrm>
        </p:grpSpPr>
        <p:sp>
          <p:nvSpPr>
            <p:cNvPr id="5" name="Rectangle 4"/>
            <p:cNvSpPr/>
            <p:nvPr/>
          </p:nvSpPr>
          <p:spPr>
            <a:xfrm>
              <a:off x="323528" y="900000"/>
              <a:ext cx="3564000" cy="64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Click </a:t>
              </a:r>
              <a:r>
                <a:rPr lang="en-US" b="1" dirty="0" smtClean="0"/>
                <a:t>Mission </a:t>
              </a:r>
              <a:r>
                <a:rPr lang="en-US" dirty="0" smtClean="0"/>
                <a:t>to open a new mission or to open an existing mission.</a:t>
              </a:r>
              <a:endParaRPr lang="en-CA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91680" y="1772816"/>
              <a:ext cx="5740800" cy="3600000"/>
              <a:chOff x="179512" y="1269332"/>
              <a:chExt cx="5740800" cy="3600000"/>
            </a:xfrm>
          </p:grpSpPr>
          <p:pic>
            <p:nvPicPr>
              <p:cNvPr id="8" name="Picture 3" descr="C:\Users\Lawrence\Desktop\Snips\Mission Quick Start\Mission Quick Start_Form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9512" y="1269332"/>
                <a:ext cx="5740800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2231512" y="2025332"/>
                <a:ext cx="666000" cy="306000"/>
              </a:xfrm>
              <a:prstGeom prst="roundRect">
                <a:avLst>
                  <a:gd name="adj" fmla="val 13140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23528" y="5580000"/>
              <a:ext cx="8100000" cy="646331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If </a:t>
              </a:r>
              <a:r>
                <a:rPr lang="en-US" b="1" dirty="0" smtClean="0"/>
                <a:t>Normal</a:t>
              </a:r>
              <a:r>
                <a:rPr lang="en-US" dirty="0" smtClean="0"/>
                <a:t> is selected, </a:t>
              </a:r>
              <a:r>
                <a:rPr lang="en-US" b="1" dirty="0" smtClean="0"/>
                <a:t>Mission routes and Areas </a:t>
              </a:r>
              <a:r>
                <a:rPr lang="en-US" dirty="0" smtClean="0"/>
                <a:t>can be created for the mission or the </a:t>
              </a:r>
              <a:r>
                <a:rPr lang="en-US" b="1" dirty="0" smtClean="0"/>
                <a:t>Default Missions Routes and Areas  </a:t>
              </a:r>
              <a:r>
                <a:rPr lang="en-US" dirty="0" smtClean="0"/>
                <a:t>will be automatically added to the mission. </a:t>
              </a:r>
              <a:endParaRPr lang="en-CA" b="1" dirty="0"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Open the Mission</a:t>
            </a:r>
            <a:endParaRPr lang="en-US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81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648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4000" y="972000"/>
            <a:ext cx="8172000" cy="5456350"/>
            <a:chOff x="504000" y="972000"/>
            <a:chExt cx="8172000" cy="5456350"/>
          </a:xfrm>
        </p:grpSpPr>
        <p:sp>
          <p:nvSpPr>
            <p:cNvPr id="13" name="TextBox 12"/>
            <p:cNvSpPr txBox="1"/>
            <p:nvPr/>
          </p:nvSpPr>
          <p:spPr>
            <a:xfrm>
              <a:off x="5724152" y="5724000"/>
              <a:ext cx="2448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Click</a:t>
              </a:r>
              <a:r>
                <a:rPr lang="en-CA" sz="2000" b="1" dirty="0" smtClean="0"/>
                <a:t> Open Mission</a:t>
              </a:r>
              <a:endParaRPr lang="en-CA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24000" y="972000"/>
              <a:ext cx="194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Enter the </a:t>
              </a:r>
              <a:r>
                <a:rPr lang="en-CA" sz="2000" b="1" dirty="0" smtClean="0"/>
                <a:t>Mission Number</a:t>
              </a:r>
              <a:endParaRPr lang="en-CA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7200" y="5708350"/>
              <a:ext cx="223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Enter the </a:t>
              </a:r>
              <a:r>
                <a:rPr lang="en-CA" sz="2000" b="1" dirty="0" smtClean="0"/>
                <a:t>Op. Pd. Start</a:t>
              </a:r>
              <a:r>
                <a:rPr lang="en-CA" sz="2000" dirty="0" smtClean="0"/>
                <a:t> date/time 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20000" y="972000"/>
              <a:ext cx="3456000" cy="75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Enter the Ref. </a:t>
              </a:r>
              <a:r>
                <a:rPr lang="en-CA" sz="2000" b="1" dirty="0" smtClean="0"/>
                <a:t>File#</a:t>
              </a:r>
              <a:r>
                <a:rPr lang="en-CA" sz="2000" dirty="0" smtClean="0"/>
                <a:t> and </a:t>
              </a:r>
              <a:r>
                <a:rPr lang="en-CA" sz="2000" b="1" dirty="0" smtClean="0"/>
                <a:t>Cross Reference number</a:t>
              </a:r>
              <a:r>
                <a:rPr lang="en-CA" sz="2000" dirty="0" smtClean="0"/>
                <a:t>, if any.</a:t>
              </a:r>
              <a:endParaRPr lang="en-CA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4000" y="972000"/>
              <a:ext cx="2304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Enter the </a:t>
              </a:r>
              <a:r>
                <a:rPr lang="en-CA" sz="2000" b="1" dirty="0" smtClean="0"/>
                <a:t>Mission Name</a:t>
              </a:r>
              <a:endParaRPr lang="en-CA" sz="2000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224000" y="1908000"/>
              <a:ext cx="6292913" cy="3600000"/>
              <a:chOff x="1440000" y="1836000"/>
              <a:chExt cx="6292913" cy="3600000"/>
            </a:xfrm>
          </p:grpSpPr>
          <p:pic>
            <p:nvPicPr>
              <p:cNvPr id="101379" name="Picture 3" descr="C:\Users\Lawrence\Desktop\Snips\Mission Quick Start\Mission Quick Start_Missions and Operational Period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-10000"/>
              </a:blip>
              <a:srcRect/>
              <a:stretch>
                <a:fillRect/>
              </a:stretch>
            </p:blipFill>
            <p:spPr bwMode="auto">
              <a:xfrm>
                <a:off x="1440000" y="1836000"/>
                <a:ext cx="6292913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1789200" y="2869200"/>
                <a:ext cx="104400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4" name="Rounded Rectangle 13"/>
              <p:cNvSpPr>
                <a:spLocks/>
              </p:cNvSpPr>
              <p:nvPr/>
            </p:nvSpPr>
            <p:spPr>
              <a:xfrm>
                <a:off x="4752000" y="2869200"/>
                <a:ext cx="468072" cy="19976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5742000" y="2869200"/>
                <a:ext cx="342168" cy="19976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6739200" y="2869200"/>
                <a:ext cx="342168" cy="19976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3563888" y="4509120"/>
                <a:ext cx="1044000" cy="2160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6577200" y="4449600"/>
                <a:ext cx="1019136" cy="3672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Open the Mission - 2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82</a:t>
            </a:fld>
            <a:endParaRPr lang="en-CA"/>
          </a:p>
        </p:txBody>
      </p:sp>
      <p:grpSp>
        <p:nvGrpSpPr>
          <p:cNvPr id="6" name="Group 5"/>
          <p:cNvGrpSpPr/>
          <p:nvPr/>
        </p:nvGrpSpPr>
        <p:grpSpPr>
          <a:xfrm>
            <a:off x="2249702" y="1700848"/>
            <a:ext cx="4680000" cy="3313050"/>
            <a:chOff x="2232000" y="2266950"/>
            <a:chExt cx="4680000" cy="3313050"/>
          </a:xfrm>
        </p:grpSpPr>
        <p:pic>
          <p:nvPicPr>
            <p:cNvPr id="1026" name="Picture 2" descr="C:\Users\Lawrence\Desktop\Snips\Mission Quick Start\Mission Quick Start_Mission OP1 op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1588" y="2266950"/>
              <a:ext cx="4059237" cy="232251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232000" y="4860000"/>
              <a:ext cx="4680000" cy="720000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Confirmation that the mission has been opened momentarily flashes on the screen. 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Check-In Personnel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83</a:t>
            </a:fld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2839" t="29000" r="17946" b="26900"/>
          <a:stretch>
            <a:fillRect/>
          </a:stretch>
        </p:blipFill>
        <p:spPr bwMode="auto">
          <a:xfrm>
            <a:off x="14365088" y="1988840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792000" y="1332000"/>
            <a:ext cx="7524000" cy="4113176"/>
            <a:chOff x="792000" y="1332000"/>
            <a:chExt cx="7524000" cy="4113176"/>
          </a:xfrm>
        </p:grpSpPr>
        <p:grpSp>
          <p:nvGrpSpPr>
            <p:cNvPr id="11" name="Group 10"/>
            <p:cNvGrpSpPr/>
            <p:nvPr/>
          </p:nvGrpSpPr>
          <p:grpSpPr>
            <a:xfrm>
              <a:off x="1692000" y="1845176"/>
              <a:ext cx="5729443" cy="3600000"/>
              <a:chOff x="1223528" y="1413176"/>
              <a:chExt cx="5729443" cy="3600000"/>
            </a:xfrm>
          </p:grpSpPr>
          <p:pic>
            <p:nvPicPr>
              <p:cNvPr id="2051" name="Picture 3" descr="C:\Users\Lawrence\Desktop\Snips\Mission Quick Start\Mission Quick Start_Sign in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1223528" y="1413176"/>
                <a:ext cx="5729443" cy="36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ounded Rectangle 8"/>
              <p:cNvSpPr>
                <a:spLocks/>
              </p:cNvSpPr>
              <p:nvPr/>
            </p:nvSpPr>
            <p:spPr>
              <a:xfrm>
                <a:off x="3282728" y="2642400"/>
                <a:ext cx="644400" cy="277200"/>
              </a:xfrm>
              <a:prstGeom prst="roundRect">
                <a:avLst>
                  <a:gd name="adj" fmla="val 11979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92000" y="1332000"/>
              <a:ext cx="7524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Click </a:t>
              </a:r>
              <a:r>
                <a:rPr lang="en-US" b="1" dirty="0" smtClean="0"/>
                <a:t>Check-In Personnel </a:t>
              </a:r>
              <a:r>
                <a:rPr lang="en-US" dirty="0" smtClean="0"/>
                <a:t>to open a new mission or to open an existing mission.</a:t>
              </a:r>
              <a:endParaRPr lang="en-CA" dirty="0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 In Personnel - 2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84</a:t>
            </a:fld>
            <a:endParaRPr lang="en-CA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2000" y="973800"/>
            <a:ext cx="8637966" cy="5146200"/>
            <a:chOff x="252000" y="829800"/>
            <a:chExt cx="8637966" cy="5146200"/>
          </a:xfrm>
        </p:grpSpPr>
        <p:pic>
          <p:nvPicPr>
            <p:cNvPr id="3075" name="Picture 3" descr="C:\Users\Lawrence\Desktop\Snips\Mission Quick Start\Mission Quick Start_Check-In Personnel_2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/>
            <a:stretch>
              <a:fillRect/>
            </a:stretch>
          </p:blipFill>
          <p:spPr bwMode="auto">
            <a:xfrm>
              <a:off x="4212000" y="2124000"/>
              <a:ext cx="4677966" cy="331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539552" y="829800"/>
              <a:ext cx="80648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Everybody involved in the mission must register when they arrive on-site using </a:t>
              </a:r>
              <a:r>
                <a:rPr lang="en-US" dirty="0" smtClean="0"/>
                <a:t>the</a:t>
              </a:r>
              <a:br>
                <a:rPr lang="en-US" dirty="0" smtClean="0"/>
              </a:br>
              <a:r>
                <a:rPr lang="en-US" b="1" dirty="0" smtClean="0"/>
                <a:t>Check-In </a:t>
              </a:r>
              <a:r>
                <a:rPr lang="en-US" b="1" dirty="0" smtClean="0"/>
                <a:t>Personnel</a:t>
              </a:r>
              <a:r>
                <a:rPr lang="en-US" dirty="0" smtClean="0"/>
                <a:t> form.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2000" y="1620000"/>
              <a:ext cx="3744000" cy="4356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q"/>
              </a:pPr>
              <a:r>
                <a:rPr lang="en-US" sz="2000" dirty="0" smtClean="0"/>
                <a:t> If personnel are not checked-in they will not be listed by the software and cannot be allocated to any assignments.</a:t>
              </a:r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r>
                <a:rPr lang="en-US" sz="2000" dirty="0" smtClean="0"/>
                <a:t> The check-in list also generates lists of people on-site who can be allocated to assignments.</a:t>
              </a:r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r>
                <a:rPr lang="en-US" sz="2000" dirty="0" smtClean="0"/>
                <a:t> the Check-In form also records the distance travelled to the on-site location and the elapsed hours the individuals remain on-site before checking out.</a:t>
              </a:r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endParaRPr lang="en-US" sz="2000" dirty="0" smtClean="0"/>
            </a:p>
            <a:p>
              <a:pPr>
                <a:buFont typeface="Wingdings" pitchFamily="2" charset="2"/>
                <a:buChar char="q"/>
              </a:pPr>
              <a:endParaRPr lang="en-CA" sz="2000" dirty="0"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 In Personnel – Select From List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85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62839" t="24800" r="15426" b="19551"/>
          <a:stretch>
            <a:fillRect/>
          </a:stretch>
        </p:blipFill>
        <p:spPr bwMode="auto">
          <a:xfrm>
            <a:off x="14365088" y="1700808"/>
            <a:ext cx="496855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251520" y="1080000"/>
            <a:ext cx="8640480" cy="5207886"/>
            <a:chOff x="251520" y="1548000"/>
            <a:chExt cx="8640480" cy="5207886"/>
          </a:xfrm>
        </p:grpSpPr>
        <p:grpSp>
          <p:nvGrpSpPr>
            <p:cNvPr id="17" name="Group 16"/>
            <p:cNvGrpSpPr/>
            <p:nvPr/>
          </p:nvGrpSpPr>
          <p:grpSpPr>
            <a:xfrm>
              <a:off x="251520" y="2196000"/>
              <a:ext cx="4644000" cy="3275568"/>
              <a:chOff x="251520" y="2196000"/>
              <a:chExt cx="4644000" cy="3275568"/>
            </a:xfrm>
          </p:grpSpPr>
          <p:pic>
            <p:nvPicPr>
              <p:cNvPr id="4100" name="Picture 4" descr="C:\Users\Lawrence\Desktop\Snips\Mission Quick Start\Mission Quick Start_Sign in_Listed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1520" y="2196000"/>
                <a:ext cx="4644000" cy="327556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Rounded Rectangle 10"/>
              <p:cNvSpPr>
                <a:spLocks/>
              </p:cNvSpPr>
              <p:nvPr/>
            </p:nvSpPr>
            <p:spPr>
              <a:xfrm>
                <a:off x="3682800" y="2570400"/>
                <a:ext cx="500400" cy="172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" name="Rounded Rectangle 14"/>
              <p:cNvSpPr>
                <a:spLocks/>
              </p:cNvSpPr>
              <p:nvPr/>
            </p:nvSpPr>
            <p:spPr>
              <a:xfrm>
                <a:off x="1778400" y="3189600"/>
                <a:ext cx="486000" cy="154800"/>
              </a:xfrm>
              <a:prstGeom prst="roundRect">
                <a:avLst>
                  <a:gd name="adj" fmla="val 1575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3286800" y="3992870"/>
                <a:ext cx="576000" cy="342000"/>
              </a:xfrm>
              <a:prstGeom prst="roundRect">
                <a:avLst>
                  <a:gd name="adj" fmla="val 8778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292080" y="6048000"/>
              <a:ext cx="3059944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The checked-in person’s name appears on the list.</a:t>
              </a:r>
              <a:endParaRPr lang="en-CA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88000" y="1548000"/>
              <a:ext cx="1980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Click</a:t>
              </a:r>
              <a:r>
                <a:rPr lang="en-CA" sz="2000" b="1" dirty="0" smtClean="0"/>
                <a:t> Check-In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4000" y="1692000"/>
              <a:ext cx="1764000" cy="1008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Click</a:t>
              </a:r>
              <a:r>
                <a:rPr lang="en-CA" sz="2000" b="1" dirty="0" smtClean="0"/>
                <a:t> </a:t>
              </a:r>
              <a:r>
                <a:rPr lang="en-CA" sz="2000" dirty="0" smtClean="0"/>
                <a:t>a name from the list to highlight it.</a:t>
              </a:r>
              <a:endParaRPr lang="en-CA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00000" y="4751568"/>
              <a:ext cx="2232000" cy="72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</a:t>
              </a:r>
              <a:r>
                <a:rPr lang="en-CA" sz="2000" b="1" dirty="0" smtClean="0"/>
                <a:t>Click OK </a:t>
              </a:r>
              <a:r>
                <a:rPr lang="en-CA" sz="2000" dirty="0" smtClean="0"/>
                <a:t>to check the person in.</a:t>
              </a:r>
              <a:endParaRPr lang="en-CA" sz="2000" dirty="0"/>
            </a:p>
          </p:txBody>
        </p:sp>
        <p:pic>
          <p:nvPicPr>
            <p:cNvPr id="18" name="Picture 3" descr="C:\Users\Lawrence\Desktop\Snips\Mission Quick Start\Mission Quick Start_Sign in_Done.jpg"/>
            <p:cNvPicPr>
              <a:picLocks noChangeAspect="1" noChangeArrowheads="1"/>
            </p:cNvPicPr>
            <p:nvPr/>
          </p:nvPicPr>
          <p:blipFill>
            <a:blip r:embed="rId5" cstate="print"/>
            <a:srcRect b="40567"/>
            <a:stretch>
              <a:fillRect/>
            </a:stretch>
          </p:blipFill>
          <p:spPr bwMode="auto">
            <a:xfrm>
              <a:off x="4248000" y="3852000"/>
              <a:ext cx="4644000" cy="195198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Check- In Personnel – New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86</a:t>
            </a:fld>
            <a:endParaRPr lang="en-CA"/>
          </a:p>
        </p:txBody>
      </p:sp>
      <p:grpSp>
        <p:nvGrpSpPr>
          <p:cNvPr id="23" name="Group 22"/>
          <p:cNvGrpSpPr/>
          <p:nvPr/>
        </p:nvGrpSpPr>
        <p:grpSpPr>
          <a:xfrm>
            <a:off x="251520" y="1044000"/>
            <a:ext cx="8634384" cy="5255472"/>
            <a:chOff x="251520" y="1548000"/>
            <a:chExt cx="8634384" cy="5255472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2196000"/>
              <a:ext cx="4565904" cy="3230880"/>
              <a:chOff x="251520" y="1700808"/>
              <a:chExt cx="4565904" cy="323088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124" name="Picture 4" descr="C:\Users\Lawrence\Desktop\Snips\Mission Quick Start\Mission Quick Start_Sign in_New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1700808"/>
                <a:ext cx="4565904" cy="32308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16" name="Rounded Rectangle 15"/>
              <p:cNvSpPr>
                <a:spLocks/>
              </p:cNvSpPr>
              <p:nvPr/>
            </p:nvSpPr>
            <p:spPr>
              <a:xfrm>
                <a:off x="3621672" y="2072448"/>
                <a:ext cx="500400" cy="1728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7" name="Rounded Rectangle 16"/>
              <p:cNvSpPr>
                <a:spLocks/>
              </p:cNvSpPr>
              <p:nvPr/>
            </p:nvSpPr>
            <p:spPr>
              <a:xfrm>
                <a:off x="1735272" y="2857248"/>
                <a:ext cx="1231200" cy="1130400"/>
              </a:xfrm>
              <a:prstGeom prst="roundRect">
                <a:avLst>
                  <a:gd name="adj" fmla="val 3153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8" name="Rounded Rectangle 17"/>
              <p:cNvSpPr>
                <a:spLocks/>
              </p:cNvSpPr>
              <p:nvPr/>
            </p:nvSpPr>
            <p:spPr>
              <a:xfrm>
                <a:off x="3232872" y="3476448"/>
                <a:ext cx="568800" cy="334800"/>
              </a:xfrm>
              <a:prstGeom prst="roundRect">
                <a:avLst>
                  <a:gd name="adj" fmla="val 8361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0" name="Rounded Rectangle 19"/>
              <p:cNvSpPr>
                <a:spLocks/>
              </p:cNvSpPr>
              <p:nvPr/>
            </p:nvSpPr>
            <p:spPr>
              <a:xfrm>
                <a:off x="3290472" y="2670048"/>
                <a:ext cx="504000" cy="1908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7" name="Rounded Rectangle 26"/>
              <p:cNvSpPr>
                <a:spLocks/>
              </p:cNvSpPr>
              <p:nvPr/>
            </p:nvSpPr>
            <p:spPr>
              <a:xfrm>
                <a:off x="1738800" y="4006800"/>
                <a:ext cx="500400" cy="1152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44000" y="1548000"/>
              <a:ext cx="1980000" cy="43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1. </a:t>
              </a:r>
              <a:r>
                <a:rPr lang="en-CA" sz="2000" b="1" dirty="0" smtClean="0"/>
                <a:t>Click Check-In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40000" y="2988000"/>
              <a:ext cx="1980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2. </a:t>
              </a:r>
              <a:r>
                <a:rPr lang="en-CA" sz="2000" b="1" dirty="0" smtClean="0"/>
                <a:t>Click New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0000" y="3571530"/>
              <a:ext cx="1764000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3. </a:t>
              </a:r>
              <a:r>
                <a:rPr lang="en-CA" sz="2000" b="1" dirty="0" smtClean="0"/>
                <a:t>Enter Data</a:t>
              </a:r>
              <a:endParaRPr lang="en-CA" sz="2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96000" y="4176000"/>
              <a:ext cx="1368000" cy="3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5. </a:t>
              </a:r>
              <a:r>
                <a:rPr lang="en-CA" sz="2000" b="1" dirty="0" smtClean="0"/>
                <a:t>Click OK</a:t>
              </a:r>
              <a:r>
                <a:rPr lang="en-CA" sz="2000" dirty="0" smtClean="0"/>
                <a:t>.</a:t>
              </a:r>
              <a:endParaRPr lang="en-CA" sz="20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320000" y="4932000"/>
              <a:ext cx="4565904" cy="1871472"/>
              <a:chOff x="4320000" y="4932000"/>
              <a:chExt cx="4565904" cy="1871472"/>
            </a:xfrm>
            <a:effectLst/>
          </p:grpSpPr>
          <p:pic>
            <p:nvPicPr>
              <p:cNvPr id="22" name="Picture 3" descr="C:\Users\Lawrence\Desktop\Snips\Mission Quick Start\Mission Quick Start_Sign in_New 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20000" y="4932000"/>
                <a:ext cx="4565904" cy="18714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</p:pic>
          <p:sp>
            <p:nvSpPr>
              <p:cNvPr id="19" name="Rounded Rectangle 18"/>
              <p:cNvSpPr>
                <a:spLocks/>
              </p:cNvSpPr>
              <p:nvPr/>
            </p:nvSpPr>
            <p:spPr>
              <a:xfrm>
                <a:off x="4453200" y="5990400"/>
                <a:ext cx="2340000" cy="118800"/>
              </a:xfrm>
              <a:prstGeom prst="roundRect">
                <a:avLst>
                  <a:gd name="adj" fmla="val 15758"/>
                </a:avLst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656000" y="4716000"/>
              <a:ext cx="1620000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4. Select </a:t>
              </a:r>
              <a:r>
                <a:rPr lang="en-CA" sz="2000" b="1" dirty="0" smtClean="0"/>
                <a:t>Organization</a:t>
              </a:r>
              <a:r>
                <a:rPr lang="en-CA" sz="2000" dirty="0" smtClean="0"/>
                <a:t>.</a:t>
              </a:r>
              <a:endParaRPr lang="en-CA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4000" y="5688000"/>
              <a:ext cx="3059944" cy="707886"/>
            </a:xfrm>
            <a:prstGeom prst="rect">
              <a:avLst/>
            </a:prstGeom>
            <a:solidFill>
              <a:srgbClr val="C3D4F3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 smtClean="0"/>
                <a:t>6. The checked-in person’s name appears on the list.</a:t>
              </a:r>
              <a:endParaRPr lang="en-CA" sz="2000" dirty="0"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pPr lvl="0"/>
            <a:r>
              <a:rPr lang="en-CA" sz="3200" b="1" dirty="0" smtClean="0"/>
              <a:t>Mission Routes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87</a:t>
            </a:fld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252000" y="1065094"/>
            <a:ext cx="8640960" cy="4982906"/>
            <a:chOff x="251520" y="885094"/>
            <a:chExt cx="8640960" cy="4982906"/>
          </a:xfrm>
        </p:grpSpPr>
        <p:sp>
          <p:nvSpPr>
            <p:cNvPr id="9" name="Rectangle 8"/>
            <p:cNvSpPr/>
            <p:nvPr/>
          </p:nvSpPr>
          <p:spPr>
            <a:xfrm>
              <a:off x="827104" y="885094"/>
              <a:ext cx="75608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Default Routes </a:t>
              </a:r>
              <a:r>
                <a:rPr lang="en-US" dirty="0" smtClean="0"/>
                <a:t>can be used for the mission or you can create </a:t>
              </a:r>
              <a:r>
                <a:rPr lang="en-US" b="1" dirty="0" smtClean="0"/>
                <a:t>Mission Routes </a:t>
              </a:r>
              <a:r>
                <a:rPr lang="en-US" b="1" dirty="0" smtClean="0"/>
                <a:t/>
              </a:r>
              <a:br>
                <a:rPr lang="en-US" b="1" dirty="0" smtClean="0"/>
              </a:br>
              <a:r>
                <a:rPr lang="en-US" dirty="0" smtClean="0"/>
                <a:t>as </a:t>
              </a:r>
              <a:r>
                <a:rPr lang="en-US" dirty="0" smtClean="0"/>
                <a:t>you need them. </a:t>
              </a:r>
              <a:endParaRPr lang="en-US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1520" y="1692000"/>
              <a:ext cx="8640960" cy="4176000"/>
              <a:chOff x="251520" y="1512000"/>
              <a:chExt cx="8640960" cy="417600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520000" y="4932000"/>
                <a:ext cx="5256000" cy="756000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To create a Mission Route refer to Preparing For Use -  Default Routes and Decision Areas section</a:t>
                </a:r>
                <a:r>
                  <a:rPr lang="en-US" sz="2000" smtClean="0"/>
                  <a:t>. </a:t>
                </a:r>
                <a:endParaRPr lang="en-CA" sz="2000" dirty="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584000" y="1512000"/>
                <a:ext cx="4901184" cy="3079577"/>
                <a:chOff x="2743200" y="2279903"/>
                <a:chExt cx="4901184" cy="3079577"/>
              </a:xfrm>
            </p:grpSpPr>
            <p:pic>
              <p:nvPicPr>
                <p:cNvPr id="9220" name="Picture 4" descr="C:\Users\Lawrence\Desktop\Snips\Mission Quick Start\Mission Quick Start_Mission Routes.jp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743200" y="2279903"/>
                  <a:ext cx="4901184" cy="307957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Rounded Rectangle 12"/>
                <p:cNvSpPr>
                  <a:spLocks/>
                </p:cNvSpPr>
                <p:nvPr/>
              </p:nvSpPr>
              <p:spPr>
                <a:xfrm>
                  <a:off x="4507200" y="3722400"/>
                  <a:ext cx="5436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4" name="Rounded Rectangle 13"/>
                <p:cNvSpPr>
                  <a:spLocks/>
                </p:cNvSpPr>
                <p:nvPr/>
              </p:nvSpPr>
              <p:spPr>
                <a:xfrm>
                  <a:off x="6210000" y="3762000"/>
                  <a:ext cx="1123200" cy="162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5724480" y="2140434"/>
                <a:ext cx="3168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</a:t>
                </a:r>
                <a:r>
                  <a:rPr lang="en-CA" sz="2000" b="1" dirty="0" smtClean="0"/>
                  <a:t> Use Default Routes</a:t>
                </a:r>
                <a:r>
                  <a:rPr lang="en-CA" sz="2000" dirty="0" smtClean="0"/>
                  <a:t> if you are going to use them.</a:t>
                </a:r>
                <a:endParaRPr lang="en-CA" sz="20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1520" y="2988000"/>
                <a:ext cx="1782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</a:t>
                </a:r>
                <a:r>
                  <a:rPr lang="en-CA" sz="2000" b="1" dirty="0" smtClean="0"/>
                  <a:t> Routes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Routes – Add a Default Route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88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139" t="8941" r="11801" b="40660"/>
          <a:stretch>
            <a:fillRect/>
          </a:stretch>
        </p:blipFill>
        <p:spPr bwMode="auto">
          <a:xfrm>
            <a:off x="14005048" y="476672"/>
            <a:ext cx="8928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>
            <a:spLocks/>
          </p:cNvSpPr>
          <p:nvPr/>
        </p:nvSpPr>
        <p:spPr>
          <a:xfrm>
            <a:off x="1187624" y="6487475"/>
            <a:ext cx="543600" cy="234000"/>
          </a:xfrm>
          <a:prstGeom prst="roundRect">
            <a:avLst>
              <a:gd name="adj" fmla="val 113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2000" y="1044000"/>
            <a:ext cx="8640960" cy="5255424"/>
            <a:chOff x="252000" y="1044000"/>
            <a:chExt cx="8640960" cy="5255424"/>
          </a:xfrm>
        </p:grpSpPr>
        <p:grpSp>
          <p:nvGrpSpPr>
            <p:cNvPr id="14" name="Group 13"/>
            <p:cNvGrpSpPr/>
            <p:nvPr/>
          </p:nvGrpSpPr>
          <p:grpSpPr>
            <a:xfrm>
              <a:off x="252000" y="1764000"/>
              <a:ext cx="8640000" cy="4535424"/>
              <a:chOff x="252000" y="1044000"/>
              <a:chExt cx="8640000" cy="453542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2000" y="1044000"/>
                <a:ext cx="6245352" cy="4535424"/>
                <a:chOff x="307848" y="1268760"/>
                <a:chExt cx="6245352" cy="4535424"/>
              </a:xfrm>
            </p:grpSpPr>
            <p:pic>
              <p:nvPicPr>
                <p:cNvPr id="1027" name="Picture 3" descr="C:\Users\Lawrence\Desktop\Snips\Mission Quick Start\Mission Quick Start_Mission Routes_2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07848" y="1268760"/>
                  <a:ext cx="6245352" cy="45354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7" name="Rounded Rectangle 6"/>
                <p:cNvSpPr>
                  <a:spLocks/>
                </p:cNvSpPr>
                <p:nvPr/>
              </p:nvSpPr>
              <p:spPr>
                <a:xfrm>
                  <a:off x="5151600" y="1656000"/>
                  <a:ext cx="2340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2880000" y="3276000"/>
                <a:ext cx="6007608" cy="1417320"/>
                <a:chOff x="2987824" y="3993644"/>
                <a:chExt cx="6007608" cy="1417320"/>
              </a:xfrm>
            </p:grpSpPr>
            <p:pic>
              <p:nvPicPr>
                <p:cNvPr id="1028" name="Picture 4" descr="C:\Users\Lawrence\Desktop\Snips\Mission Quick Start\Mission Quick Start_Mission Routes_3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987824" y="3993644"/>
                  <a:ext cx="6007608" cy="1417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8" name="Rounded Rectangle 7"/>
                <p:cNvSpPr>
                  <a:spLocks/>
                </p:cNvSpPr>
                <p:nvPr/>
              </p:nvSpPr>
              <p:spPr>
                <a:xfrm>
                  <a:off x="4039200" y="4460400"/>
                  <a:ext cx="1180872" cy="180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" name="Rounded Rectangle 10"/>
                <p:cNvSpPr>
                  <a:spLocks/>
                </p:cNvSpPr>
                <p:nvPr/>
              </p:nvSpPr>
              <p:spPr>
                <a:xfrm>
                  <a:off x="8208000" y="4420800"/>
                  <a:ext cx="712800" cy="2664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6660000" y="1440000"/>
                <a:ext cx="2232000" cy="163121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To select a </a:t>
                </a:r>
                <a:r>
                  <a:rPr lang="en-CA" sz="2000" b="1" dirty="0" smtClean="0"/>
                  <a:t>Default Route</a:t>
                </a:r>
                <a:r>
                  <a:rPr lang="en-CA" sz="2000" dirty="0" smtClean="0"/>
                  <a:t> click </a:t>
                </a:r>
                <a:r>
                  <a:rPr lang="en-CA" sz="2000" b="1" dirty="0" smtClean="0"/>
                  <a:t>New</a:t>
                </a:r>
                <a:r>
                  <a:rPr lang="en-CA" sz="2000" dirty="0" smtClean="0"/>
                  <a:t>, </a:t>
                </a:r>
                <a:r>
                  <a:rPr lang="en-CA" sz="2000" b="1" dirty="0" smtClean="0"/>
                  <a:t>Select</a:t>
                </a:r>
                <a:r>
                  <a:rPr lang="en-CA" sz="2000" dirty="0" smtClean="0"/>
                  <a:t>, then choose a route from the drop-down list.</a:t>
                </a:r>
                <a:endParaRPr lang="en-CA" sz="2000" b="1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52000" y="104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Selecting a Default Route for use with the Mission. </a:t>
              </a:r>
              <a:endParaRPr lang="en-US" b="1" dirty="0"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Routes – Create a New Route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89</a:t>
            </a:fld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52000" y="1044000"/>
            <a:ext cx="8640960" cy="5255424"/>
            <a:chOff x="252000" y="1044000"/>
            <a:chExt cx="8640960" cy="5255424"/>
          </a:xfrm>
        </p:grpSpPr>
        <p:grpSp>
          <p:nvGrpSpPr>
            <p:cNvPr id="5" name="Group 13"/>
            <p:cNvGrpSpPr/>
            <p:nvPr/>
          </p:nvGrpSpPr>
          <p:grpSpPr>
            <a:xfrm>
              <a:off x="252000" y="1764000"/>
              <a:ext cx="8640960" cy="4535424"/>
              <a:chOff x="252000" y="1044000"/>
              <a:chExt cx="8640960" cy="4535424"/>
            </a:xfrm>
          </p:grpSpPr>
          <p:grpSp>
            <p:nvGrpSpPr>
              <p:cNvPr id="7" name="Group 9"/>
              <p:cNvGrpSpPr/>
              <p:nvPr/>
            </p:nvGrpSpPr>
            <p:grpSpPr>
              <a:xfrm>
                <a:off x="252000" y="1044000"/>
                <a:ext cx="6245352" cy="4535424"/>
                <a:chOff x="307848" y="1268760"/>
                <a:chExt cx="6245352" cy="4535424"/>
              </a:xfrm>
            </p:grpSpPr>
            <p:pic>
              <p:nvPicPr>
                <p:cNvPr id="13" name="Picture 3" descr="C:\Users\Lawrence\Desktop\Snips\Mission Quick Start\Mission Quick Start_Mission Routes_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307848" y="1268760"/>
                  <a:ext cx="6245352" cy="45354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4" name="Rounded Rectangle 13"/>
                <p:cNvSpPr>
                  <a:spLocks/>
                </p:cNvSpPr>
                <p:nvPr/>
              </p:nvSpPr>
              <p:spPr>
                <a:xfrm>
                  <a:off x="5151600" y="1656000"/>
                  <a:ext cx="234000" cy="234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grpSp>
            <p:nvGrpSpPr>
              <p:cNvPr id="8" name="Group 11"/>
              <p:cNvGrpSpPr/>
              <p:nvPr/>
            </p:nvGrpSpPr>
            <p:grpSpPr>
              <a:xfrm>
                <a:off x="2880000" y="3276000"/>
                <a:ext cx="6007608" cy="1417320"/>
                <a:chOff x="2987824" y="3993644"/>
                <a:chExt cx="6007608" cy="1417320"/>
              </a:xfrm>
            </p:grpSpPr>
            <p:pic>
              <p:nvPicPr>
                <p:cNvPr id="10" name="Picture 4" descr="C:\Users\Lawrence\Desktop\Snips\Mission Quick Start\Mission Quick Start_Mission Routes_3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987824" y="3993644"/>
                  <a:ext cx="6007608" cy="1417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2" name="Rounded Rectangle 11"/>
                <p:cNvSpPr>
                  <a:spLocks/>
                </p:cNvSpPr>
                <p:nvPr/>
              </p:nvSpPr>
              <p:spPr>
                <a:xfrm>
                  <a:off x="8208000" y="4782044"/>
                  <a:ext cx="712800" cy="2664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660960" y="1947831"/>
                <a:ext cx="2232000" cy="10156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To create a </a:t>
                </a:r>
                <a:r>
                  <a:rPr lang="en-CA" sz="2000" b="1" dirty="0" smtClean="0"/>
                  <a:t>Mission Route</a:t>
                </a:r>
                <a:r>
                  <a:rPr lang="en-CA" sz="2000" dirty="0" smtClean="0"/>
                  <a:t> click </a:t>
                </a:r>
                <a:r>
                  <a:rPr lang="en-CA" sz="2000" b="1" dirty="0" smtClean="0"/>
                  <a:t>New, </a:t>
                </a:r>
                <a:r>
                  <a:rPr lang="en-CA" sz="2000" dirty="0" smtClean="0"/>
                  <a:t>then</a:t>
                </a:r>
                <a:r>
                  <a:rPr lang="en-CA" sz="2000" b="1" dirty="0" smtClean="0"/>
                  <a:t> New Route</a:t>
                </a:r>
                <a:r>
                  <a:rPr lang="en-CA" sz="2000" dirty="0" smtClean="0"/>
                  <a:t>. </a:t>
                </a:r>
                <a:endParaRPr lang="en-CA" sz="2000" b="1" dirty="0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52000" y="1044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Creating a New Route for the Mission. </a:t>
              </a:r>
              <a:endParaRPr lang="en-US" b="1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Opening </a:t>
            </a:r>
            <a:r>
              <a:rPr lang="en-CA" sz="3200" b="1" dirty="0" smtClean="0"/>
              <a:t>‘Incident Commander Pro’</a:t>
            </a:r>
            <a:endParaRPr lang="en-CA" sz="3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1027" name="Picture 3" descr="C:\Users\User1\Desktop\SAR\Barriere SAR\IC Pro\ICPROv7\Snips\Start\Desk To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520" y="2482974"/>
            <a:ext cx="914400" cy="116205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51520" y="1268760"/>
            <a:ext cx="8628920" cy="5032022"/>
            <a:chOff x="251520" y="1268760"/>
            <a:chExt cx="8628920" cy="5032022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1268760"/>
              <a:ext cx="2844000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/>
                <a:t>Double Click </a:t>
              </a:r>
              <a:r>
                <a:rPr lang="en-CA" sz="2000" dirty="0" smtClean="0"/>
                <a:t>the </a:t>
              </a:r>
              <a:r>
                <a:rPr lang="en-CA" sz="2000" b="1" dirty="0" smtClean="0"/>
                <a:t>Incident Commander Pro </a:t>
              </a:r>
              <a:r>
                <a:rPr lang="en-CA" sz="2000" dirty="0" smtClean="0"/>
                <a:t>icon on the Desktop. </a:t>
              </a:r>
              <a:endParaRPr lang="en-CA" sz="2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43608" y="2844000"/>
              <a:ext cx="7836832" cy="3456782"/>
              <a:chOff x="1043608" y="2844000"/>
              <a:chExt cx="7836832" cy="3456782"/>
            </a:xfrm>
          </p:grpSpPr>
          <p:pic>
            <p:nvPicPr>
              <p:cNvPr id="1028" name="Picture 4" descr="C:\Users\User1\Desktop\SAR\Barriere SAR\IC Pro\ICPROv7\Snips\Cover Page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84000" y="2844000"/>
                <a:ext cx="4596440" cy="3456782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43608" y="4365104"/>
                <a:ext cx="2844000" cy="101566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The </a:t>
                </a:r>
                <a:r>
                  <a:rPr lang="en-CA" sz="2000" b="1" dirty="0" smtClean="0"/>
                  <a:t>Incident Commander Pro </a:t>
                </a:r>
                <a:r>
                  <a:rPr lang="en-CA" sz="2000" dirty="0" smtClean="0"/>
                  <a:t>banner</a:t>
                </a:r>
                <a:r>
                  <a:rPr lang="en-CA" sz="2000" b="1" dirty="0" smtClean="0"/>
                  <a:t> </a:t>
                </a:r>
                <a:r>
                  <a:rPr lang="en-CA" sz="2000" dirty="0" smtClean="0"/>
                  <a:t>appears for a few seconds. 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Data Entry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90</a:t>
            </a:fld>
            <a:endParaRPr lang="en-CA"/>
          </a:p>
        </p:txBody>
      </p:sp>
      <p:grpSp>
        <p:nvGrpSpPr>
          <p:cNvPr id="10" name="Group 9"/>
          <p:cNvGrpSpPr/>
          <p:nvPr/>
        </p:nvGrpSpPr>
        <p:grpSpPr>
          <a:xfrm>
            <a:off x="2628000" y="1404000"/>
            <a:ext cx="6254496" cy="4553712"/>
            <a:chOff x="1619672" y="1911096"/>
            <a:chExt cx="6254496" cy="4553712"/>
          </a:xfrm>
        </p:grpSpPr>
        <p:pic>
          <p:nvPicPr>
            <p:cNvPr id="6146" name="Picture 2" descr="C:\Users\Lawrence\Desktop\Snips\Mission Quick Start\Mission Quick Start_Mission Routes_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9672" y="1911096"/>
              <a:ext cx="6254496" cy="455371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ounded Rectangle 4"/>
            <p:cNvSpPr>
              <a:spLocks/>
            </p:cNvSpPr>
            <p:nvPr/>
          </p:nvSpPr>
          <p:spPr>
            <a:xfrm>
              <a:off x="3067200" y="2840400"/>
              <a:ext cx="1404000" cy="205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2412000" y="5266800"/>
              <a:ext cx="489600" cy="349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Rounded Rectangle 6"/>
            <p:cNvSpPr>
              <a:spLocks/>
            </p:cNvSpPr>
            <p:nvPr/>
          </p:nvSpPr>
          <p:spPr>
            <a:xfrm>
              <a:off x="2520000" y="2592000"/>
              <a:ext cx="576000" cy="205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" name="Rounded Rectangle 8"/>
            <p:cNvSpPr>
              <a:spLocks/>
            </p:cNvSpPr>
            <p:nvPr/>
          </p:nvSpPr>
          <p:spPr>
            <a:xfrm>
              <a:off x="2908800" y="3103200"/>
              <a:ext cx="360000" cy="180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2000" y="3528000"/>
            <a:ext cx="2052000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Click </a:t>
            </a:r>
            <a:r>
              <a:rPr lang="en-CA" sz="2000" b="1" dirty="0" smtClean="0"/>
              <a:t>Route</a:t>
            </a:r>
            <a:r>
              <a:rPr lang="en-CA" sz="2000" dirty="0" smtClean="0"/>
              <a:t> and insert as much information as you can.</a:t>
            </a:r>
            <a:endParaRPr lang="en-C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000" y="5256000"/>
            <a:ext cx="2772000" cy="1044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Click </a:t>
            </a:r>
            <a:r>
              <a:rPr lang="en-CA" sz="2000" b="1" dirty="0" smtClean="0"/>
              <a:t>Save to Default</a:t>
            </a:r>
            <a:r>
              <a:rPr lang="en-CA" sz="2000" dirty="0" smtClean="0"/>
              <a:t> if you want this to become a </a:t>
            </a:r>
            <a:r>
              <a:rPr lang="en-CA" sz="2000" b="1" dirty="0" smtClean="0"/>
              <a:t>Default Route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000" y="2592000"/>
            <a:ext cx="187200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Enter a </a:t>
            </a:r>
            <a:r>
              <a:rPr lang="en-CA" sz="2000" b="1" dirty="0" smtClean="0"/>
              <a:t>Name</a:t>
            </a:r>
            <a:r>
              <a:rPr lang="en-CA" sz="2000" dirty="0" smtClean="0"/>
              <a:t> for the route.</a:t>
            </a:r>
            <a:endParaRPr lang="en-C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52000" y="1980000"/>
            <a:ext cx="2160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Data Entry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09928" y="5616000"/>
            <a:ext cx="4644000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The Conditions field should show the route conditions at the time it is travelled.</a:t>
            </a:r>
            <a:endParaRPr lang="en-CA" sz="2000" dirty="0"/>
          </a:p>
        </p:txBody>
      </p:sp>
      <p:sp>
        <p:nvSpPr>
          <p:cNvPr id="16" name="Rectangle 15"/>
          <p:cNvSpPr/>
          <p:nvPr/>
        </p:nvSpPr>
        <p:spPr>
          <a:xfrm>
            <a:off x="252000" y="93600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Enter information on the route and it’s condition.</a:t>
            </a:r>
            <a:endParaRPr lang="en-US" b="1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Decision Points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91</a:t>
            </a:fld>
            <a:endParaRPr lang="en-CA"/>
          </a:p>
        </p:txBody>
      </p:sp>
      <p:grpSp>
        <p:nvGrpSpPr>
          <p:cNvPr id="15" name="Group 14"/>
          <p:cNvGrpSpPr/>
          <p:nvPr/>
        </p:nvGrpSpPr>
        <p:grpSpPr>
          <a:xfrm>
            <a:off x="251520" y="936000"/>
            <a:ext cx="8641440" cy="5246856"/>
            <a:chOff x="251520" y="936000"/>
            <a:chExt cx="8641440" cy="5246856"/>
          </a:xfrm>
        </p:grpSpPr>
        <p:sp>
          <p:nvSpPr>
            <p:cNvPr id="9" name="Rectangle 8"/>
            <p:cNvSpPr/>
            <p:nvPr/>
          </p:nvSpPr>
          <p:spPr>
            <a:xfrm>
              <a:off x="252000" y="936000"/>
              <a:ext cx="864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Describe locations along the route where a person may inadvertently leave the route.</a:t>
              </a:r>
              <a:endParaRPr lang="en-US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51520" y="1620000"/>
              <a:ext cx="8621832" cy="4562856"/>
              <a:chOff x="251520" y="1764000"/>
              <a:chExt cx="8621832" cy="456285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52000" y="3600000"/>
                <a:ext cx="1836000" cy="101566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Describe </a:t>
                </a:r>
                <a:r>
                  <a:rPr lang="en-CA" sz="2000" b="1" dirty="0" smtClean="0"/>
                  <a:t>Decision points</a:t>
                </a:r>
                <a:r>
                  <a:rPr lang="en-CA" sz="2000" dirty="0" smtClean="0"/>
                  <a:t> along the route.</a:t>
                </a:r>
                <a:endParaRPr lang="en-CA" sz="2000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628000" y="1764000"/>
                <a:ext cx="6245352" cy="4562856"/>
                <a:chOff x="2490216" y="1908048"/>
                <a:chExt cx="6245352" cy="4562856"/>
              </a:xfrm>
            </p:grpSpPr>
            <p:pic>
              <p:nvPicPr>
                <p:cNvPr id="4100" name="Picture 4" descr="C:\Users\Lawrence\Desktop\Snips\Mission Quick Start\Mission Quick Start_Mission Routes_6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490216" y="1908048"/>
                  <a:ext cx="6245352" cy="456285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0" name="Rounded Rectangle 9"/>
                <p:cNvSpPr>
                  <a:spLocks/>
                </p:cNvSpPr>
                <p:nvPr/>
              </p:nvSpPr>
              <p:spPr>
                <a:xfrm>
                  <a:off x="6516216" y="3103200"/>
                  <a:ext cx="885600" cy="1800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" name="Rounded Rectangle 10"/>
                <p:cNvSpPr>
                  <a:spLocks/>
                </p:cNvSpPr>
                <p:nvPr/>
              </p:nvSpPr>
              <p:spPr>
                <a:xfrm>
                  <a:off x="5947200" y="3345600"/>
                  <a:ext cx="1584000" cy="230400"/>
                </a:xfrm>
                <a:prstGeom prst="roundRect">
                  <a:avLst>
                    <a:gd name="adj" fmla="val 11349"/>
                  </a:avLst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51520" y="4941152"/>
                <a:ext cx="3222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3. Use </a:t>
                </a:r>
                <a:r>
                  <a:rPr lang="en-CA" sz="2000" b="1" dirty="0" smtClean="0"/>
                  <a:t>Add</a:t>
                </a:r>
                <a:r>
                  <a:rPr lang="en-CA" sz="2000" dirty="0" smtClean="0"/>
                  <a:t> and </a:t>
                </a:r>
                <a:r>
                  <a:rPr lang="en-CA" sz="2000" b="1" dirty="0" smtClean="0"/>
                  <a:t>Delete </a:t>
                </a:r>
                <a:r>
                  <a:rPr lang="en-CA" sz="2000" dirty="0" smtClean="0"/>
                  <a:t>to</a:t>
                </a:r>
                <a:r>
                  <a:rPr lang="en-CA" sz="2000" b="1" dirty="0" smtClean="0"/>
                  <a:t> </a:t>
                </a:r>
                <a:r>
                  <a:rPr lang="en-CA" sz="2000" dirty="0" smtClean="0"/>
                  <a:t>add or delete Decision Points.</a:t>
                </a:r>
                <a:endParaRPr lang="en-CA" sz="2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51520" y="2844000"/>
                <a:ext cx="2646000" cy="432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Click</a:t>
                </a:r>
                <a:r>
                  <a:rPr lang="en-CA" sz="2000" b="1" dirty="0" smtClean="0"/>
                  <a:t> Decision Points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Routes – Create a New Route – Image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92</a:t>
            </a:fld>
            <a:endParaRPr lang="en-CA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907999" y="1115999"/>
            <a:ext cx="6502721" cy="4731840"/>
            <a:chOff x="2700000" y="1332000"/>
            <a:chExt cx="6134638" cy="4464000"/>
          </a:xfrm>
        </p:grpSpPr>
        <p:pic>
          <p:nvPicPr>
            <p:cNvPr id="13" name="Picture 2" descr="C:\Users\Lawrence\Desktop\Snips\Planning\Mission Routes Map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700000" y="1332000"/>
              <a:ext cx="6134638" cy="446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sp>
          <p:nvSpPr>
            <p:cNvPr id="5" name="Rounded Rectangle 4"/>
            <p:cNvSpPr>
              <a:spLocks/>
            </p:cNvSpPr>
            <p:nvPr/>
          </p:nvSpPr>
          <p:spPr>
            <a:xfrm>
              <a:off x="5720400" y="2012400"/>
              <a:ext cx="388800" cy="180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Rounded Rectangle 5"/>
            <p:cNvSpPr>
              <a:spLocks/>
            </p:cNvSpPr>
            <p:nvPr/>
          </p:nvSpPr>
          <p:spPr>
            <a:xfrm>
              <a:off x="8074800" y="5243632"/>
              <a:ext cx="478800" cy="288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Rounded Rectangle 6"/>
            <p:cNvSpPr>
              <a:spLocks/>
            </p:cNvSpPr>
            <p:nvPr/>
          </p:nvSpPr>
          <p:spPr>
            <a:xfrm>
              <a:off x="3664800" y="5292448"/>
              <a:ext cx="4320000" cy="216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2000" y="1935232"/>
            <a:ext cx="1692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Image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4400" y="2780928"/>
            <a:ext cx="1836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Click</a:t>
            </a:r>
            <a:r>
              <a:rPr lang="en-CA" sz="2000" b="1" dirty="0" smtClean="0"/>
              <a:t> Browse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6208" y="4509120"/>
            <a:ext cx="2160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Data Entry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4400" y="5805264"/>
            <a:ext cx="2160000" cy="39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Data Entry</a:t>
            </a:r>
            <a:r>
              <a:rPr lang="en-CA" sz="2000" dirty="0" smtClean="0"/>
              <a:t>.</a:t>
            </a:r>
            <a:endParaRPr lang="en-CA" sz="20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52000" y="2556000"/>
            <a:ext cx="4258666" cy="2061058"/>
            <a:chOff x="252000" y="1823100"/>
            <a:chExt cx="4258666" cy="1472184"/>
          </a:xfrm>
        </p:grpSpPr>
        <p:pic>
          <p:nvPicPr>
            <p:cNvPr id="16" name="Picture 5" descr="C:\Users\Lawrence\Desktop\Snips\Planning\Mission Routes Map_7_1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252000" y="1823100"/>
              <a:ext cx="4258666" cy="147218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ounded Rectangle 16"/>
            <p:cNvSpPr>
              <a:spLocks/>
            </p:cNvSpPr>
            <p:nvPr/>
          </p:nvSpPr>
          <p:spPr>
            <a:xfrm>
              <a:off x="676800" y="2001600"/>
              <a:ext cx="2682000" cy="133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8" name="Rounded Rectangle 17"/>
            <p:cNvSpPr>
              <a:spLocks/>
            </p:cNvSpPr>
            <p:nvPr/>
          </p:nvSpPr>
          <p:spPr>
            <a:xfrm>
              <a:off x="1512000" y="2685600"/>
              <a:ext cx="2465936" cy="133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Browse - 1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93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52000" y="93600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If the Mission Route is created using the GIS module…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0582" y="3592468"/>
            <a:ext cx="72000" cy="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CA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000" y="2011890"/>
            <a:ext cx="5454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2. Navigate to the ICv7 folder, then click </a:t>
            </a:r>
            <a:r>
              <a:rPr lang="en-CA" sz="2000" b="1" dirty="0" err="1" smtClean="0"/>
              <a:t>My_Maps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52000" y="5445224"/>
            <a:ext cx="1692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Click</a:t>
            </a:r>
            <a:r>
              <a:rPr lang="en-CA" sz="2000" b="1" dirty="0" smtClean="0"/>
              <a:t> Image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071024" y="3024000"/>
            <a:ext cx="4821936" cy="3304032"/>
            <a:chOff x="4071024" y="3024000"/>
            <a:chExt cx="4821936" cy="3304032"/>
          </a:xfrm>
        </p:grpSpPr>
        <p:pic>
          <p:nvPicPr>
            <p:cNvPr id="8" name="Picture 2" descr="C:\Users\Lawrence\Desktop\Snips\Planning\Mission Routes Map_4.jp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4071024" y="3024000"/>
              <a:ext cx="4821936" cy="33040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ounded Rectangle 21"/>
            <p:cNvSpPr>
              <a:spLocks/>
            </p:cNvSpPr>
            <p:nvPr/>
          </p:nvSpPr>
          <p:spPr>
            <a:xfrm>
              <a:off x="4989600" y="3708000"/>
              <a:ext cx="738000" cy="1440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Rounded Rectangle 22"/>
            <p:cNvSpPr>
              <a:spLocks/>
            </p:cNvSpPr>
            <p:nvPr/>
          </p:nvSpPr>
          <p:spPr>
            <a:xfrm>
              <a:off x="4968000" y="3315600"/>
              <a:ext cx="612000" cy="1548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2000" y="1404000"/>
            <a:ext cx="6408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1. Create the </a:t>
            </a:r>
            <a:r>
              <a:rPr lang="en-CA" sz="2000" b="1" dirty="0" smtClean="0"/>
              <a:t>Route</a:t>
            </a:r>
            <a:r>
              <a:rPr lang="en-CA" sz="2000" dirty="0" smtClean="0"/>
              <a:t> on the Mission Map, then save the map.</a:t>
            </a:r>
            <a:endParaRPr lang="en-CA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968000" y="4068000"/>
            <a:ext cx="3060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3. Double Click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MyBackups</a:t>
            </a:r>
            <a:r>
              <a:rPr lang="en-CA" sz="2000" dirty="0" smtClean="0"/>
              <a:t>.</a:t>
            </a:r>
            <a:endParaRPr lang="en-CA" sz="20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52000" y="1556791"/>
            <a:ext cx="4821936" cy="3297936"/>
            <a:chOff x="179511" y="1556791"/>
            <a:chExt cx="4821936" cy="3297936"/>
          </a:xfrm>
        </p:grpSpPr>
        <p:pic>
          <p:nvPicPr>
            <p:cNvPr id="8" name="Picture 2" descr="C:\Users\Lawrence\Desktop\Snips\Planning\Mission Routes Map_5.jp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79511" y="1556791"/>
              <a:ext cx="4821936" cy="32979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le 10"/>
            <p:cNvSpPr>
              <a:spLocks/>
            </p:cNvSpPr>
            <p:nvPr/>
          </p:nvSpPr>
          <p:spPr>
            <a:xfrm>
              <a:off x="1115616" y="2383200"/>
              <a:ext cx="504000" cy="151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Rounded Rectangle 11"/>
            <p:cNvSpPr>
              <a:spLocks/>
            </p:cNvSpPr>
            <p:nvPr/>
          </p:nvSpPr>
          <p:spPr>
            <a:xfrm>
              <a:off x="1098000" y="1843200"/>
              <a:ext cx="720000" cy="151200"/>
            </a:xfrm>
            <a:prstGeom prst="roundRect">
              <a:avLst>
                <a:gd name="adj" fmla="val 1134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 fontScale="90000"/>
          </a:bodyPr>
          <a:lstStyle/>
          <a:p>
            <a:r>
              <a:rPr lang="en-CA" sz="3200" b="1" dirty="0" smtClean="0"/>
              <a:t>Mission Routes – Create a New Route – Browse - 2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94</a:t>
            </a:fld>
            <a:endParaRPr lang="en-CA"/>
          </a:p>
        </p:txBody>
      </p:sp>
      <p:pic>
        <p:nvPicPr>
          <p:cNvPr id="9" name="Picture 3" descr="C:\Users\Lawrence\Desktop\Snips\Planning\Mission Routes Map_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068000" y="2988000"/>
            <a:ext cx="4815840" cy="329793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57200" y="980728"/>
            <a:ext cx="2664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4. Double Click</a:t>
            </a:r>
            <a:r>
              <a:rPr lang="en-CA" sz="2000" b="1" dirty="0" smtClean="0"/>
              <a:t> Mission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4" name="Rounded Rectangle 13"/>
          <p:cNvSpPr>
            <a:spLocks/>
          </p:cNvSpPr>
          <p:nvPr/>
        </p:nvSpPr>
        <p:spPr>
          <a:xfrm>
            <a:off x="4968000" y="5013176"/>
            <a:ext cx="1666800" cy="187200"/>
          </a:xfrm>
          <a:prstGeom prst="roundRect">
            <a:avLst>
              <a:gd name="adj" fmla="val 113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4968000" y="3276000"/>
            <a:ext cx="511200" cy="151200"/>
          </a:xfrm>
          <a:prstGeom prst="roundRect">
            <a:avLst>
              <a:gd name="adj" fmla="val 1134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5616000" y="2052000"/>
            <a:ext cx="3024000" cy="72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5. Double </a:t>
            </a:r>
            <a:r>
              <a:rPr lang="en-CA" sz="2000" b="1" dirty="0" smtClean="0"/>
              <a:t>click the last saved map </a:t>
            </a:r>
            <a:r>
              <a:rPr lang="en-CA" sz="2000" dirty="0" smtClean="0"/>
              <a:t>for the Mission.</a:t>
            </a:r>
            <a:endParaRPr lang="en-CA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52000" y="5580000"/>
            <a:ext cx="3599920" cy="70788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If the image is located in another folder, navigate to that location. </a:t>
            </a:r>
            <a:endParaRPr lang="en-CA" sz="20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CA" sz="3200" b="1" dirty="0" smtClean="0"/>
              <a:t>Mission Areas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95</a:t>
            </a:fld>
            <a:endParaRPr lang="en-CA"/>
          </a:p>
        </p:txBody>
      </p:sp>
      <p:grpSp>
        <p:nvGrpSpPr>
          <p:cNvPr id="18" name="Group 17"/>
          <p:cNvGrpSpPr/>
          <p:nvPr/>
        </p:nvGrpSpPr>
        <p:grpSpPr>
          <a:xfrm>
            <a:off x="251520" y="1080000"/>
            <a:ext cx="8640480" cy="4968000"/>
            <a:chOff x="251520" y="864000"/>
            <a:chExt cx="8640480" cy="4968000"/>
          </a:xfrm>
        </p:grpSpPr>
        <p:sp>
          <p:nvSpPr>
            <p:cNvPr id="5" name="Rectangle 4"/>
            <p:cNvSpPr/>
            <p:nvPr/>
          </p:nvSpPr>
          <p:spPr>
            <a:xfrm>
              <a:off x="432000" y="864000"/>
              <a:ext cx="828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Default Areas </a:t>
              </a:r>
              <a:r>
                <a:rPr lang="en-US" dirty="0" smtClean="0"/>
                <a:t>can be used for the mission or you can create </a:t>
              </a:r>
              <a:r>
                <a:rPr lang="en-US" b="1" dirty="0" smtClean="0"/>
                <a:t>Mission Areas </a:t>
              </a:r>
              <a:r>
                <a:rPr lang="en-US" dirty="0" smtClean="0"/>
                <a:t>as you need them. </a:t>
              </a:r>
              <a:endParaRPr lang="en-US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4000" y="5112000"/>
              <a:ext cx="4860000" cy="72000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Default Areas may be quickly allocated to the Mission, or new areas created as needed.</a:t>
              </a:r>
              <a:endParaRPr lang="en-CA" sz="20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1520" y="1692000"/>
              <a:ext cx="8640480" cy="3076320"/>
              <a:chOff x="251520" y="1692000"/>
              <a:chExt cx="8640480" cy="307632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188000" y="1692000"/>
                <a:ext cx="4896000" cy="3076320"/>
                <a:chOff x="1620000" y="1692000"/>
                <a:chExt cx="4896000" cy="3076320"/>
              </a:xfrm>
            </p:grpSpPr>
            <p:pic>
              <p:nvPicPr>
                <p:cNvPr id="14" name="Picture 3" descr="C:\Users\Lawrence\Desktop\Snips\Mission Quick Start\Mission Quick Start_Mission Areas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/>
                </a:blip>
                <a:srcRect/>
                <a:stretch>
                  <a:fillRect/>
                </a:stretch>
              </p:blipFill>
              <p:spPr bwMode="auto">
                <a:xfrm>
                  <a:off x="1620000" y="1692000"/>
                  <a:ext cx="4896000" cy="30763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8" name="Group 14"/>
                <p:cNvGrpSpPr/>
                <p:nvPr/>
              </p:nvGrpSpPr>
              <p:grpSpPr>
                <a:xfrm>
                  <a:off x="3376800" y="3355200"/>
                  <a:ext cx="2743200" cy="230400"/>
                  <a:chOff x="4536000" y="3943103"/>
                  <a:chExt cx="2743200" cy="230400"/>
                </a:xfrm>
              </p:grpSpPr>
              <p:sp>
                <p:nvSpPr>
                  <p:cNvPr id="12" name="Rounded Rectangle 11"/>
                  <p:cNvSpPr>
                    <a:spLocks/>
                  </p:cNvSpPr>
                  <p:nvPr/>
                </p:nvSpPr>
                <p:spPr>
                  <a:xfrm>
                    <a:off x="4536000" y="3943103"/>
                    <a:ext cx="536400" cy="230400"/>
                  </a:xfrm>
                  <a:prstGeom prst="roundRect">
                    <a:avLst>
                      <a:gd name="adj" fmla="val 11349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  <p:sp>
                <p:nvSpPr>
                  <p:cNvPr id="13" name="Rounded Rectangle 12"/>
                  <p:cNvSpPr>
                    <a:spLocks/>
                  </p:cNvSpPr>
                  <p:nvPr/>
                </p:nvSpPr>
                <p:spPr>
                  <a:xfrm>
                    <a:off x="6228000" y="3982703"/>
                    <a:ext cx="1051200" cy="162000"/>
                  </a:xfrm>
                  <a:prstGeom prst="roundRect">
                    <a:avLst>
                      <a:gd name="adj" fmla="val 11349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 dirty="0"/>
                  </a:p>
                </p:txBody>
              </p:sp>
            </p:grpSp>
          </p:grpSp>
          <p:sp>
            <p:nvSpPr>
              <p:cNvPr id="9" name="TextBox 8"/>
              <p:cNvSpPr txBox="1"/>
              <p:nvPr/>
            </p:nvSpPr>
            <p:spPr>
              <a:xfrm>
                <a:off x="5832000" y="3132000"/>
                <a:ext cx="3060000" cy="72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2. Click</a:t>
                </a:r>
                <a:r>
                  <a:rPr lang="en-CA" sz="2000" b="1" dirty="0" smtClean="0"/>
                  <a:t> Use Default Areas</a:t>
                </a:r>
                <a:r>
                  <a:rPr lang="en-CA" sz="2000" dirty="0" smtClean="0"/>
                  <a:t> if you are going to use them.</a:t>
                </a:r>
                <a:endParaRPr lang="en-CA" sz="20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1520" y="3276000"/>
                <a:ext cx="1656000" cy="40011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 smtClean="0"/>
                  <a:t>1. </a:t>
                </a:r>
                <a:r>
                  <a:rPr lang="en-CA" sz="2000" b="1" dirty="0" smtClean="0"/>
                  <a:t>Click Areas</a:t>
                </a:r>
                <a:r>
                  <a:rPr lang="en-CA" sz="2000" dirty="0" smtClean="0"/>
                  <a:t>.</a:t>
                </a:r>
                <a:endParaRPr lang="en-CA" sz="2000" dirty="0"/>
              </a:p>
            </p:txBody>
          </p:sp>
        </p:grp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Create Mission Area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96</a:t>
            </a:fld>
            <a:endParaRPr lang="en-CA"/>
          </a:p>
        </p:txBody>
      </p:sp>
      <p:pic>
        <p:nvPicPr>
          <p:cNvPr id="2051" name="Picture 3" descr="C:\Users\Lawrence\Desktop\Snips\Planning\Mission Area 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02408" y="1588008"/>
            <a:ext cx="4139184" cy="3681984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311860" y="98072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List of Mission Areas </a:t>
            </a:r>
            <a:endParaRPr lang="en-CA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Mission Area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97</a:t>
            </a:fld>
            <a:endParaRPr lang="en-CA"/>
          </a:p>
        </p:txBody>
      </p:sp>
      <p:pic>
        <p:nvPicPr>
          <p:cNvPr id="3075" name="Picture 3" descr="C:\Users\Lawrence\Desktop\Snips\Planning\Mission Area_Data Entry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08504" y="1772816"/>
            <a:ext cx="4126992" cy="36758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907704" y="1232972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Enter information into the Mission Areas data entry form</a:t>
            </a:r>
            <a:r>
              <a:rPr lang="en-US" b="1" dirty="0" smtClean="0"/>
              <a:t> </a:t>
            </a:r>
            <a:endParaRPr lang="en-CA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Mission Areas - Advanced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98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05571"/>
            <a:ext cx="8727553" cy="541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9478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Mission Areas - </a:t>
            </a:r>
            <a:r>
              <a:rPr lang="en-US" b="1" dirty="0" smtClean="0"/>
              <a:t>Image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F9E-12BC-46BB-AB1B-873F7C6F3303}" type="slidenum">
              <a:rPr lang="en-CA" smtClean="0"/>
              <a:pPr/>
              <a:t>99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9219"/>
          <a:stretch>
            <a:fillRect/>
          </a:stretch>
        </p:blipFill>
        <p:spPr bwMode="auto">
          <a:xfrm>
            <a:off x="15157176" y="0"/>
            <a:ext cx="9322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Lawrence\Desktop\Snips\Planning\Mission Are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1" y="1844824"/>
            <a:ext cx="3814877" cy="418719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403648" y="1232972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 image, such as a map, can be added to </a:t>
            </a:r>
            <a:r>
              <a:rPr lang="en-US" dirty="0"/>
              <a:t>the Mission Areas </a:t>
            </a:r>
            <a:r>
              <a:rPr lang="en-US" dirty="0" smtClean="0"/>
              <a:t>form</a:t>
            </a:r>
            <a:r>
              <a:rPr lang="en-US" b="1" dirty="0" smtClean="0"/>
              <a:t> </a:t>
            </a:r>
            <a:endParaRPr lang="en-C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29987</TotalTime>
  <Words>7347</Words>
  <Application>Microsoft Office PowerPoint</Application>
  <PresentationFormat>On-screen Show (4:3)</PresentationFormat>
  <Paragraphs>967</Paragraphs>
  <Slides>131</Slides>
  <Notes>131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2" baseType="lpstr">
      <vt:lpstr>Office Theme</vt:lpstr>
      <vt:lpstr>PowerPoint Presentation</vt:lpstr>
      <vt:lpstr>INTRODUCTION</vt:lpstr>
      <vt:lpstr>Additional Features</vt:lpstr>
      <vt:lpstr>Disclaimer</vt:lpstr>
      <vt:lpstr>Text Boxes used in this presentation…</vt:lpstr>
      <vt:lpstr>Emergency Response and ‘Incident Commander Pro’</vt:lpstr>
      <vt:lpstr>Incident Command System (ICS) Architecture </vt:lpstr>
      <vt:lpstr>Opening ‘Incident Commander Pro’</vt:lpstr>
      <vt:lpstr>Opening ‘Incident Commander Pro’</vt:lpstr>
      <vt:lpstr>Legal Disclaimer</vt:lpstr>
      <vt:lpstr>System Information</vt:lpstr>
      <vt:lpstr>Quick Tips</vt:lpstr>
      <vt:lpstr>Main Page</vt:lpstr>
      <vt:lpstr>A Quick Tour</vt:lpstr>
      <vt:lpstr>File Menu</vt:lpstr>
      <vt:lpstr>File Menu – Main Functions </vt:lpstr>
      <vt:lpstr>Edit Menu</vt:lpstr>
      <vt:lpstr>Command - 1</vt:lpstr>
      <vt:lpstr>Command - 2</vt:lpstr>
      <vt:lpstr>Operations - 1</vt:lpstr>
      <vt:lpstr>Operations - 2</vt:lpstr>
      <vt:lpstr>View Mission Statistics</vt:lpstr>
      <vt:lpstr>Planning - 1</vt:lpstr>
      <vt:lpstr>Planning - 2</vt:lpstr>
      <vt:lpstr>Logistics</vt:lpstr>
      <vt:lpstr>Calculations</vt:lpstr>
      <vt:lpstr>Data</vt:lpstr>
      <vt:lpstr>GIS Module</vt:lpstr>
      <vt:lpstr>System</vt:lpstr>
      <vt:lpstr>Window</vt:lpstr>
      <vt:lpstr>Functions</vt:lpstr>
      <vt:lpstr>Help Menu</vt:lpstr>
      <vt:lpstr>Standard Tool Bar</vt:lpstr>
      <vt:lpstr>Sizing a Window </vt:lpstr>
      <vt:lpstr>Sizing Column Widths</vt:lpstr>
      <vt:lpstr>Delete Data</vt:lpstr>
      <vt:lpstr>Print Setup</vt:lpstr>
      <vt:lpstr>Print Report - 1</vt:lpstr>
      <vt:lpstr>Print Preview</vt:lpstr>
      <vt:lpstr>Preparing for Use</vt:lpstr>
      <vt:lpstr>PowerPoint Presentation</vt:lpstr>
      <vt:lpstr>Before we start...</vt:lpstr>
      <vt:lpstr>Before we start... Definitions</vt:lpstr>
      <vt:lpstr>Preparing For Use</vt:lpstr>
      <vt:lpstr>About Default Plans</vt:lpstr>
      <vt:lpstr>Preparing for Use</vt:lpstr>
      <vt:lpstr>Data</vt:lpstr>
      <vt:lpstr>Entering Organizations Data</vt:lpstr>
      <vt:lpstr>Entering Personnel Data</vt:lpstr>
      <vt:lpstr>Default Routes &amp; Decision Points</vt:lpstr>
      <vt:lpstr>Default Routes &amp; Decision Points</vt:lpstr>
      <vt:lpstr>Default Routes &amp; Decision Points – Data Entry - 2</vt:lpstr>
      <vt:lpstr>Default Routes &amp; Decision Points - Image</vt:lpstr>
      <vt:lpstr>Snippets</vt:lpstr>
      <vt:lpstr>Default Areas - 1</vt:lpstr>
      <vt:lpstr>Default Areas – New Area</vt:lpstr>
      <vt:lpstr>Default Areas – Data Entry - 1</vt:lpstr>
      <vt:lpstr>Default Areas – Data Entry - 2</vt:lpstr>
      <vt:lpstr>Default Areas – Advanced</vt:lpstr>
      <vt:lpstr>Default Communications Plan - 1</vt:lpstr>
      <vt:lpstr>Default Communications Plan - 2</vt:lpstr>
      <vt:lpstr>Default Communications Plan - 3</vt:lpstr>
      <vt:lpstr>Default Communications Plan - 4</vt:lpstr>
      <vt:lpstr>Default Communications Plan - 5</vt:lpstr>
      <vt:lpstr>Default Medical Plan</vt:lpstr>
      <vt:lpstr>Default Medical Plan – Medical Personnel</vt:lpstr>
      <vt:lpstr>Default Medical Plan – First Aid Stations</vt:lpstr>
      <vt:lpstr>Default Medical Plan – Ambulance Services</vt:lpstr>
      <vt:lpstr>Default Medical Plan - Hospitals</vt:lpstr>
      <vt:lpstr>Default Medical Plan - Comments</vt:lpstr>
      <vt:lpstr>Resource Types</vt:lpstr>
      <vt:lpstr>Equipment</vt:lpstr>
      <vt:lpstr>Equipment – Data Entry</vt:lpstr>
      <vt:lpstr>Equipment – Image</vt:lpstr>
      <vt:lpstr>‘Incident Commander Pro’ V7</vt:lpstr>
      <vt:lpstr>Mission Narrative - 1</vt:lpstr>
      <vt:lpstr>About the Mission Quick Start Wizard</vt:lpstr>
      <vt:lpstr>Open Mission Quick Start Wizard</vt:lpstr>
      <vt:lpstr>Mission Quick Start Wizard</vt:lpstr>
      <vt:lpstr>Open a Mission</vt:lpstr>
      <vt:lpstr>Open the Mission</vt:lpstr>
      <vt:lpstr>Open the Mission - 2</vt:lpstr>
      <vt:lpstr>Check-In Personnel</vt:lpstr>
      <vt:lpstr>Check- In Personnel - 2</vt:lpstr>
      <vt:lpstr>Check- In Personnel – Select From List</vt:lpstr>
      <vt:lpstr>Check- In Personnel – New</vt:lpstr>
      <vt:lpstr>Mission Routes</vt:lpstr>
      <vt:lpstr>Mission Routes – Add a Default Route</vt:lpstr>
      <vt:lpstr>Mission Routes – Create a New Route</vt:lpstr>
      <vt:lpstr>Mission Routes – Create a New Route – Data Entry</vt:lpstr>
      <vt:lpstr>Mission Routes – Create a New Route – Decision Points</vt:lpstr>
      <vt:lpstr>Mission Routes – Create a New Route – Image</vt:lpstr>
      <vt:lpstr>Mission Routes – Create a New Route – Browse - 1</vt:lpstr>
      <vt:lpstr>Mission Routes – Create a New Route – Browse - 2</vt:lpstr>
      <vt:lpstr>Mission Areas</vt:lpstr>
      <vt:lpstr>Create Mission Area</vt:lpstr>
      <vt:lpstr>Create Mission Area</vt:lpstr>
      <vt:lpstr>Mission Areas - Advanced</vt:lpstr>
      <vt:lpstr>Mission Areas - Image</vt:lpstr>
      <vt:lpstr>Assignment Form/ICS 215 Operations Plan</vt:lpstr>
      <vt:lpstr>Operations Plan and Assignments</vt:lpstr>
      <vt:lpstr>ICS 215 Operations Plan</vt:lpstr>
      <vt:lpstr>ICS 204 Assignment Form - Header</vt:lpstr>
      <vt:lpstr>ICS 204 – Assignment Form – Call Signs</vt:lpstr>
      <vt:lpstr>ICS 204 Assignment Form – Assignment Type</vt:lpstr>
      <vt:lpstr>ICS 204 Assignment Form – Assignment Times</vt:lpstr>
      <vt:lpstr>ICS 204 Personnel and Comments</vt:lpstr>
      <vt:lpstr>ICS 204 Personnel and Comments - 2</vt:lpstr>
      <vt:lpstr>ICS 204 Personnel and Comments – Assignment Comments</vt:lpstr>
      <vt:lpstr>ICS 204 Assignment Form – Assignment Details</vt:lpstr>
      <vt:lpstr>ICS 204 Assignment Form – Assignment Debrief - 1</vt:lpstr>
      <vt:lpstr>ICS 204 Assignment Form – Assignment Debrief - 2</vt:lpstr>
      <vt:lpstr>ICS 204 Assignment Form – Assignment Debrief - 4</vt:lpstr>
      <vt:lpstr>ICS309 – Communications Log</vt:lpstr>
      <vt:lpstr>Communications Log - Call Sign List</vt:lpstr>
      <vt:lpstr>Communications Log – Duplicate Call Signs</vt:lpstr>
      <vt:lpstr>Communications Log – About Call Signs</vt:lpstr>
      <vt:lpstr>Communications Log -Call Sign Selection</vt:lpstr>
      <vt:lpstr>Communications Log – Add new Call Sign</vt:lpstr>
      <vt:lpstr>Communications Log – Log Entries - 1</vt:lpstr>
      <vt:lpstr>Communications Log – Log Entries - 2</vt:lpstr>
      <vt:lpstr>Communications Log – Entering the UTM Location</vt:lpstr>
      <vt:lpstr>Communications Log – Assignment Information </vt:lpstr>
      <vt:lpstr>Communications Log – Sort Entries</vt:lpstr>
      <vt:lpstr>Communications Log – Using the Timer - 1</vt:lpstr>
      <vt:lpstr>Communications Log – Using the Timer - 2</vt:lpstr>
      <vt:lpstr>Communications Log – Using the Timer - 3</vt:lpstr>
      <vt:lpstr>Communications Log – Resizing - 1 </vt:lpstr>
      <vt:lpstr>Communications Log – Resizing - 2 </vt:lpstr>
      <vt:lpstr>Moving Right Along...</vt:lpstr>
      <vt:lpstr>Snippets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Lawrence Hooper</dc:creator>
  <cp:lastModifiedBy>SAR Technology</cp:lastModifiedBy>
  <cp:revision>2290</cp:revision>
  <dcterms:created xsi:type="dcterms:W3CDTF">2011-06-26T18:03:18Z</dcterms:created>
  <dcterms:modified xsi:type="dcterms:W3CDTF">2012-04-18T14:54:03Z</dcterms:modified>
</cp:coreProperties>
</file>